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9" r:id="rId3"/>
    <p:sldId id="296" r:id="rId4"/>
    <p:sldId id="291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5" r:id="rId13"/>
    <p:sldId id="277" r:id="rId14"/>
    <p:sldId id="297" r:id="rId15"/>
    <p:sldId id="292" r:id="rId16"/>
    <p:sldId id="294" r:id="rId17"/>
    <p:sldId id="279" r:id="rId18"/>
    <p:sldId id="281" r:id="rId19"/>
    <p:sldId id="283" r:id="rId20"/>
    <p:sldId id="285" r:id="rId21"/>
    <p:sldId id="287" r:id="rId22"/>
    <p:sldId id="293" r:id="rId23"/>
    <p:sldId id="295" r:id="rId24"/>
    <p:sldId id="289" r:id="rId25"/>
    <p:sldId id="29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86DE4-D761-4767-8412-AED7D4B16C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207CC95-19E5-4667-BBFD-C01E132F7332}">
      <dgm:prSet/>
      <dgm:spPr/>
      <dgm:t>
        <a:bodyPr/>
        <a:lstStyle/>
        <a:p>
          <a:pPr rtl="0"/>
          <a:r>
            <a:rPr lang="ru-RU" dirty="0" smtClean="0"/>
            <a:t>Циклоны достигают в поперечнике 2-3 тыс. км и перемещаются обычно со скоростью 30-40 км/ч.</a:t>
          </a:r>
          <a:endParaRPr lang="ru-RU" dirty="0"/>
        </a:p>
      </dgm:t>
    </dgm:pt>
    <dgm:pt modelId="{870F50E6-3509-4ADD-80C5-62F7A18C9F35}" type="parTrans" cxnId="{50229E13-85AC-458D-B2D8-7DAC18CFBFFF}">
      <dgm:prSet/>
      <dgm:spPr/>
      <dgm:t>
        <a:bodyPr/>
        <a:lstStyle/>
        <a:p>
          <a:endParaRPr lang="ru-RU"/>
        </a:p>
      </dgm:t>
    </dgm:pt>
    <dgm:pt modelId="{6C04A7FE-CC4F-443C-BFDB-53C4D1F8D81D}" type="sibTrans" cxnId="{50229E13-85AC-458D-B2D8-7DAC18CFBFFF}">
      <dgm:prSet/>
      <dgm:spPr/>
      <dgm:t>
        <a:bodyPr/>
        <a:lstStyle/>
        <a:p>
          <a:endParaRPr lang="ru-RU"/>
        </a:p>
      </dgm:t>
    </dgm:pt>
    <dgm:pt modelId="{716D8CFC-478A-4C56-BC09-680FD07ED690}" type="pres">
      <dgm:prSet presAssocID="{DBE86DE4-D761-4767-8412-AED7D4B16C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34C8E-B312-4343-918B-6C192133177B}" type="pres">
      <dgm:prSet presAssocID="{8207CC95-19E5-4667-BBFD-C01E132F73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29E13-85AC-458D-B2D8-7DAC18CFBFFF}" srcId="{DBE86DE4-D761-4767-8412-AED7D4B16C81}" destId="{8207CC95-19E5-4667-BBFD-C01E132F7332}" srcOrd="0" destOrd="0" parTransId="{870F50E6-3509-4ADD-80C5-62F7A18C9F35}" sibTransId="{6C04A7FE-CC4F-443C-BFDB-53C4D1F8D81D}"/>
    <dgm:cxn modelId="{F664C90D-579D-4500-98FC-07B8F2334B0F}" type="presOf" srcId="{8207CC95-19E5-4667-BBFD-C01E132F7332}" destId="{5E634C8E-B312-4343-918B-6C192133177B}" srcOrd="0" destOrd="0" presId="urn:microsoft.com/office/officeart/2005/8/layout/vList2"/>
    <dgm:cxn modelId="{5D4299A8-AECE-4D96-BE7E-7673774D8BC7}" type="presOf" srcId="{DBE86DE4-D761-4767-8412-AED7D4B16C81}" destId="{716D8CFC-478A-4C56-BC09-680FD07ED690}" srcOrd="0" destOrd="0" presId="urn:microsoft.com/office/officeart/2005/8/layout/vList2"/>
    <dgm:cxn modelId="{FC66ACD4-CD92-413B-A1BD-EA7CEEA0C286}" type="presParOf" srcId="{716D8CFC-478A-4C56-BC09-680FD07ED690}" destId="{5E634C8E-B312-4343-918B-6C192133177B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12562-DB8E-40CB-81A3-3F50EEAEC5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FF6D07-B6DF-4F8D-A3E5-F6FE30CFBD15}">
      <dgm:prSet/>
      <dgm:spPr/>
      <dgm:t>
        <a:bodyPr/>
        <a:lstStyle/>
        <a:p>
          <a:pPr rtl="0"/>
          <a:r>
            <a:rPr lang="ru-RU" b="1" dirty="0" smtClean="0"/>
            <a:t>Синоптические карты - основа для составления прогноза погоды.</a:t>
          </a:r>
          <a:endParaRPr lang="ru-RU" b="1" dirty="0"/>
        </a:p>
      </dgm:t>
    </dgm:pt>
    <dgm:pt modelId="{1D96ACA1-6DBD-46E1-8225-09F2ECE4245A}" type="parTrans" cxnId="{EB6C612B-F6B5-43D5-8274-90D75564FC8A}">
      <dgm:prSet/>
      <dgm:spPr/>
      <dgm:t>
        <a:bodyPr/>
        <a:lstStyle/>
        <a:p>
          <a:endParaRPr lang="ru-RU"/>
        </a:p>
      </dgm:t>
    </dgm:pt>
    <dgm:pt modelId="{B0B19D4B-C91A-4A15-8B55-20B56045EFD0}" type="sibTrans" cxnId="{EB6C612B-F6B5-43D5-8274-90D75564FC8A}">
      <dgm:prSet/>
      <dgm:spPr/>
      <dgm:t>
        <a:bodyPr/>
        <a:lstStyle/>
        <a:p>
          <a:endParaRPr lang="ru-RU"/>
        </a:p>
      </dgm:t>
    </dgm:pt>
    <dgm:pt modelId="{7F799502-95A7-465F-947C-DD1DEB91B70A}" type="pres">
      <dgm:prSet presAssocID="{A8612562-DB8E-40CB-81A3-3F50EEAEC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0BB2E-BE66-4D78-928F-7A96727A7BA9}" type="pres">
      <dgm:prSet presAssocID="{32FF6D07-B6DF-4F8D-A3E5-F6FE30CFBD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C612B-F6B5-43D5-8274-90D75564FC8A}" srcId="{A8612562-DB8E-40CB-81A3-3F50EEAEC533}" destId="{32FF6D07-B6DF-4F8D-A3E5-F6FE30CFBD15}" srcOrd="0" destOrd="0" parTransId="{1D96ACA1-6DBD-46E1-8225-09F2ECE4245A}" sibTransId="{B0B19D4B-C91A-4A15-8B55-20B56045EFD0}"/>
    <dgm:cxn modelId="{5F84952E-F0EA-4C05-9BE8-D58E31B72225}" type="presOf" srcId="{A8612562-DB8E-40CB-81A3-3F50EEAEC533}" destId="{7F799502-95A7-465F-947C-DD1DEB91B70A}" srcOrd="0" destOrd="0" presId="urn:microsoft.com/office/officeart/2005/8/layout/vList2"/>
    <dgm:cxn modelId="{4D9EACA8-D6DB-4C50-9997-031D927567AD}" type="presOf" srcId="{32FF6D07-B6DF-4F8D-A3E5-F6FE30CFBD15}" destId="{7120BB2E-BE66-4D78-928F-7A96727A7BA9}" srcOrd="0" destOrd="0" presId="urn:microsoft.com/office/officeart/2005/8/layout/vList2"/>
    <dgm:cxn modelId="{0C3A1B17-8F10-4200-9AC9-B3D467383B66}" type="presParOf" srcId="{7F799502-95A7-465F-947C-DD1DEB91B70A}" destId="{7120BB2E-BE66-4D78-928F-7A96727A7BA9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E0E757-5568-46E0-A6B1-7037359DC8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EAD53C-AD66-41CD-92A3-ACD8C674A2D0}">
      <dgm:prSet custT="1"/>
      <dgm:spPr/>
      <dgm:t>
        <a:bodyPr/>
        <a:lstStyle/>
        <a:p>
          <a:pPr rtl="0"/>
          <a:r>
            <a:rPr lang="ru-RU" sz="2400" dirty="0" smtClean="0"/>
            <a:t>Атмосферные фронты</a:t>
          </a:r>
          <a:endParaRPr lang="ru-RU" sz="2400" dirty="0"/>
        </a:p>
      </dgm:t>
    </dgm:pt>
    <dgm:pt modelId="{246D5004-AB2B-44A5-A24C-DD2E6DAECF10}" type="parTrans" cxnId="{C7525B8C-7F6D-4410-89F2-E4E14E07DB0D}">
      <dgm:prSet/>
      <dgm:spPr/>
      <dgm:t>
        <a:bodyPr/>
        <a:lstStyle/>
        <a:p>
          <a:endParaRPr lang="ru-RU"/>
        </a:p>
      </dgm:t>
    </dgm:pt>
    <dgm:pt modelId="{B85A3D22-60B4-49BE-B2A0-E45DF91F12E4}" type="sibTrans" cxnId="{C7525B8C-7F6D-4410-89F2-E4E14E07DB0D}">
      <dgm:prSet/>
      <dgm:spPr/>
      <dgm:t>
        <a:bodyPr/>
        <a:lstStyle/>
        <a:p>
          <a:endParaRPr lang="ru-RU"/>
        </a:p>
      </dgm:t>
    </dgm:pt>
    <dgm:pt modelId="{F3BD8935-B5FC-4887-869A-641141CB1831}" type="pres">
      <dgm:prSet presAssocID="{6BE0E757-5568-46E0-A6B1-7037359DC8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2F4169-D96E-46DD-821D-E2F5A43C11D6}" type="pres">
      <dgm:prSet presAssocID="{5DEAD53C-AD66-41CD-92A3-ACD8C674A2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67DB6-06A5-4E0E-BA6A-67405CC86C6C}" type="presOf" srcId="{5DEAD53C-AD66-41CD-92A3-ACD8C674A2D0}" destId="{042F4169-D96E-46DD-821D-E2F5A43C11D6}" srcOrd="0" destOrd="0" presId="urn:microsoft.com/office/officeart/2005/8/layout/vList2"/>
    <dgm:cxn modelId="{D20C2338-CE2F-4213-AE19-DA6972F722B0}" type="presOf" srcId="{6BE0E757-5568-46E0-A6B1-7037359DC883}" destId="{F3BD8935-B5FC-4887-869A-641141CB1831}" srcOrd="0" destOrd="0" presId="urn:microsoft.com/office/officeart/2005/8/layout/vList2"/>
    <dgm:cxn modelId="{C7525B8C-7F6D-4410-89F2-E4E14E07DB0D}" srcId="{6BE0E757-5568-46E0-A6B1-7037359DC883}" destId="{5DEAD53C-AD66-41CD-92A3-ACD8C674A2D0}" srcOrd="0" destOrd="0" parTransId="{246D5004-AB2B-44A5-A24C-DD2E6DAECF10}" sibTransId="{B85A3D22-60B4-49BE-B2A0-E45DF91F12E4}"/>
    <dgm:cxn modelId="{30468831-A80A-48C6-ABD8-BBFAD1E47044}" type="presParOf" srcId="{F3BD8935-B5FC-4887-869A-641141CB1831}" destId="{042F4169-D96E-46DD-821D-E2F5A43C11D6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08CD99-157D-4030-BB02-B035FAD15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73D8C5-422E-466C-B97D-71B46BAC3E05}">
      <dgm:prSet custT="1"/>
      <dgm:spPr/>
      <dgm:t>
        <a:bodyPr/>
        <a:lstStyle/>
        <a:p>
          <a:pPr rtl="0"/>
          <a:r>
            <a:rPr lang="ru-RU" sz="2400" dirty="0" smtClean="0"/>
            <a:t>Характер </a:t>
          </a:r>
          <a:r>
            <a:rPr lang="ru-RU" sz="2400" dirty="0" smtClean="0"/>
            <a:t> осадков</a:t>
          </a:r>
          <a:endParaRPr lang="ru-RU" sz="2400" dirty="0"/>
        </a:p>
      </dgm:t>
    </dgm:pt>
    <dgm:pt modelId="{CA03276C-FBCC-4491-B26B-C88214F98F0E}" type="parTrans" cxnId="{74B2681C-BF6F-4AF6-BC26-DFDDF3C176D4}">
      <dgm:prSet/>
      <dgm:spPr/>
      <dgm:t>
        <a:bodyPr/>
        <a:lstStyle/>
        <a:p>
          <a:endParaRPr lang="ru-RU"/>
        </a:p>
      </dgm:t>
    </dgm:pt>
    <dgm:pt modelId="{9616EB00-D31B-475C-B1DF-87A103CB97EB}" type="sibTrans" cxnId="{74B2681C-BF6F-4AF6-BC26-DFDDF3C176D4}">
      <dgm:prSet/>
      <dgm:spPr/>
      <dgm:t>
        <a:bodyPr/>
        <a:lstStyle/>
        <a:p>
          <a:endParaRPr lang="ru-RU"/>
        </a:p>
      </dgm:t>
    </dgm:pt>
    <dgm:pt modelId="{CFDC62D4-E487-4A45-B793-B5414FD57A1C}" type="pres">
      <dgm:prSet presAssocID="{A808CD99-157D-4030-BB02-B035FAD15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394AF3-BC4E-4282-8036-39091CDC8CF1}" type="pres">
      <dgm:prSet presAssocID="{BE73D8C5-422E-466C-B97D-71B46BAC3E05}" presName="parentText" presStyleLbl="node1" presStyleIdx="0" presStyleCnt="1" custLinFactNeighborY="-56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EBFABA-A0CF-4318-95BE-6450EAF42673}" type="presOf" srcId="{A808CD99-157D-4030-BB02-B035FAD1542A}" destId="{CFDC62D4-E487-4A45-B793-B5414FD57A1C}" srcOrd="0" destOrd="0" presId="urn:microsoft.com/office/officeart/2005/8/layout/vList2"/>
    <dgm:cxn modelId="{CEFA6A84-C869-4719-862B-3ECC05037E06}" type="presOf" srcId="{BE73D8C5-422E-466C-B97D-71B46BAC3E05}" destId="{77394AF3-BC4E-4282-8036-39091CDC8CF1}" srcOrd="0" destOrd="0" presId="urn:microsoft.com/office/officeart/2005/8/layout/vList2"/>
    <dgm:cxn modelId="{74B2681C-BF6F-4AF6-BC26-DFDDF3C176D4}" srcId="{A808CD99-157D-4030-BB02-B035FAD1542A}" destId="{BE73D8C5-422E-466C-B97D-71B46BAC3E05}" srcOrd="0" destOrd="0" parTransId="{CA03276C-FBCC-4491-B26B-C88214F98F0E}" sibTransId="{9616EB00-D31B-475C-B1DF-87A103CB97EB}"/>
    <dgm:cxn modelId="{0BCB770E-5B1D-423D-83E6-E6A743179E06}" type="presParOf" srcId="{CFDC62D4-E487-4A45-B793-B5414FD57A1C}" destId="{77394AF3-BC4E-4282-8036-39091CDC8CF1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76A7A7-8112-465F-8420-F9B85FC5CD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28E96F-100B-479A-AA0A-0FA1B5959AF3}">
      <dgm:prSet custT="1"/>
      <dgm:spPr/>
      <dgm:t>
        <a:bodyPr/>
        <a:lstStyle/>
        <a:p>
          <a:pPr rtl="0"/>
          <a:r>
            <a:rPr lang="ru-RU" sz="2400" dirty="0" smtClean="0"/>
            <a:t>Температура воздуха</a:t>
          </a:r>
          <a:endParaRPr lang="ru-RU" sz="2400" dirty="0"/>
        </a:p>
      </dgm:t>
    </dgm:pt>
    <dgm:pt modelId="{6ABC3F19-AD3F-4B49-96D6-528D507A9C6F}" type="parTrans" cxnId="{8ACA7C06-F2B1-419D-A9CA-D017E6ED10CD}">
      <dgm:prSet/>
      <dgm:spPr/>
      <dgm:t>
        <a:bodyPr/>
        <a:lstStyle/>
        <a:p>
          <a:endParaRPr lang="ru-RU"/>
        </a:p>
      </dgm:t>
    </dgm:pt>
    <dgm:pt modelId="{6FD5F5AF-847C-449F-8B24-1078FE4622FB}" type="sibTrans" cxnId="{8ACA7C06-F2B1-419D-A9CA-D017E6ED10CD}">
      <dgm:prSet/>
      <dgm:spPr/>
      <dgm:t>
        <a:bodyPr/>
        <a:lstStyle/>
        <a:p>
          <a:endParaRPr lang="ru-RU"/>
        </a:p>
      </dgm:t>
    </dgm:pt>
    <dgm:pt modelId="{B327BD20-6997-483C-B97C-848366F709AF}" type="pres">
      <dgm:prSet presAssocID="{F076A7A7-8112-465F-8420-F9B85FC5CD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1D6C1-B103-4BD8-8B83-6FF77A6C92F1}" type="pres">
      <dgm:prSet presAssocID="{9328E96F-100B-479A-AA0A-0FA1B5959AF3}" presName="parentText" presStyleLbl="node1" presStyleIdx="0" presStyleCnt="1" custScaleY="269056" custLinFactX="69339" custLinFactY="241736" custLinFactNeighborX="100000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CA7C06-F2B1-419D-A9CA-D017E6ED10CD}" srcId="{F076A7A7-8112-465F-8420-F9B85FC5CDFA}" destId="{9328E96F-100B-479A-AA0A-0FA1B5959AF3}" srcOrd="0" destOrd="0" parTransId="{6ABC3F19-AD3F-4B49-96D6-528D507A9C6F}" sibTransId="{6FD5F5AF-847C-449F-8B24-1078FE4622FB}"/>
    <dgm:cxn modelId="{4EC72F97-8574-48B5-B296-305F5227E277}" type="presOf" srcId="{F076A7A7-8112-465F-8420-F9B85FC5CDFA}" destId="{B327BD20-6997-483C-B97C-848366F709AF}" srcOrd="0" destOrd="0" presId="urn:microsoft.com/office/officeart/2005/8/layout/vList2"/>
    <dgm:cxn modelId="{99A5E53D-F0DC-4D7C-B8EB-439B98463B59}" type="presOf" srcId="{9328E96F-100B-479A-AA0A-0FA1B5959AF3}" destId="{5B81D6C1-B103-4BD8-8B83-6FF77A6C92F1}" srcOrd="0" destOrd="0" presId="urn:microsoft.com/office/officeart/2005/8/layout/vList2"/>
    <dgm:cxn modelId="{5D66D1F4-F5C5-49EC-B75F-C8199F12533E}" type="presParOf" srcId="{B327BD20-6997-483C-B97C-848366F709AF}" destId="{5B81D6C1-B103-4BD8-8B83-6FF77A6C92F1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6651C-4F01-430F-9759-26C3B6B00BC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32650-BE85-4D3B-A31E-80F2A06760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988DB-8B1A-43E9-B055-B9BC6DDF9B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5C88DB-CD1B-4990-A1F4-78CE0690F8B8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1E37A3-91D7-415B-BDFD-C34E7265B93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3.png"/><Relationship Id="rId1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21" Type="http://schemas.openxmlformats.org/officeDocument/2006/relationships/diagramQuickStyle" Target="../diagrams/quickStyle5.xml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4.xml"/><Relationship Id="rId23" Type="http://schemas.openxmlformats.org/officeDocument/2006/relationships/image" Target="../media/image25.png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42910" y="1357298"/>
            <a:ext cx="8143932" cy="4686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82001"/>
                  </a:srgbClr>
                </a:solidFill>
                <a:latin typeface="Arial"/>
                <a:cs typeface="Arial"/>
              </a:rPr>
              <a:t>Атмосферные 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82001"/>
                  </a:srgbClr>
                </a:solidFill>
                <a:latin typeface="Arial"/>
                <a:cs typeface="Arial"/>
              </a:rPr>
              <a:t>фронты,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82001"/>
                  </a:srgbClr>
                </a:solidFill>
                <a:latin typeface="Arial"/>
                <a:cs typeface="Arial"/>
              </a:rPr>
              <a:t>циклоны и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82001"/>
                  </a:srgbClr>
                </a:solidFill>
                <a:latin typeface="Arial"/>
                <a:cs typeface="Arial"/>
              </a:rPr>
              <a:t>антициклоны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82001"/>
                </a:srgb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003_Циклон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949950"/>
          </a:xfrm>
          <a:prstGeom prst="rect">
            <a:avLst/>
          </a:prstGeom>
          <a:noFill/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323850" y="6165850"/>
            <a:ext cx="84963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Воздух начинает движение от краев к центру</a:t>
            </a:r>
            <a:r>
              <a:rPr lang="ru-RU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03_Циклон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611188" y="5734050"/>
            <a:ext cx="80645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Из-за отклоняющего действия вращения Земли воздух</a:t>
            </a:r>
          </a:p>
          <a:p>
            <a:pPr algn="ctr"/>
            <a:r>
              <a:rPr lang="ru-RU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закручивается против часовой стрелки.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003_Циклон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048375"/>
          </a:xfrm>
          <a:prstGeom prst="rect">
            <a:avLst/>
          </a:prstGeom>
          <a:noFill/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0" y="6070617"/>
            <a:ext cx="9144000" cy="7873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Воздух в центре поднимается по спирали вверх,</a:t>
            </a:r>
          </a:p>
          <a:p>
            <a:pPr algn="ctr"/>
            <a:r>
              <a:rPr lang="ru-RU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растекается по краям и вновь начинает движение к центру</a:t>
            </a:r>
            <a:r>
              <a:rPr lang="ru-RU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003_Циклон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323850" y="5516563"/>
            <a:ext cx="8820150" cy="1341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При подъеме воздух охлаждается, становится </a:t>
            </a:r>
          </a:p>
          <a:p>
            <a:pPr algn="ctr"/>
            <a:r>
              <a:rPr lang="ru-RU" sz="1400" b="1" kern="10" dirty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влажнее, образуются облака и выпадают осадки.</a:t>
            </a:r>
          </a:p>
          <a:p>
            <a:pPr algn="ctr"/>
            <a:r>
              <a:rPr lang="ru-RU" sz="1400" b="1" kern="10" dirty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 циклонами связана неустойчивая, ветреная</a:t>
            </a:r>
          </a:p>
          <a:p>
            <a:pPr algn="ctr"/>
            <a:r>
              <a:rPr lang="ru-RU" sz="1400" b="1" kern="10" dirty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погода с осадками.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14438"/>
            <a:ext cx="9143999" cy="5643562"/>
          </a:xfrm>
        </p:spPr>
      </p:pic>
      <p:sp>
        <p:nvSpPr>
          <p:cNvPr id="5" name="Стрелка вправо 4"/>
          <p:cNvSpPr/>
          <p:nvPr/>
        </p:nvSpPr>
        <p:spPr>
          <a:xfrm>
            <a:off x="2571750" y="2714625"/>
            <a:ext cx="7143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214563" y="3643313"/>
            <a:ext cx="785812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429000" y="3286125"/>
            <a:ext cx="785813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"/>
          <a:ext cx="9144000" cy="121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Цик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pPr algn="ctr"/>
            <a:r>
              <a:rPr lang="ru-RU" b="1" dirty="0"/>
              <a:t>Погода в циклоне.</a:t>
            </a:r>
          </a:p>
        </p:txBody>
      </p:sp>
      <p:pic>
        <p:nvPicPr>
          <p:cNvPr id="165892" name="Picture 4" descr="Прохождение цикл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004_Антициклон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250825" y="6092825"/>
            <a:ext cx="8623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В центре антициклона давление самое высокое</a:t>
            </a:r>
            <a:r>
              <a:rPr lang="ru-RU" sz="36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004_Антициклон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215082"/>
          </a:xfrm>
          <a:prstGeom prst="rect">
            <a:avLst/>
          </a:prstGeom>
          <a:noFill/>
        </p:spPr>
      </p:pic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323850" y="6365875"/>
            <a:ext cx="8496300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Воздух начинает движение от центра к краям</a:t>
            </a:r>
            <a:r>
              <a:rPr lang="ru-RU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004_Антициклон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715016"/>
          </a:xfrm>
          <a:prstGeom prst="rect">
            <a:avLst/>
          </a:prstGeom>
          <a:noFill/>
        </p:spPr>
      </p:pic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357158" y="5734050"/>
            <a:ext cx="8353425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Из-за отклоняющего действия вращения Земли</a:t>
            </a:r>
          </a:p>
          <a:p>
            <a:pPr algn="ctr"/>
            <a:r>
              <a:rPr lang="ru-RU" sz="16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воздух закручивается по часовой стрелке.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288" y="908050"/>
            <a:ext cx="842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" y="64291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u="sng" dirty="0">
                <a:solidFill>
                  <a:srgbClr val="FF3300"/>
                </a:solidFill>
                <a:latin typeface="Times New Roman" pitchFamily="18" charset="0"/>
              </a:rPr>
              <a:t>Атмосферный фрон</a:t>
            </a:r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</a:rPr>
              <a:t>т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</a:rPr>
              <a:t>это полоса, разделяющая разные по своим свойствам воздушные массы. </a:t>
            </a:r>
            <a:endParaRPr lang="ru-RU" sz="32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3200" dirty="0" smtClean="0">
                <a:latin typeface="Times New Roman" pitchFamily="18" charset="0"/>
              </a:rPr>
              <a:t>Ширина </a:t>
            </a:r>
            <a:r>
              <a:rPr lang="ru-RU" sz="3200" dirty="0">
                <a:latin typeface="Times New Roman" pitchFamily="18" charset="0"/>
              </a:rPr>
              <a:t>фронтов достигает нескольких десятков километров</a:t>
            </a:r>
            <a:r>
              <a:rPr lang="ru-RU" sz="3200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На фронтах всегда происходит смена температуры, облачности, давления воздуха – смена погоды</a:t>
            </a:r>
            <a:r>
              <a:rPr lang="ru-RU" sz="3200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Атмосферные фронты разделяются на </a:t>
            </a:r>
            <a:r>
              <a:rPr lang="ru-RU" sz="3200" b="1" i="1" dirty="0">
                <a:solidFill>
                  <a:srgbClr val="FF3300"/>
                </a:solidFill>
                <a:latin typeface="Times New Roman" pitchFamily="18" charset="0"/>
              </a:rPr>
              <a:t>теплые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и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200" b="1" i="1" dirty="0">
                <a:solidFill>
                  <a:srgbClr val="FF3300"/>
                </a:solidFill>
                <a:latin typeface="Times New Roman" pitchFamily="18" charset="0"/>
              </a:rPr>
              <a:t>холодные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004_Антициклон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5643578"/>
          </a:xfrm>
          <a:prstGeom prst="rect">
            <a:avLst/>
          </a:prstGeom>
          <a:noFill/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395288" y="5734050"/>
            <a:ext cx="8353425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В центральной части воздух опускается,</a:t>
            </a:r>
          </a:p>
          <a:p>
            <a:pPr algn="ctr"/>
            <a:r>
              <a:rPr lang="ru-RU" sz="16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растекается по краям, поднимается и</a:t>
            </a:r>
          </a:p>
          <a:p>
            <a:pPr algn="ctr"/>
            <a:r>
              <a:rPr lang="ru-RU" sz="16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начинает движение к центру.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004_Антициклон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</p:spPr>
      </p:pic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179388" y="5214951"/>
            <a:ext cx="8713787" cy="16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При опускании воздух нагревается, иссушается.</a:t>
            </a:r>
          </a:p>
          <a:p>
            <a:pPr algn="ctr"/>
            <a:r>
              <a:rPr lang="ru-RU" sz="14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Облака отсутствуют, небо ясное. С антициклоном </a:t>
            </a:r>
          </a:p>
          <a:p>
            <a:pPr algn="ctr"/>
            <a:r>
              <a:rPr lang="ru-RU" sz="14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связана солнечная погода без осадков, при этом</a:t>
            </a:r>
          </a:p>
          <a:p>
            <a:pPr algn="ctr"/>
            <a:r>
              <a:rPr lang="ru-RU" sz="1400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летом - жаркая, а зимой - холодная.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aнтициклон_34067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ru-RU" b="1" dirty="0"/>
              <a:t>Погода в антициклоне.</a:t>
            </a:r>
          </a:p>
        </p:txBody>
      </p:sp>
      <p:pic>
        <p:nvPicPr>
          <p:cNvPr id="164868" name="Picture 4" descr="Город Нориль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22" name="Group 2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3694"/>
                <a:gridCol w="4570306"/>
              </a:tblGrid>
              <a:tr h="112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Циклоны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Антициклоны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Атмосферный  вихрь  с  низким  давлением  в  центре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Атмосферный  вихрь  с высоким давлением  в  центре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Движение  воздуха  от  окраин  к  центру  против  часовой  стрелки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Движение  воздуха  от центра  к окраинам  по  часовой  стрелке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 центре—восходящее  движение  воздуха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 центре—нисходящее  движение  воздуха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Погода  изменчивая,  ветреная,  облачная,  с  осадками.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Погода  устойчивая,  безветренная,  безоблачная,  без осадков.  Летом -тёплая, зимой - морозная.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0" y="5357826"/>
          <a:ext cx="9144000" cy="150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2500313" cy="1922463"/>
          </a:xfrm>
        </p:spPr>
      </p:pic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571500" y="2000250"/>
            <a:ext cx="1928813" cy="642938"/>
            <a:chOff x="0" y="7551"/>
            <a:chExt cx="1925940" cy="95471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7551"/>
              <a:ext cx="1925940" cy="9547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5969" y="54698"/>
              <a:ext cx="1834001" cy="860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Давление воздуха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0"/>
            <a:ext cx="292895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3357554" y="2000240"/>
          <a:ext cx="2211692" cy="75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3625" y="0"/>
            <a:ext cx="300037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5857875" y="2000250"/>
            <a:ext cx="3286125" cy="1000122"/>
            <a:chOff x="0" y="18543"/>
            <a:chExt cx="2568882" cy="122159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8543"/>
              <a:ext cx="2568882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2868" y="61202"/>
              <a:ext cx="2483147" cy="1178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Воздушные массы и направления их движения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88" y="3071810"/>
            <a:ext cx="30718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72198" y="4643446"/>
          <a:ext cx="3071802" cy="46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28926" y="2928938"/>
            <a:ext cx="2857519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одержимое 8"/>
          <p:cNvGraphicFramePr>
            <a:graphicFrameLocks/>
          </p:cNvGraphicFramePr>
          <p:nvPr/>
        </p:nvGraphicFramePr>
        <p:xfrm>
          <a:off x="2928926" y="4500570"/>
          <a:ext cx="2857520" cy="75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" y="2857500"/>
            <a:ext cx="250029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0" y="4286256"/>
            <a:ext cx="2786050" cy="1071570"/>
            <a:chOff x="148723" y="-120777"/>
            <a:chExt cx="1923162" cy="974571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48723" y="9167"/>
              <a:ext cx="1848655" cy="77965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48723" y="-120777"/>
              <a:ext cx="1923162" cy="974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Циклоны и антициклоны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5" grpId="0">
        <p:bldAsOne/>
      </p:bldGraphic>
      <p:bldGraphic spid="1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183562" cy="1050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Над Россией чаще всего располагаются…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63" y="1857375"/>
            <a:ext cx="4057650" cy="1112838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3600" u="sng" dirty="0" smtClean="0">
                <a:solidFill>
                  <a:schemeClr val="accent2">
                    <a:lumMod val="75000"/>
                  </a:schemeClr>
                </a:solidFill>
              </a:rPr>
              <a:t>Арктический фронт.</a:t>
            </a:r>
            <a:endParaRPr lang="ru-RU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3" y="1785938"/>
            <a:ext cx="3932237" cy="642937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3600" u="sng" dirty="0" smtClean="0">
                <a:solidFill>
                  <a:schemeClr val="accent2">
                    <a:lumMod val="75000"/>
                  </a:schemeClr>
                </a:solidFill>
              </a:rPr>
              <a:t>Полярный фронт.</a:t>
            </a:r>
            <a:endParaRPr lang="ru-RU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857356" y="3000372"/>
            <a:ext cx="71437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286500" y="2428875"/>
            <a:ext cx="64293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643314"/>
            <a:ext cx="35004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Взаимодействуют арктические и умеренные воздушные массы.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4938" y="3214686"/>
            <a:ext cx="3571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Взаимодействуют умеренные и тропические воздушные массы.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img07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002_Теплый фро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5661025"/>
            <a:ext cx="8964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</a:rPr>
              <a:t>Теплый фронт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</a:rPr>
              <a:t> образуется, когда теплый воздух движется в сторону холодного, оттесняя 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001_Холодный фро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373688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5445125"/>
            <a:ext cx="8964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</a:rPr>
              <a:t>Холодный фронт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</a:rPr>
              <a:t>образуется при перемещении холодного воздуха в сторону теплого.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6" name="Group 4"/>
          <p:cNvGraphicFramePr>
            <a:graphicFrameLocks noGrp="1"/>
          </p:cNvGraphicFramePr>
          <p:nvPr/>
        </p:nvGraphicFramePr>
        <p:xfrm>
          <a:off x="0" y="0"/>
          <a:ext cx="9143999" cy="6935373"/>
        </p:xfrm>
        <a:graphic>
          <a:graphicData uri="http://schemas.openxmlformats.org/drawingml/2006/table">
            <a:tbl>
              <a:tblPr/>
              <a:tblGrid>
                <a:gridCol w="4573693"/>
                <a:gridCol w="4570306"/>
              </a:tblGrid>
              <a:tr h="501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Холодный фронт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Тёплый  фронт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625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47650" algn="l"/>
                        </a:tabLst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Образуется  при  вторжении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холодного  воздуха  в область, занятую  тёплым.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47650" algn="l"/>
                        </a:tabLst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Проникает  клином,  выталкивая  ТВ  вверх.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47650" algn="l"/>
                        </a:tabLst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  Погода  меняется  быстро.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Ливень,  гроза,  шквалистый   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ветер.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47650" algn="l"/>
                        </a:tabLst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После  прохождения   фронта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похолодание.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Образуется  при  вторжении  тёплого  воздуха  в  область,  занятую  холодным.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Поднимается  плавно  над  ХВ,  оттесняя  его.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Погода  меняется  постепенно, идут затяжные  дожди.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После  прохождения  фронта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--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медленное  потепление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827088" y="214290"/>
            <a:ext cx="7561262" cy="1198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Циклоны и антициклоны</a:t>
            </a: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250825" y="1844675"/>
            <a:ext cx="8713788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u="sng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Циклоны и антициклоны </a:t>
            </a:r>
            <a:r>
              <a:rPr lang="ru-RU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- это крупные</a:t>
            </a:r>
          </a:p>
          <a:p>
            <a:pPr algn="ctr"/>
            <a:r>
              <a:rPr lang="ru-RU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атмосферные вихри, переносящие</a:t>
            </a:r>
          </a:p>
          <a:p>
            <a:pPr algn="ctr"/>
            <a:r>
              <a:rPr lang="ru-RU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воздушные массы. На картах они выделяются</a:t>
            </a:r>
          </a:p>
          <a:p>
            <a:pPr algn="ctr"/>
            <a:r>
              <a:rPr lang="ru-RU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замкнутыми концентрическими изобарами </a:t>
            </a:r>
          </a:p>
          <a:p>
            <a:pPr algn="ctr"/>
            <a:r>
              <a:rPr lang="ru-RU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(линиями равного давления).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3_Циклон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37250"/>
          </a:xfrm>
          <a:prstGeom prst="rect">
            <a:avLst/>
          </a:prstGeom>
          <a:noFill/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684213" y="6092825"/>
            <a:ext cx="7993062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В центре циклона давление самое низкое.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484</Words>
  <Application>Microsoft Office PowerPoint</Application>
  <PresentationFormat>Экран (4:3)</PresentationFormat>
  <Paragraphs>82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Над Россией чаще всего располагаются…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Погода в циклоне.</vt:lpstr>
      <vt:lpstr>Слайд 17</vt:lpstr>
      <vt:lpstr>Слайд 18</vt:lpstr>
      <vt:lpstr>Слайд 19</vt:lpstr>
      <vt:lpstr>Слайд 20</vt:lpstr>
      <vt:lpstr>Слайд 21</vt:lpstr>
      <vt:lpstr>Слайд 22</vt:lpstr>
      <vt:lpstr>Погода в антициклоне.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55</cp:revision>
  <dcterms:created xsi:type="dcterms:W3CDTF">2011-10-08T18:27:04Z</dcterms:created>
  <dcterms:modified xsi:type="dcterms:W3CDTF">2011-10-08T19:22:43Z</dcterms:modified>
</cp:coreProperties>
</file>