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47A"/>
    <a:srgbClr val="2610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466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1150-A886-4E6F-AE0F-3BBA0A639FE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AF69-FE68-4740-968C-36D173232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hyperlink" Target="mailto:mdou261len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www.svvaulsh.ru/e107_files/public/211_19101640_100__zayac_.jpg" TargetMode="External"/><Relationship Id="rId13" Type="http://schemas.openxmlformats.org/officeDocument/2006/relationships/image" Target="../media/image17.jpeg"/><Relationship Id="rId18" Type="http://schemas.openxmlformats.org/officeDocument/2006/relationships/image" Target="http://www.photogallerys.ru/clipart/zhuki/stagbeetpicture2014.gif" TargetMode="External"/><Relationship Id="rId3" Type="http://schemas.openxmlformats.org/officeDocument/2006/relationships/image" Target="http://totalrating.ru/i/8/b_7350elk.jpg" TargetMode="External"/><Relationship Id="rId7" Type="http://schemas.openxmlformats.org/officeDocument/2006/relationships/image" Target="../media/image14.jpeg"/><Relationship Id="rId12" Type="http://schemas.openxmlformats.org/officeDocument/2006/relationships/image" Target="http://img-fotki.yandex.ru/get/5906/lara58-58.189/0_6166a_f38f225_XL" TargetMode="External"/><Relationship Id="rId17" Type="http://schemas.openxmlformats.org/officeDocument/2006/relationships/image" Target="../media/image19.png"/><Relationship Id="rId2" Type="http://schemas.openxmlformats.org/officeDocument/2006/relationships/image" Target="../media/image11.jpeg"/><Relationship Id="rId16" Type="http://schemas.openxmlformats.org/officeDocument/2006/relationships/image" Target="http://www.lenagold.ru/fon/clipart/p/pauk/pauk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osvedi.ru/photos/news/3156_big.jpg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image" Target="http://img-fotki.yandex.ru/get/4527/102699435.525/0_7a118_5454b3b5_XL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http://www.zooclub.ru/attach/fotogal/clip/chlen/3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player.myshared.ru/160924/data/images/img50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statics.photodom.com/photos/2008/03/16/68869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iz-article.ru/images/embankment1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nikitadesign.com/netcat_files/Image/4(180)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mg1.liveinternet.ru/images/attach/c/3/77/186/77186671_092c50472c84b86cfd380646d1162906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i-g-t.org/wp-content/uploads/2012/10/201176906-300x169.jpg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10064"/>
            <a:ext cx="6400800" cy="134793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Половинка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332656"/>
          <a:ext cx="8424937" cy="862116"/>
        </p:xfrm>
        <a:graphic>
          <a:graphicData uri="http://schemas.openxmlformats.org/drawingml/2006/table">
            <a:tbl>
              <a:tblPr/>
              <a:tblGrid>
                <a:gridCol w="3653151"/>
                <a:gridCol w="984667"/>
                <a:gridCol w="3787119"/>
              </a:tblGrid>
              <a:tr h="86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образовательное учреждение «Детский сад № 261» (МБДОУ № 261)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5431" marR="65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«261-т</a:t>
                      </a:r>
                      <a:r>
                        <a:rPr lang="ru-RU" sz="1100" b="1" spc="100" dirty="0">
                          <a:latin typeface="Microsoft Sans Serif"/>
                          <a:ea typeface="Arial Unicode MS"/>
                          <a:cs typeface="Times New Roman"/>
                        </a:rPr>
                        <a:t>ӥ</a:t>
                      </a: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100" b="1" spc="100" dirty="0" err="1">
                          <a:latin typeface="Times New Roman"/>
                          <a:ea typeface="Arial Unicode MS"/>
                          <a:cs typeface="Times New Roman"/>
                        </a:rPr>
                        <a:t>номеро</a:t>
                      </a: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100" b="1" spc="100" dirty="0" err="1">
                          <a:latin typeface="Times New Roman"/>
                          <a:ea typeface="Arial Unicode MS"/>
                          <a:cs typeface="Times New Roman"/>
                        </a:rPr>
                        <a:t>нылпи</a:t>
                      </a: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 сад» </a:t>
                      </a:r>
                      <a:r>
                        <a:rPr lang="ru-RU" sz="1100" b="1" spc="100" dirty="0" err="1">
                          <a:latin typeface="Times New Roman"/>
                          <a:ea typeface="Arial Unicode MS"/>
                          <a:cs typeface="Times New Roman"/>
                        </a:rPr>
                        <a:t>школаозь</a:t>
                      </a: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100" b="1" spc="100" dirty="0" err="1">
                          <a:latin typeface="Times New Roman"/>
                          <a:ea typeface="Arial Unicode MS"/>
                          <a:cs typeface="Times New Roman"/>
                        </a:rPr>
                        <a:t>дышетонъя</a:t>
                      </a: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 муниципал </a:t>
                      </a:r>
                      <a:r>
                        <a:rPr lang="ru-RU" sz="1100" b="1" spc="100" dirty="0" err="1">
                          <a:latin typeface="Times New Roman"/>
                          <a:ea typeface="Arial Unicode MS"/>
                          <a:cs typeface="Times New Roman"/>
                        </a:rPr>
                        <a:t>коньдэтэн</a:t>
                      </a: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100" b="1" spc="100" dirty="0" err="1">
                          <a:latin typeface="Times New Roman"/>
                          <a:ea typeface="Arial Unicode MS"/>
                          <a:cs typeface="Times New Roman"/>
                        </a:rPr>
                        <a:t>возиськись</a:t>
                      </a:r>
                      <a:r>
                        <a:rPr lang="ru-RU" sz="1100" b="1" spc="100" dirty="0"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100" b="1" spc="100" dirty="0" err="1">
                          <a:latin typeface="Times New Roman"/>
                          <a:ea typeface="Arial Unicode MS"/>
                          <a:cs typeface="Times New Roman"/>
                        </a:rPr>
                        <a:t>ужъюрт</a:t>
                      </a:r>
                      <a:endParaRPr lang="ru-RU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(261-</a:t>
                      </a:r>
                      <a:r>
                        <a:rPr lang="ru-RU" sz="1100" b="1" spc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spc="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100" b="1" spc="100" dirty="0" err="1">
                          <a:solidFill>
                            <a:srgbClr val="000000"/>
                          </a:solidFill>
                          <a:latin typeface="Microsoft Sans Serif"/>
                          <a:ea typeface="Times New Roman"/>
                          <a:cs typeface="Times New Roman"/>
                        </a:rPr>
                        <a:t>ӥ</a:t>
                      </a:r>
                      <a:r>
                        <a:rPr lang="ru-RU" sz="1100" b="1" spc="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номеро</a:t>
                      </a:r>
                      <a:r>
                        <a:rPr lang="ru-RU" sz="1100" b="1" spc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ШДМКВУ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4283968" y="344711"/>
          <a:ext cx="609600" cy="708025"/>
        </p:xfrm>
        <a:graphic>
          <a:graphicData uri="http://schemas.openxmlformats.org/presentationml/2006/ole">
            <p:oleObj spid="_x0000_s66561" name="Picture" r:id="rId3" imgW="3810000" imgH="4648200" progId="Word.Picture.8">
              <p:embed/>
            </p:oleObj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9512" y="1368472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426006, Удмуртская Республика, г.Ижевск, ул. Шестнадцатая, 15, тел.(3412) 71-23-40,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ИНН/КПП 1832021928/183201001, ОКАТО 94401000000, ОКВЭД 80.10.1,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/>
              </a:rPr>
              <a:t>mdou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/>
              </a:rPr>
              <a:t>261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/>
              </a:rPr>
              <a:t>len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/>
              </a:rPr>
              <a:t>@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/>
              </a:rPr>
              <a:t>mail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/>
              </a:rPr>
              <a:t>ru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852936"/>
            <a:ext cx="63367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Удмуртия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ка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54499" cy="686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072198" y="1"/>
            <a:ext cx="3071802" cy="86177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solidFill>
                <a:srgbClr val="55247A"/>
              </a:solidFill>
            </a:endParaRPr>
          </a:p>
          <a:p>
            <a:pPr algn="ctr"/>
            <a:endParaRPr lang="ru-RU" sz="2800" b="1" dirty="0" smtClean="0">
              <a:solidFill>
                <a:srgbClr val="55247A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Реки Удмуртии:</a:t>
            </a:r>
            <a:endParaRPr lang="ru-RU" sz="2800" dirty="0" smtClean="0">
              <a:solidFill>
                <a:srgbClr val="5524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Кама, Вятка, </a:t>
            </a:r>
          </a:p>
          <a:p>
            <a:pPr algn="ctr"/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Чепца, </a:t>
            </a:r>
          </a:p>
          <a:p>
            <a:pPr algn="ctr"/>
            <a:r>
              <a:rPr lang="ru-RU" sz="2800" dirty="0" err="1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Кильмезь</a:t>
            </a:r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err="1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Сыва</a:t>
            </a:r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, Вала.</a:t>
            </a: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есть более </a:t>
            </a: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600 прудов </a:t>
            </a:r>
            <a:endParaRPr lang="ru-RU" sz="2800" dirty="0" smtClean="0">
              <a:solidFill>
                <a:srgbClr val="5524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и множество </a:t>
            </a: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подземных </a:t>
            </a: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водных </a:t>
            </a:r>
          </a:p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источников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/>
              <a:t> </a:t>
            </a:r>
            <a:endParaRPr lang="ru-RU" sz="5400" dirty="0" smtClean="0"/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274" y="0"/>
            <a:ext cx="7470764" cy="72019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Животный мир Удмуртии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42 вида рыб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190 видов птиц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49 видов млекопитающих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800 видов жуков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74 вида пауков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500 видов бабочек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224 вида пчёл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5" name="Picture 1" descr="http://totalrating.ru/i/8/b_7350elk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29388" y="785794"/>
            <a:ext cx="2476500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л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2209800" cy="166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http://mosvedi.ru/photos/news/3156_big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28596" y="3500438"/>
            <a:ext cx="2071688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://www.svvaulsh.ru/e107_files/public/211_19101640_100__zayac_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500826" y="3571876"/>
            <a:ext cx="220345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img-fotki.yandex.ru/get/4527/102699435.525/0_7a118_5454b3b5_XL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 rot="1237835">
            <a:off x="4742708" y="1033856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ttp://img-fotki.yandex.ru/get/5906/lara58-58.189/0_6166a_f38f225_XL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 rot="-1959309">
            <a:off x="764099" y="5745330"/>
            <a:ext cx="1295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zooclub.ru/attach/fotogal/clip/chlen/30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 rot="3437281">
            <a:off x="7793627" y="2469570"/>
            <a:ext cx="679450" cy="106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9" name="Picture 5" descr="http://www.lenagold.ru/fon/clipart/p/pauk/pauk02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 rot="2777825">
            <a:off x="6624587" y="5575119"/>
            <a:ext cx="1143000" cy="1028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6" descr="http://www.photogallerys.ru/clipart/zhuki/stagbeetpicture2014.gif"/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 rot="1658462">
            <a:off x="4226742" y="3543717"/>
            <a:ext cx="948320" cy="59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60924/data/images/img50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57224" y="905916"/>
            <a:ext cx="7429552" cy="5952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46561" y="0"/>
            <a:ext cx="9465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Растительный мир Удмуртии</a:t>
            </a:r>
            <a:endParaRPr lang="ru-RU" sz="5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s.photodom.com/photos/2008/03/16/688692.jpg"/>
          <p:cNvPicPr>
            <a:picLocks noChangeAspect="1" noChangeArrowheads="1"/>
          </p:cNvPicPr>
          <p:nvPr/>
        </p:nvPicPr>
        <p:blipFill>
          <a:blip r:embed="rId2" r:link="rId3" cstate="print">
            <a:lum bright="37000" contrast="-6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Охрана природы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территории Удмуртской республики созданы и функционируют: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Национальный парк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Нечкинский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располагающийся     на побережье реки Кама;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Природный парк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Шаркан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Шарканский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район);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Природный парк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Бельск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Каракулинский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район);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Государственный природный заказник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Кокманский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Государственный природный ботанический заказник «Андреевский сосновый бор»;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Также некоторые другие природные территории и     памятники природы.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бережная Ижевска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3571876"/>
            <a:ext cx="924398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7430" y="1000108"/>
            <a:ext cx="81841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Ижевска –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памятники архитектуры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Памятники города Ижевска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?layer=5&amp;id=181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0663"/>
            <a:ext cx="3862944" cy="2892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1500174"/>
            <a:ext cx="528638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Вечный огонь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каждом городе России есть свой вечный огонь.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Ижевске Монумент боевой и трудовой славы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143380"/>
            <a:ext cx="872463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сынов и дочерей Удмуртии олицетворяет стык и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преемственность поколений: рядом с Вечным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огнём находится живописный и ухоженный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сквер - любимейшее место отдыха родителей.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363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0"/>
            <a:ext cx="414337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Памятник Ижевским оружейникам.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Монумент изображает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кафтанщиков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лучших оружейников царских времен.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подножия памятника расположены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3643315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плиты с именами людей, внесших наибольший вклад в  развитие оружейного дела в Ижевске, и названиями двух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самых известных производителей стрелкового оружия –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Ижевского машиностроительного и механического заводов.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Территория, где стоит памятник, получила название  Площадь оружейников.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ну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797908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6" y="0"/>
            <a:ext cx="4429124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Монумент дружбы </a:t>
            </a:r>
          </a:p>
          <a:p>
            <a:pPr algn="ctr"/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народов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«Навеки с Россией».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Монумент открыт 26 июня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1972 года. Находится на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пересечении центральной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эспланады  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ул. Милиционной со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спуском к набережной.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 стелы высотой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14-ти этажный дом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олицетворяют два народа,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которые живут единой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семьей - русские и удмурты.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?layer=5&amp;id=23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47875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0"/>
            <a:ext cx="61436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Мемориал захоронения воинов.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Скончавшихся в Ижевских госпиталях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94b26f21-1526-45fb-b2db-bcc716b9e9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2105025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714488"/>
            <a:ext cx="6273641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Монумент в память </a:t>
            </a:r>
          </a:p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о воинах – интернационалистах.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погибшим в Афганистане 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других локальных войнах. Находится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северной стороне Дворца пионеров.</a:t>
            </a:r>
          </a:p>
        </p:txBody>
      </p:sp>
      <p:pic>
        <p:nvPicPr>
          <p:cNvPr id="3076" name="Picture 4" descr="обели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2143108" cy="178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97254" y="4357694"/>
            <a:ext cx="68467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Обелиск «Карающий меч»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Монумент в честь 313-ой Петрозаводской,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дважды Краснознамённой Ордеров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Суворова и Кутузова || степени стрелковой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дивизии.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_38ca5_6a76e6b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892231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0"/>
            <a:ext cx="7751737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Памятник собаке-космонавту Звездочке.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сквере на улице Молодежной.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 - ижевский скульптор Павел Медведев.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 25 марта 2006 года.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0_5bc8c_9e7835e3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1500166" cy="225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1928802"/>
            <a:ext cx="748961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Памятник А. С. Пушкину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Пушкину был открыт в начале июня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2003 г. ректором Виталием Журавлёвым.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  на Университетской площади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рядом с Удмуртским Государственным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Университетом.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mon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6"/>
            <a:ext cx="2371725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71736" y="4488120"/>
            <a:ext cx="5921557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0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Памятник в честь бойцов 174-го </a:t>
            </a:r>
          </a:p>
          <a:p>
            <a:r>
              <a:rPr lang="ru-RU" sz="30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Отдельного противотанкового </a:t>
            </a:r>
          </a:p>
          <a:p>
            <a:r>
              <a:rPr lang="ru-RU" sz="30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артдивизиона им. Комсомола </a:t>
            </a:r>
          </a:p>
          <a:p>
            <a:r>
              <a:rPr lang="ru-RU" sz="30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Удмуртии.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открыт 29 октября 1968 г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39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71617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и задачи</a:t>
            </a:r>
          </a:p>
          <a:p>
            <a:pPr marL="742950" indent="-742950">
              <a:buAutoNum type="arabicPeriod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Топографическая карта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удмуртии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AutoNum type="arabicPeriod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Государственная символика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удмуртии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AutoNum type="arabicPeriod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Климат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удмуртии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AutoNum type="arabicPeriod"/>
            </a:pP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Администротивное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деление</a:t>
            </a:r>
          </a:p>
          <a:p>
            <a:pPr marL="742950" indent="-742950">
              <a:buAutoNum type="arabicPeriod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Природа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удмуртии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AutoNum type="arabicPeriod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Памятники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ижевска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AutoNum type="arabicPeriod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детьми</a:t>
            </a:r>
          </a:p>
          <a:p>
            <a:pPr marL="742950" indent="-742950">
              <a:buAutoNum type="arabicPeriod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литературы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груженное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8313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5984" y="0"/>
            <a:ext cx="70009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200" b="1" dirty="0" err="1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Кузебаю</a:t>
            </a:r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 Герду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Выдающемуся поэту и прозаику, драматургу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актёру, общественному деятелю 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педагогу, фольклористу и этнографу,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лингвистику и критику.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?layer=5&amp;id=8937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2085581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83285" y="2928934"/>
            <a:ext cx="7060715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Памятник русскому ученому </a:t>
            </a:r>
          </a:p>
          <a:p>
            <a:r>
              <a:rPr lang="ru-RU" sz="32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Михаилу Ломоносову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300 лет назад родился гениальный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российский ученый – Михаил Ломоносов.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его памятник украсил улицу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Ломоносова в Ижевске. Такой подарок в год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80-летия Удмуртского Университета сделал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ему фонд "Аллея российской славы».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um-234680.jpg"/>
          <p:cNvPicPr>
            <a:picLocks noChangeAspect="1"/>
          </p:cNvPicPr>
          <p:nvPr/>
        </p:nvPicPr>
        <p:blipFill>
          <a:blip r:embed="rId2" cstate="print">
            <a:lum bright="44000" contrast="-40000"/>
          </a:blip>
          <a:srcRect b="12500"/>
          <a:stretch>
            <a:fillRect/>
          </a:stretch>
        </p:blipFill>
        <p:spPr>
          <a:xfrm>
            <a:off x="-19355" y="0"/>
            <a:ext cx="9163355" cy="7500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территории города Ижевска имеется более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300 объектов исторического и культурного наследия.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объекта археологии,  164 объекта архитектуры,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99 объектов монументально-изобразительного искусства,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100 мемориальных досок. Все лучшие исторические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памятники Ижевска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построены в стиле классицизма.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05" y="285728"/>
            <a:ext cx="8806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Деятельность с детьми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овинка\Desktop\pK3cYkQZ1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57199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5072074"/>
            <a:ext cx="38600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по картам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Удмуртии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ижевска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Users\Половинка\Desktop\ekEfcpA3D8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54124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Половинка\Desktop\d0y-2CIX_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4572000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овинка\Desktop\B-je34aEw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929454" cy="492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109132" y="285728"/>
            <a:ext cx="92263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Изготовление книг об Удмуртии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ижевске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фотовыставки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«Памятники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ижевска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овинка\Desktop\UTs_NeDBu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282107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Половинка\Desktop\DxAMwZqHQ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14488"/>
            <a:ext cx="2674244" cy="421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Половинка\Desktop\s_69Ji0Ay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407" y="1714488"/>
            <a:ext cx="3405593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60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Совместно с родителями Оформление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Папок «интересные памятники»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Ижевска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Половинка\Desktop\-DNXRI3RI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2714612" cy="3619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Половинка\Desktop\jjUVkZb1P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3500430" cy="262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Половинка\Desktop\AengnvkJW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7" y="1643050"/>
            <a:ext cx="2786083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Users\Половинка\Desktop\8C23Yn--r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86232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744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литературы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19" y="1000108"/>
            <a:ext cx="8643999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4500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«География Удмуртии» Козлова,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Успенскя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Ижевск «Удмуртия» 1999г.</a:t>
            </a:r>
          </a:p>
          <a:p>
            <a:pPr marL="457200" lvl="0" indent="45000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«Путь созидания» Тонкова. Ижевск 2005г.</a:t>
            </a:r>
          </a:p>
          <a:p>
            <a:pPr lvl="0" indent="4500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«На родине П.И. Чайковского»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Поздеева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Издательство «Удмуртия» 1990г.</a:t>
            </a:r>
          </a:p>
          <a:p>
            <a:pPr indent="4500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«Ижевск. Город и люди»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Издательство «Премьера» 1995г.</a:t>
            </a:r>
          </a:p>
          <a:p>
            <a:pPr indent="4500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« Мой город. 40 лет Ленинскому  району»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«Издательство Александра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09" y="285728"/>
            <a:ext cx="9116791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создать систему работы по формированию у детей знаний и представлений о родном городе, его истории, культуре, национальности, достопримечательностях.</a:t>
            </a:r>
          </a:p>
          <a:p>
            <a:pPr algn="just"/>
            <a:r>
              <a:rPr lang="ru-RU" sz="3600" b="1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 smtClean="0">
              <a:solidFill>
                <a:srgbClr val="55247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Расширить и углубить знания детей о городе Ижевске, </a:t>
            </a:r>
          </a:p>
          <a:p>
            <a:pPr marL="514350" indent="-514350" algn="just"/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его истории, достопримечательностях, богатствах города, </a:t>
            </a:r>
          </a:p>
          <a:p>
            <a:pPr marL="514350" indent="-514350" algn="just"/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людях - тружениках.</a:t>
            </a:r>
          </a:p>
          <a:p>
            <a:pPr algn="just"/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2. Познакомить с символикой Ижевска и Удмуртии: флаг, гимн, герб.</a:t>
            </a:r>
          </a:p>
          <a:p>
            <a:pPr algn="just"/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3. Вовлечь родителей в образовательный процесс для  совместной работы по изучению города.</a:t>
            </a:r>
          </a:p>
          <a:p>
            <a:pPr algn="just"/>
            <a:r>
              <a:rPr lang="ru-RU" sz="2800" dirty="0" smtClean="0">
                <a:solidFill>
                  <a:srgbClr val="55247A"/>
                </a:solidFill>
                <a:latin typeface="Times New Roman" pitchFamily="18" charset="0"/>
                <a:cs typeface="Times New Roman" pitchFamily="18" charset="0"/>
              </a:rPr>
              <a:t>4. Дать детям информацию о многонациональности  города и республики</a:t>
            </a:r>
            <a:endParaRPr lang="ru-RU" sz="2800" dirty="0">
              <a:solidFill>
                <a:srgbClr val="55247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udmurtia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4133850" cy="536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Топографическая карта</a:t>
            </a:r>
            <a:endParaRPr lang="ru-RU" sz="5400" dirty="0">
              <a:solidFill>
                <a:srgbClr val="7030A0"/>
              </a:solidFill>
            </a:endParaRPr>
          </a:p>
          <a:p>
            <a:r>
              <a:rPr lang="ru-RU" sz="5400" b="1" dirty="0">
                <a:solidFill>
                  <a:srgbClr val="7030A0"/>
                </a:solidFill>
              </a:rPr>
              <a:t>Удмуртии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71678"/>
            <a:ext cx="378621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Соседние территории: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Кировская область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Пермский край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Татарстан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республике проживают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представители более ста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национальностей.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698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Символы Удмуртии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1" name="Picture 1" descr="гер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089275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4714884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флаг удмурт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44958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0694" y="4643446"/>
            <a:ext cx="1810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Флаг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fb878304dc48020023eeddb71ce0f3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6324600" cy="550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0"/>
            <a:ext cx="563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удмуртии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6678" y="6088559"/>
            <a:ext cx="9460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Александр Владимирович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Бречалов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ttp://www.nikitadesign.com/netcat_files/Image/4(180)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754" y="0"/>
            <a:ext cx="9117246" cy="69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97161" cy="64325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Климат Удмуртии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Удмуртии характерны жаркое лето и холодные многоснежные зимы.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Самый тёплый месяц года – июль, самый холодный - январь.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Максимальные температуры достигают +38; - 39 градусов.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Абсолютный минимум был зафиксирован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31 декабря 1978 года, когда температура опустилась ниже -50 градусов.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Период со среднесуточной температурой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начале декабря.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Максимниже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0 градусов длится 160-175 дней, начинаясь в конце октября 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заканчиваясь в начале апреля.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Максимум осадков приходится на июль, минимум на февраль.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 всего увлажняется осадками северо-восточная часть республики,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меньше всего – юго-западная.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Устойчивый снежный покров образуется в середине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ноября – начале декабря.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Максимальной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высоты его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величина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достигает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середине марта, в среднем 50-60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 залегания снежного покрова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160 -175 дней.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600-5.jpg"/>
          <p:cNvPicPr>
            <a:picLocks noChangeAspect="1"/>
          </p:cNvPicPr>
          <p:nvPr/>
        </p:nvPicPr>
        <p:blipFill>
          <a:blip r:embed="rId2" cstate="print">
            <a:lum bright="36000" contrast="-41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0"/>
            <a:ext cx="721523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Площадь Удмуртии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42,1 тысячи квадратных километров, что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составляет 0,25 % общей площади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Столица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Ижевск – 611 тыс. человек.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Камбарка  - 12,3 тыс. человек.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Воткинск – 96,9 тыс. человек.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Глазов – 97,1 тыс. человек.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Можга – 49,7 тыс. человек.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Сарапул – 98,8 тыс. человек.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Административное деление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городов, 25 сельских районов, 11 посёлков городского типа,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2119 сельских населённых пунктов.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531" y="0"/>
            <a:ext cx="8452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Природные богатства Удмуртии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76127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Основными природными ресурсами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являются лес и нефть.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mg1.liveinternet.ru/images/attach/c/3/77/186/77186671_092c50472c84b86cfd380646d116290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3643315"/>
            <a:ext cx="466306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http://www.i-g-t.org/wp-content/uploads/2012/10/201176906-300x169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72000" y="3625499"/>
            <a:ext cx="4572000" cy="323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71448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республики открыто 114 месторождений нефти.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общего объёма добытой нефти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96% реализуется за пределами республики.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46% территории Удмуртии покрыто лесами,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половина из которых являются хвойными.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680</Words>
  <Application>Microsoft Office PowerPoint</Application>
  <PresentationFormat>Экран (4:3)</PresentationFormat>
  <Paragraphs>225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Microsoft Word Picture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Половинка</dc:creator>
  <cp:lastModifiedBy>Пользователь Windows</cp:lastModifiedBy>
  <cp:revision>36</cp:revision>
  <dcterms:created xsi:type="dcterms:W3CDTF">2017-11-15T19:37:37Z</dcterms:created>
  <dcterms:modified xsi:type="dcterms:W3CDTF">2018-02-23T10:01:13Z</dcterms:modified>
</cp:coreProperties>
</file>