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65" r:id="rId5"/>
    <p:sldId id="266" r:id="rId6"/>
    <p:sldId id="258" r:id="rId7"/>
    <p:sldId id="267" r:id="rId8"/>
    <p:sldId id="259" r:id="rId9"/>
    <p:sldId id="260" r:id="rId10"/>
    <p:sldId id="268" r:id="rId11"/>
    <p:sldId id="261" r:id="rId12"/>
    <p:sldId id="269" r:id="rId13"/>
    <p:sldId id="272" r:id="rId14"/>
    <p:sldId id="270" r:id="rId15"/>
    <p:sldId id="271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AD12B347-3CDF-4895-8180-0FAD29F77DA2}">
          <p14:sldIdLst>
            <p14:sldId id="256"/>
            <p14:sldId id="257"/>
            <p14:sldId id="264"/>
            <p14:sldId id="265"/>
            <p14:sldId id="266"/>
            <p14:sldId id="258"/>
            <p14:sldId id="267"/>
            <p14:sldId id="259"/>
            <p14:sldId id="260"/>
            <p14:sldId id="268"/>
            <p14:sldId id="261"/>
            <p14:sldId id="269"/>
            <p14:sldId id="272"/>
            <p14:sldId id="270"/>
            <p14:sldId id="271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E269-71E7-487D-B421-BF048420F2FE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03D5-D485-4C9C-8B0A-0C69DD8258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E269-71E7-487D-B421-BF048420F2FE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03D5-D485-4C9C-8B0A-0C69DD8258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E269-71E7-487D-B421-BF048420F2FE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03D5-D485-4C9C-8B0A-0C69DD8258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E269-71E7-487D-B421-BF048420F2FE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03D5-D485-4C9C-8B0A-0C69DD8258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E269-71E7-487D-B421-BF048420F2FE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03D5-D485-4C9C-8B0A-0C69DD8258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E269-71E7-487D-B421-BF048420F2FE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03D5-D485-4C9C-8B0A-0C69DD8258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E269-71E7-487D-B421-BF048420F2FE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03D5-D485-4C9C-8B0A-0C69DD8258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E269-71E7-487D-B421-BF048420F2FE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03D5-D485-4C9C-8B0A-0C69DD8258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E269-71E7-487D-B421-BF048420F2FE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03D5-D485-4C9C-8B0A-0C69DD8258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E269-71E7-487D-B421-BF048420F2FE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03D5-D485-4C9C-8B0A-0C69DD8258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E269-71E7-487D-B421-BF048420F2FE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03D5-D485-4C9C-8B0A-0C69DD8258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FE269-71E7-487D-B421-BF048420F2FE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2B03D5-D485-4C9C-8B0A-0C69DD8258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5"/>
            <a:ext cx="8136904" cy="37298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Урок математики </a:t>
            </a:r>
          </a:p>
          <a:p>
            <a:pPr algn="ctr"/>
            <a:r>
              <a:rPr lang="ru-RU" sz="4000" b="1" dirty="0" smtClean="0"/>
              <a:t>Тема. </a:t>
            </a:r>
            <a:r>
              <a:rPr lang="ru-RU" sz="4000" dirty="0" smtClean="0">
                <a:solidFill>
                  <a:srgbClr val="FF0000"/>
                </a:solidFill>
              </a:rPr>
              <a:t>«</a:t>
            </a:r>
            <a:r>
              <a:rPr lang="ru-RU" sz="3600" dirty="0">
                <a:solidFill>
                  <a:srgbClr val="FF0000"/>
                </a:solidFill>
              </a:rPr>
              <a:t>Т</a:t>
            </a:r>
            <a:r>
              <a:rPr lang="ru-RU" sz="3600" dirty="0" smtClean="0">
                <a:solidFill>
                  <a:srgbClr val="FF0000"/>
                </a:solidFill>
              </a:rPr>
              <a:t>аблица умножения на 2</a:t>
            </a:r>
            <a:r>
              <a:rPr lang="ru-RU" sz="4000" dirty="0" smtClean="0">
                <a:solidFill>
                  <a:srgbClr val="FF0000"/>
                </a:solidFill>
              </a:rPr>
              <a:t>»</a:t>
            </a:r>
          </a:p>
          <a:p>
            <a:pPr algn="r"/>
            <a:r>
              <a:rPr lang="ru-RU" sz="3600" dirty="0" smtClean="0"/>
              <a:t>Учитель: </a:t>
            </a:r>
            <a:r>
              <a:rPr lang="ru-RU" sz="3600" dirty="0" smtClean="0"/>
              <a:t>Кудрина </a:t>
            </a:r>
            <a:r>
              <a:rPr lang="ru-RU" sz="3600" dirty="0" smtClean="0"/>
              <a:t>Наталья Анатольевна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692697"/>
            <a:ext cx="7175351" cy="1224136"/>
          </a:xfrm>
        </p:spPr>
        <p:txBody>
          <a:bodyPr/>
          <a:lstStyle/>
          <a:p>
            <a:pPr marL="182880" indent="0">
              <a:buNone/>
            </a:pPr>
            <a:r>
              <a:rPr lang="ru-RU" sz="2800" dirty="0" smtClean="0"/>
              <a:t>Муниципальное бюджетное образовательное учреждение «Средняя школа № 41»</a:t>
            </a:r>
            <a:endParaRPr lang="ru-RU" sz="2800" dirty="0"/>
          </a:p>
        </p:txBody>
      </p:sp>
      <p:pic>
        <p:nvPicPr>
          <p:cNvPr id="1026" name="Picture 2" descr="H:\картинки школа\5OMX7CAEG3CCZCAKV18FTCAXZPPEVCA1H3BE7CAULT0MPCA7ZVEPKCA7R11Y0CAFV9KW5CABTMVJKCA3I5U3ICAU28B30CACXWGBDCA5FBZIOCA9BM8PBCAEYF19YCADAFDTQCA22K13ACAFR7PE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09120"/>
            <a:ext cx="280831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6860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2*2</a:t>
            </a:r>
            <a:r>
              <a:rPr lang="ru-RU" sz="3800" b="1" dirty="0" smtClean="0">
                <a:solidFill>
                  <a:schemeClr val="dk1"/>
                </a:solidFill>
              </a:rPr>
              <a:t>=</a:t>
            </a:r>
            <a:r>
              <a:rPr lang="ru-RU" sz="3800" b="1" dirty="0" smtClean="0">
                <a:solidFill>
                  <a:srgbClr val="FF0000"/>
                </a:solidFill>
              </a:rPr>
              <a:t>4</a:t>
            </a:r>
            <a:r>
              <a:rPr lang="ru-RU" sz="3800" b="1" dirty="0" smtClean="0">
                <a:solidFill>
                  <a:schemeClr val="dk1"/>
                </a:solidFill>
              </a:rPr>
              <a:t> </a:t>
            </a:r>
            <a:endParaRPr lang="ru-RU" sz="3800" b="1" dirty="0">
              <a:solidFill>
                <a:schemeClr val="dk1"/>
              </a:solidFill>
            </a:endParaRPr>
          </a:p>
          <a:p>
            <a:pPr marL="45720" indent="0" algn="ctr"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2*3</a:t>
            </a:r>
            <a:r>
              <a:rPr lang="ru-RU" sz="3800" b="1" dirty="0" smtClean="0">
                <a:solidFill>
                  <a:schemeClr val="dk1"/>
                </a:solidFill>
              </a:rPr>
              <a:t>=</a:t>
            </a:r>
            <a:r>
              <a:rPr lang="ru-RU" sz="3800" b="1" dirty="0" smtClean="0">
                <a:solidFill>
                  <a:srgbClr val="FF0000"/>
                </a:solidFill>
              </a:rPr>
              <a:t>6</a:t>
            </a:r>
            <a:endParaRPr lang="ru-RU" sz="3800" b="1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2*4</a:t>
            </a:r>
            <a:r>
              <a:rPr lang="ru-RU" sz="3800" b="1" dirty="0" smtClean="0">
                <a:solidFill>
                  <a:schemeClr val="dk1"/>
                </a:solidFill>
              </a:rPr>
              <a:t>=</a:t>
            </a:r>
            <a:r>
              <a:rPr lang="ru-RU" sz="3800" b="1" dirty="0" smtClean="0">
                <a:solidFill>
                  <a:srgbClr val="FF0000"/>
                </a:solidFill>
              </a:rPr>
              <a:t>8</a:t>
            </a:r>
            <a:endParaRPr lang="ru-RU" sz="3800" b="1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2*5</a:t>
            </a:r>
            <a:r>
              <a:rPr lang="ru-RU" sz="3800" b="1" dirty="0" smtClean="0">
                <a:solidFill>
                  <a:schemeClr val="dk1"/>
                </a:solidFill>
              </a:rPr>
              <a:t>=</a:t>
            </a:r>
            <a:r>
              <a:rPr lang="ru-RU" sz="3800" b="1" dirty="0" smtClean="0">
                <a:solidFill>
                  <a:srgbClr val="FF0000"/>
                </a:solidFill>
              </a:rPr>
              <a:t>10</a:t>
            </a:r>
            <a:endParaRPr lang="ru-RU" sz="3800" b="1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2*6</a:t>
            </a:r>
            <a:r>
              <a:rPr lang="ru-RU" sz="3800" b="1" dirty="0" smtClean="0">
                <a:solidFill>
                  <a:prstClr val="black"/>
                </a:solidFill>
              </a:rPr>
              <a:t>=</a:t>
            </a:r>
            <a:r>
              <a:rPr lang="ru-RU" sz="3800" b="1" dirty="0" smtClean="0">
                <a:solidFill>
                  <a:srgbClr val="FF0000"/>
                </a:solidFill>
              </a:rPr>
              <a:t>12</a:t>
            </a:r>
            <a:endParaRPr lang="ru-RU" sz="3800" b="1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2*7</a:t>
            </a:r>
            <a:r>
              <a:rPr lang="ru-RU" sz="3800" b="1" dirty="0" smtClean="0">
                <a:solidFill>
                  <a:prstClr val="black"/>
                </a:solidFill>
              </a:rPr>
              <a:t>=</a:t>
            </a:r>
            <a:r>
              <a:rPr lang="ru-RU" sz="3800" b="1" dirty="0" smtClean="0">
                <a:solidFill>
                  <a:srgbClr val="FF0000"/>
                </a:solidFill>
              </a:rPr>
              <a:t>14</a:t>
            </a:r>
            <a:endParaRPr lang="ru-RU" sz="3800" b="1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2*8</a:t>
            </a:r>
            <a:r>
              <a:rPr lang="ru-RU" sz="3800" b="1" dirty="0" smtClean="0">
                <a:solidFill>
                  <a:prstClr val="black"/>
                </a:solidFill>
              </a:rPr>
              <a:t>=</a:t>
            </a:r>
            <a:r>
              <a:rPr lang="ru-RU" sz="3800" b="1" dirty="0" smtClean="0">
                <a:solidFill>
                  <a:srgbClr val="FF0000"/>
                </a:solidFill>
              </a:rPr>
              <a:t>16</a:t>
            </a:r>
            <a:endParaRPr lang="ru-RU" sz="3800" b="1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2*9</a:t>
            </a:r>
            <a:r>
              <a:rPr lang="ru-RU" sz="3800" b="1" dirty="0" smtClean="0">
                <a:solidFill>
                  <a:prstClr val="black"/>
                </a:solidFill>
              </a:rPr>
              <a:t>=</a:t>
            </a:r>
            <a:r>
              <a:rPr lang="ru-RU" sz="3800" b="1" dirty="0" smtClean="0">
                <a:solidFill>
                  <a:srgbClr val="FF0000"/>
                </a:solidFill>
              </a:rPr>
              <a:t>18</a:t>
            </a:r>
            <a:endParaRPr lang="ru-RU" sz="3800" b="1" dirty="0">
              <a:solidFill>
                <a:srgbClr val="FF0000"/>
              </a:solidFill>
            </a:endParaRPr>
          </a:p>
          <a:p>
            <a:endParaRPr lang="ru-RU" sz="3600" dirty="0"/>
          </a:p>
        </p:txBody>
      </p:sp>
      <p:pic>
        <p:nvPicPr>
          <p:cNvPr id="4" name="Picture 2" descr="H:\картинки школа\school0308[2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93096"/>
            <a:ext cx="2399582" cy="25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8862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5778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7200" dirty="0" smtClean="0"/>
          </a:p>
          <a:p>
            <a:pPr marL="45720" indent="0" algn="ctr">
              <a:buNone/>
            </a:pPr>
            <a:r>
              <a:rPr lang="ru-RU" sz="8800" dirty="0" smtClean="0"/>
              <a:t>2*4+2=6    </a:t>
            </a:r>
            <a:endParaRPr lang="ru-RU" sz="8800" dirty="0"/>
          </a:p>
          <a:p>
            <a:pPr marL="45720" indent="0" algn="ctr">
              <a:buNone/>
            </a:pPr>
            <a:r>
              <a:rPr lang="ru-RU" sz="8800" dirty="0"/>
              <a:t>2*2-2=2</a:t>
            </a:r>
          </a:p>
          <a:p>
            <a:endParaRPr lang="ru-RU" dirty="0"/>
          </a:p>
        </p:txBody>
      </p:sp>
      <p:pic>
        <p:nvPicPr>
          <p:cNvPr id="4" name="Picture 2" descr="H:\картинки школа\school0308[2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93096"/>
            <a:ext cx="2399582" cy="25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8779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260648"/>
            <a:ext cx="7550224" cy="6192688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/>
              <a:t>			Задача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			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			2 кг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2843808" y="2852936"/>
            <a:ext cx="1944216" cy="122413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780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764704"/>
            <a:ext cx="6400800" cy="586583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7200" dirty="0" smtClean="0"/>
              <a:t>		2*3</a:t>
            </a:r>
            <a:r>
              <a:rPr lang="ru-RU" sz="7200" dirty="0"/>
              <a:t>= </a:t>
            </a:r>
            <a:r>
              <a:rPr lang="ru-RU" sz="7200" dirty="0" smtClean="0"/>
              <a:t>6 (кг)</a:t>
            </a:r>
            <a:endParaRPr lang="ru-RU" sz="7200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45720" indent="0">
              <a:buNone/>
            </a:pPr>
            <a:r>
              <a:rPr lang="ru-RU" sz="4800" dirty="0" smtClean="0"/>
              <a:t>Ответ: 6 килограммов муки в 3 пакетах.</a:t>
            </a:r>
            <a:endParaRPr lang="ru-RU" sz="4800" dirty="0"/>
          </a:p>
        </p:txBody>
      </p:sp>
      <p:sp>
        <p:nvSpPr>
          <p:cNvPr id="4" name="Куб 3"/>
          <p:cNvSpPr/>
          <p:nvPr/>
        </p:nvSpPr>
        <p:spPr>
          <a:xfrm>
            <a:off x="1115616" y="2223748"/>
            <a:ext cx="1236330" cy="891148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" name="Куб 4"/>
          <p:cNvSpPr/>
          <p:nvPr/>
        </p:nvSpPr>
        <p:spPr>
          <a:xfrm>
            <a:off x="3275856" y="2223748"/>
            <a:ext cx="1236330" cy="891148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Куб 5"/>
          <p:cNvSpPr/>
          <p:nvPr/>
        </p:nvSpPr>
        <p:spPr>
          <a:xfrm>
            <a:off x="5364088" y="2223748"/>
            <a:ext cx="1236330" cy="891148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620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764704"/>
            <a:ext cx="8568952" cy="55057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5400" dirty="0" smtClean="0"/>
              <a:t>			2*5=10 (кг)</a:t>
            </a:r>
          </a:p>
          <a:p>
            <a:pPr marL="45720" indent="0">
              <a:buNone/>
            </a:pPr>
            <a:endParaRPr lang="ru-RU" sz="5400" dirty="0"/>
          </a:p>
          <a:p>
            <a:pPr marL="45720" indent="0">
              <a:buNone/>
            </a:pPr>
            <a:endParaRPr lang="ru-RU" sz="5400" dirty="0" smtClean="0"/>
          </a:p>
          <a:p>
            <a:pPr marL="45720" indent="0">
              <a:buNone/>
            </a:pPr>
            <a:r>
              <a:rPr lang="ru-RU" sz="5400" dirty="0"/>
              <a:t>Ответ: </a:t>
            </a:r>
            <a:r>
              <a:rPr lang="ru-RU" sz="5400" dirty="0" smtClean="0"/>
              <a:t>10 </a:t>
            </a:r>
            <a:r>
              <a:rPr lang="ru-RU" sz="5400" dirty="0"/>
              <a:t>килограммов муки в </a:t>
            </a:r>
            <a:r>
              <a:rPr lang="ru-RU" sz="5400" dirty="0" smtClean="0"/>
              <a:t>5 пакетах.</a:t>
            </a:r>
            <a:endParaRPr lang="ru-RU" sz="5400" dirty="0"/>
          </a:p>
        </p:txBody>
      </p:sp>
      <p:sp>
        <p:nvSpPr>
          <p:cNvPr id="5" name="Куб 4"/>
          <p:cNvSpPr/>
          <p:nvPr/>
        </p:nvSpPr>
        <p:spPr>
          <a:xfrm>
            <a:off x="755576" y="2071348"/>
            <a:ext cx="1236330" cy="891148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Куб 5"/>
          <p:cNvSpPr/>
          <p:nvPr/>
        </p:nvSpPr>
        <p:spPr>
          <a:xfrm>
            <a:off x="2411760" y="2090398"/>
            <a:ext cx="1236330" cy="891148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Куб 6"/>
          <p:cNvSpPr/>
          <p:nvPr/>
        </p:nvSpPr>
        <p:spPr>
          <a:xfrm>
            <a:off x="4070175" y="2060848"/>
            <a:ext cx="1236330" cy="891148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Куб 7"/>
          <p:cNvSpPr/>
          <p:nvPr/>
        </p:nvSpPr>
        <p:spPr>
          <a:xfrm>
            <a:off x="7308304" y="2060848"/>
            <a:ext cx="1236330" cy="891148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" name="Куб 8"/>
          <p:cNvSpPr/>
          <p:nvPr/>
        </p:nvSpPr>
        <p:spPr>
          <a:xfrm>
            <a:off x="5614754" y="2041426"/>
            <a:ext cx="1236330" cy="891148"/>
          </a:xfrm>
          <a:prstGeom prst="cub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6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6000" dirty="0" smtClean="0"/>
              <a:t>10:2=5 (п.)</a:t>
            </a:r>
          </a:p>
          <a:p>
            <a:pPr marL="45720" indent="0">
              <a:buNone/>
            </a:pPr>
            <a:r>
              <a:rPr lang="ru-RU" sz="6000" dirty="0" smtClean="0"/>
              <a:t>Ответ:5 пакетов муки.</a:t>
            </a:r>
          </a:p>
          <a:p>
            <a:pPr marL="45720" indent="0">
              <a:buNone/>
            </a:pPr>
            <a:endParaRPr lang="ru-RU" sz="6000" dirty="0"/>
          </a:p>
          <a:p>
            <a:pPr marL="45720" indent="0">
              <a:buNone/>
            </a:pP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95449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85384" cy="5001736"/>
          </a:xfrm>
        </p:spPr>
        <p:txBody>
          <a:bodyPr>
            <a:normAutofit fontScale="92500"/>
          </a:bodyPr>
          <a:lstStyle/>
          <a:p>
            <a:pPr marL="45720" indent="0" algn="ctr">
              <a:buNone/>
            </a:pPr>
            <a:r>
              <a:rPr lang="ru-RU" sz="4800" b="1" i="1" dirty="0"/>
              <a:t>Цель:</a:t>
            </a:r>
          </a:p>
          <a:p>
            <a:pPr marL="45720" indent="0">
              <a:buNone/>
            </a:pPr>
            <a:r>
              <a:rPr lang="ru-RU" sz="4800" dirty="0"/>
              <a:t>1.найти способ быстрого умножения на 2;</a:t>
            </a:r>
          </a:p>
          <a:p>
            <a:pPr marL="45720" indent="0">
              <a:buNone/>
            </a:pPr>
            <a:r>
              <a:rPr lang="ru-RU" sz="4800" dirty="0"/>
              <a:t>2.научиться применять этот способ на примерах.</a:t>
            </a:r>
          </a:p>
          <a:p>
            <a:endParaRPr lang="ru-RU" dirty="0"/>
          </a:p>
        </p:txBody>
      </p:sp>
      <p:pic>
        <p:nvPicPr>
          <p:cNvPr id="4" name="Picture 2" descr="H:\картинки школа\school0308[2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93096"/>
            <a:ext cx="2399582" cy="25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3744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024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5577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400" dirty="0"/>
              <a:t>За «новыми» знаниями мы сегодня пойдем</a:t>
            </a:r>
            <a:br>
              <a:rPr lang="ru-RU" sz="4400" dirty="0"/>
            </a:br>
            <a:r>
              <a:rPr lang="ru-RU" sz="4400" dirty="0"/>
              <a:t>Смекалку, фантазию с собою возьмем,</a:t>
            </a:r>
            <a:br>
              <a:rPr lang="ru-RU" sz="4400" dirty="0"/>
            </a:br>
            <a:r>
              <a:rPr lang="ru-RU" sz="4400" dirty="0"/>
              <a:t>С дороги верной  не свернем.</a:t>
            </a:r>
          </a:p>
        </p:txBody>
      </p:sp>
      <p:pic>
        <p:nvPicPr>
          <p:cNvPr id="2050" name="Picture 2" descr="H:\картинки школа\school0308[2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93096"/>
            <a:ext cx="2399582" cy="25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4166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620688"/>
            <a:ext cx="7704856" cy="4425672"/>
          </a:xfrm>
        </p:spPr>
        <p:txBody>
          <a:bodyPr/>
          <a:lstStyle/>
          <a:p>
            <a:pPr marL="45720" indent="0">
              <a:buNone/>
            </a:pPr>
            <a:endParaRPr lang="ru-RU" sz="5400" dirty="0" smtClean="0"/>
          </a:p>
          <a:p>
            <a:pPr marL="45720" indent="0">
              <a:buNone/>
            </a:pPr>
            <a:r>
              <a:rPr lang="ru-RU" sz="5400" dirty="0" smtClean="0"/>
              <a:t>2+2+2+2+2+2+2+2+2+2=</a:t>
            </a:r>
            <a:endParaRPr lang="ru-RU" sz="5400" dirty="0"/>
          </a:p>
          <a:p>
            <a:pPr marL="45720" indent="0">
              <a:buNone/>
            </a:pPr>
            <a:r>
              <a:rPr lang="ru-RU" sz="5400" dirty="0" smtClean="0"/>
              <a:t>2*10=</a:t>
            </a:r>
            <a:endParaRPr lang="ru-RU" sz="5400" dirty="0"/>
          </a:p>
          <a:p>
            <a:endParaRPr lang="ru-RU" dirty="0"/>
          </a:p>
        </p:txBody>
      </p:sp>
      <p:pic>
        <p:nvPicPr>
          <p:cNvPr id="5" name="Picture 2" descr="H:\картинки школа\school0308[2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93096"/>
            <a:ext cx="2399582" cy="25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1352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568952" cy="3777600"/>
          </a:xfrm>
        </p:spPr>
        <p:txBody>
          <a:bodyPr/>
          <a:lstStyle/>
          <a:p>
            <a:pPr marL="45720" indent="0">
              <a:buNone/>
            </a:pPr>
            <a:endParaRPr lang="ru-RU" sz="4800" dirty="0" smtClean="0"/>
          </a:p>
          <a:p>
            <a:pPr marL="45720" indent="0">
              <a:buNone/>
            </a:pPr>
            <a:r>
              <a:rPr lang="ru-RU" sz="5400" dirty="0" smtClean="0"/>
              <a:t>2+2+2+2+2+2+2+2+2+2</a:t>
            </a:r>
            <a:r>
              <a:rPr lang="ru-RU" sz="5400" dirty="0"/>
              <a:t>=</a:t>
            </a:r>
          </a:p>
          <a:p>
            <a:pPr marL="45720" indent="0">
              <a:buNone/>
            </a:pPr>
            <a:r>
              <a:rPr lang="ru-RU" sz="5400" dirty="0" smtClean="0"/>
              <a:t>2*10=20</a:t>
            </a:r>
            <a:endParaRPr lang="ru-RU" sz="5400" dirty="0"/>
          </a:p>
          <a:p>
            <a:endParaRPr lang="ru-RU" dirty="0"/>
          </a:p>
        </p:txBody>
      </p:sp>
      <p:pic>
        <p:nvPicPr>
          <p:cNvPr id="4" name="Picture 2" descr="H:\картинки школа\school0308[2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93096"/>
            <a:ext cx="2399582" cy="25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4199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endParaRPr lang="ru-RU" sz="7200" dirty="0" smtClean="0"/>
          </a:p>
          <a:p>
            <a:pPr marL="45720" indent="0">
              <a:buNone/>
            </a:pPr>
            <a:endParaRPr lang="ru-RU" sz="7200" dirty="0"/>
          </a:p>
          <a:p>
            <a:pPr marL="45720" indent="0">
              <a:buNone/>
            </a:pPr>
            <a:r>
              <a:rPr lang="ru-RU" sz="7200" dirty="0" smtClean="0"/>
              <a:t>		</a:t>
            </a:r>
            <a:r>
              <a:rPr lang="ru-RU" sz="8600" dirty="0" smtClean="0"/>
              <a:t>2 </a:t>
            </a:r>
            <a:r>
              <a:rPr lang="ru-RU" sz="8600" dirty="0"/>
              <a:t>· 7 =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" name="Picture 2" descr="H:\картинки школа\school0308[2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93096"/>
            <a:ext cx="2399582" cy="25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2223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525344" cy="586583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4800" b="1" i="1" dirty="0" smtClean="0"/>
              <a:t>Цель:</a:t>
            </a:r>
          </a:p>
          <a:p>
            <a:pPr marL="45720" indent="0">
              <a:buNone/>
            </a:pPr>
            <a:r>
              <a:rPr lang="ru-RU" sz="4800" dirty="0" smtClean="0"/>
              <a:t>1.найти </a:t>
            </a:r>
            <a:r>
              <a:rPr lang="ru-RU" sz="4800" dirty="0"/>
              <a:t>способ быстрого умножения на </a:t>
            </a:r>
            <a:r>
              <a:rPr lang="ru-RU" sz="4800" dirty="0" smtClean="0"/>
              <a:t>2;</a:t>
            </a:r>
            <a:endParaRPr lang="ru-RU" sz="4800" dirty="0"/>
          </a:p>
          <a:p>
            <a:pPr marL="45720" indent="0">
              <a:buNone/>
            </a:pPr>
            <a:r>
              <a:rPr lang="ru-RU" sz="4800" dirty="0" smtClean="0"/>
              <a:t>2.научиться </a:t>
            </a:r>
            <a:r>
              <a:rPr lang="ru-RU" sz="4800" dirty="0"/>
              <a:t>применять этот способ на примерах</a:t>
            </a:r>
            <a:r>
              <a:rPr lang="ru-RU" sz="4800" dirty="0" smtClean="0"/>
              <a:t>.</a:t>
            </a:r>
            <a:endParaRPr lang="ru-RU" sz="4800" dirty="0"/>
          </a:p>
        </p:txBody>
      </p:sp>
      <p:pic>
        <p:nvPicPr>
          <p:cNvPr id="4" name="Picture 2" descr="H:\картинки школа\school0308[2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7484" y="4797152"/>
            <a:ext cx="1924338" cy="204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344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ru-RU" sz="6000" dirty="0" smtClean="0"/>
          </a:p>
          <a:p>
            <a:pPr marL="45720" indent="0" algn="ctr">
              <a:buNone/>
            </a:pPr>
            <a:r>
              <a:rPr lang="ru-RU" sz="6000" dirty="0" smtClean="0"/>
              <a:t>Тема урока: </a:t>
            </a:r>
            <a:r>
              <a:rPr lang="ru-RU" sz="6000" dirty="0">
                <a:solidFill>
                  <a:srgbClr val="FF0000"/>
                </a:solidFill>
              </a:rPr>
              <a:t>Умножение на 2</a:t>
            </a:r>
          </a:p>
        </p:txBody>
      </p:sp>
      <p:pic>
        <p:nvPicPr>
          <p:cNvPr id="4" name="Picture 2" descr="H:\картинки школа\school0308[2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93096"/>
            <a:ext cx="2399582" cy="25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0584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4000" b="1" dirty="0" smtClean="0"/>
              <a:t>План:</a:t>
            </a:r>
          </a:p>
          <a:p>
            <a:pPr marL="45720" lvl="0" indent="0">
              <a:buNone/>
            </a:pPr>
            <a:r>
              <a:rPr lang="ru-RU" sz="4000" dirty="0" smtClean="0"/>
              <a:t>1. Выполнить </a:t>
            </a:r>
            <a:r>
              <a:rPr lang="ru-RU" sz="4000" dirty="0"/>
              <a:t>задание в парах.</a:t>
            </a:r>
          </a:p>
          <a:p>
            <a:pPr marL="45720" lvl="0" indent="0">
              <a:buNone/>
            </a:pPr>
            <a:r>
              <a:rPr lang="ru-RU" sz="4000" dirty="0" smtClean="0"/>
              <a:t>2. Сделать </a:t>
            </a:r>
            <a:r>
              <a:rPr lang="ru-RU" sz="4000" dirty="0"/>
              <a:t>вывод.</a:t>
            </a:r>
          </a:p>
          <a:p>
            <a:pPr marL="45720" indent="0">
              <a:buNone/>
            </a:pPr>
            <a:r>
              <a:rPr lang="ru-RU" sz="4000" dirty="0" smtClean="0"/>
              <a:t>3. Проверить </a:t>
            </a:r>
            <a:r>
              <a:rPr lang="ru-RU" sz="4000" dirty="0"/>
              <a:t>свой вывод по </a:t>
            </a:r>
            <a:r>
              <a:rPr lang="ru-RU" sz="4000" dirty="0" smtClean="0"/>
              <a:t>учебнику.</a:t>
            </a:r>
            <a:endParaRPr lang="ru-RU" sz="4000" b="1" dirty="0"/>
          </a:p>
        </p:txBody>
      </p:sp>
      <p:pic>
        <p:nvPicPr>
          <p:cNvPr id="4" name="Picture 2" descr="H:\картинки школа\school0308[2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93096"/>
            <a:ext cx="2399582" cy="25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4085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1815412709"/>
              </p:ext>
            </p:extLst>
          </p:nvPr>
        </p:nvGraphicFramePr>
        <p:xfrm>
          <a:off x="1187624" y="476672"/>
          <a:ext cx="6785520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85520"/>
              </a:tblGrid>
              <a:tr h="5328592">
                <a:tc>
                  <a:txBody>
                    <a:bodyPr/>
                    <a:lstStyle/>
                    <a:p>
                      <a:pPr algn="l"/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2*2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=2+2=</a:t>
                      </a:r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/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2*3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=2+2+2=</a:t>
                      </a:r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algn="l"/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2*4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=2+2+2+2=</a:t>
                      </a:r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  <a:p>
                      <a:pPr algn="l"/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2*5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=2+2+2+2+2=</a:t>
                      </a:r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  <a:p>
                      <a:pPr algn="l"/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2*6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ru-RU" sz="4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2+2+2+2+2+2=</a:t>
                      </a:r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  <a:p>
                      <a:pPr algn="l"/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2*7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ru-RU" sz="4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2+2+2+2+2+2+2=</a:t>
                      </a:r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  <a:p>
                      <a:pPr algn="l"/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2*8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ru-RU" sz="4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2+2+2+2+2+2+2+2=</a:t>
                      </a:r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  <a:p>
                      <a:pPr algn="l"/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2*9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ru-RU" sz="4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2+2+2+2+2+2+2+2+2=</a:t>
                      </a:r>
                      <a:r>
                        <a:rPr lang="ru-RU" sz="4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6063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95</TotalTime>
  <Words>126</Words>
  <Application>Microsoft Office PowerPoint</Application>
  <PresentationFormat>Экран (4:3)</PresentationFormat>
  <Paragraphs>60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Воздушный поток</vt:lpstr>
      <vt:lpstr>Муниципальное бюджетное образовательное учреждение «Средняя школа № 41»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   Задача            2 кг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образовательное учреждение «Средняя школа № 41»</dc:title>
  <dc:creator>1</dc:creator>
  <cp:lastModifiedBy>Ольга</cp:lastModifiedBy>
  <cp:revision>11</cp:revision>
  <dcterms:created xsi:type="dcterms:W3CDTF">2016-03-29T13:28:12Z</dcterms:created>
  <dcterms:modified xsi:type="dcterms:W3CDTF">2018-02-05T04:44:32Z</dcterms:modified>
</cp:coreProperties>
</file>