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06" y="84"/>
      </p:cViewPr>
      <p:guideLst>
        <p:guide orient="horz" pos="220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FF49CA-7F31-4427-865B-9A32A48EBDC1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7037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389B2AE-A62B-4BED-872D-F76E3DBEAE3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0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5527F2-8271-46C3-AC36-6C7EEA1EEDBA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AADF85-53D7-4159-B276-A1957DFEE146}" type="slidenum">
              <a:t>10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F50335-303F-445A-BED5-B7847A58C311}" type="slidenum">
              <a:t>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CDBFCF-BE56-462B-AC85-BC9002521E90}" type="slidenum"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13804D-C050-4240-9A38-C4FFAA539BA3}" type="slidenum"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E94FF4-0B4A-412D-A3D7-C9E8B6C4C77A}" type="slidenum">
              <a:t>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5ADEE6-858B-4E9E-A1CA-1A25B518E29F}" type="slidenum"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192204-BC8B-4E69-9111-57598ABE84EA}" type="slidenum"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6BC6D9-8872-4237-933B-6E1E59316C74}" type="slidenum">
              <a:t>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B6E30F-8FE2-4807-A8B3-AD17F7EB2E83}" type="slidenum"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F46AFE-8B95-47E2-8A80-366D253A2D4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A16F9-C18A-4754-87A6-FFCC86DDCF4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0D9571-C7DC-4A0A-B1AB-09A072D373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82B584-B721-41B5-B811-17447E20F2C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B893FA-05E0-4322-BEE4-D147AEAC5B1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08D757-1F28-4D1C-B1EB-52756447C4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3240" y="2095503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14917" y="2095503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6F85A4-259B-4D56-B5B1-91AC89A41A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1F9B09-5A1F-455B-B0D1-DDB5A0AC021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034D3-D554-4E8F-9526-34F40808B42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EF2DA8-868B-425C-94C8-A6CF9C1F91D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ECC204-0DC1-4932-AE01-9AA0F57C06D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A12A2D-1F80-4767-A685-A07A37FD0BD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C38430-9D2B-44E4-894C-A26BD16DB13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F31AA-47AD-430B-8410-E4504E1FBAA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138985" y="647696"/>
            <a:ext cx="2235195" cy="583247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31797" y="647696"/>
            <a:ext cx="6554784" cy="583247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6CD69D-15C9-4A3C-9FF0-6E28DE33A75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96B88C-BAB2-40AA-9B03-77A6FC38A01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D73C09-55B8-4658-9123-8883684C2A1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9209D-E3FF-4C5B-8C55-530881F016D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641476" y="1768477"/>
            <a:ext cx="3789365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583234" y="1768477"/>
            <a:ext cx="3790946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3FB9C4-DD82-4A50-924A-E28A074212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0753D1-48D4-438E-8FD0-6B1101ED53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999684-7347-4877-8453-77C51C2F201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6D512D-703F-4061-8A8A-9B75E808F08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8670A3-FAD2-4825-89AD-9CE0AE0FBEB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3F1DB8-2DEC-4C79-90A5-22844A242B0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03B7C6-6A19-4089-8F0D-7394EA53BB5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3C146A-1437-4328-9D74-A368370ACBC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593013" y="301623"/>
            <a:ext cx="1982784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1641476" y="301623"/>
            <a:ext cx="5799133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660114-C403-4222-B740-BE6470006E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2A6D56-9073-4E6B-86D9-A97E358E27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5CAD0F-5348-45A9-A644-53267E4A2BB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563B0D-B25C-4F8E-B694-7C60E1CC18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A21CE8-083F-4BE2-8194-37C05A5FADD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AE2E06-48DB-48A4-AC78-96BA1F6BE8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6547DB-A630-4526-B8D8-9AF055DD42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3B02159-1BE9-48EF-A5B7-EF5289905F1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356" y="356"/>
            <a:ext cx="10079641" cy="7559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31999" y="647998"/>
            <a:ext cx="7056004" cy="647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ru-RU"/>
              <a:t>CLIQUE PARA EDITAR O FORMATO DO TEXTO DO TÍTULO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8" y="2095201"/>
            <a:ext cx="8870036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Clique para editar o formato do texto da estrutura de tópicos</a:t>
            </a:r>
          </a:p>
          <a:p>
            <a:pPr lvl="1"/>
            <a:r>
              <a:rPr lang="ru-RU"/>
              <a:t>2.º Nível da estrutura de tópicos</a:t>
            </a:r>
          </a:p>
          <a:p>
            <a:pPr lvl="2"/>
            <a:r>
              <a:rPr lang="ru-RU"/>
              <a:t>3.º Nível da estrutura de tópicos</a:t>
            </a:r>
          </a:p>
          <a:p>
            <a:pPr lvl="3"/>
            <a:r>
              <a:rPr lang="ru-RU"/>
              <a:t>4.º Nível da estrutura de tópicos</a:t>
            </a:r>
          </a:p>
          <a:p>
            <a:pPr lvl="4"/>
            <a:r>
              <a:rPr lang="ru-RU"/>
              <a:t>5.º Nível da estrutura de tópicos</a:t>
            </a:r>
          </a:p>
          <a:p>
            <a:pPr lvl="5"/>
            <a:r>
              <a:rPr lang="ru-RU"/>
              <a:t>6.º Nível da estrutura de tópicos</a:t>
            </a:r>
          </a:p>
          <a:p>
            <a:pPr lvl="6"/>
            <a:r>
              <a:rPr lang="ru-RU"/>
              <a:t>7.º Nível da estrutura de tópicos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998" y="6551996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1" y="6551996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7362" y="653472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C3FC71B-4AC5-4BD4-90DC-1852C84D386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600" b="0" i="0" u="none" strike="noStrike" kern="1200" cap="none" spc="0" baseline="0">
          <a:solidFill>
            <a:srgbClr val="333333"/>
          </a:solidFill>
          <a:uFillTx/>
          <a:latin typeface="Liberation Sans" pitchFamily="34"/>
          <a:ea typeface="Droid Sans Fallback" pitchFamily="2"/>
          <a:cs typeface="Lohit Hind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Liberation Sans" pitchFamily="34"/>
          <a:ea typeface="Droid Sans Fallback" pitchFamily="2"/>
          <a:cs typeface="Lohit Hindi" pitchFamily="2"/>
        </a:defRPr>
      </a:lvl1pPr>
      <a:lvl2pPr marL="0" marR="0" lvl="1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Liberation Sans" pitchFamily="34"/>
          <a:ea typeface="Droid Sans Fallback" pitchFamily="2"/>
          <a:cs typeface="Lohit Hindi" pitchFamily="2"/>
        </a:defRPr>
      </a:lvl2pPr>
      <a:lvl3pPr marL="0" marR="0" lvl="2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Liberation Sans" pitchFamily="34"/>
          <a:ea typeface="Droid Sans Fallback" pitchFamily="2"/>
          <a:cs typeface="Lohit Hindi" pitchFamily="2"/>
        </a:defRPr>
      </a:lvl3pPr>
      <a:lvl4pPr marL="0" marR="0" lvl="3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Liberation Sans" pitchFamily="34"/>
          <a:ea typeface="Droid Sans Fallback" pitchFamily="2"/>
          <a:cs typeface="Lohit Hindi" pitchFamily="2"/>
        </a:defRPr>
      </a:lvl4pPr>
      <a:lvl5pPr marL="0" marR="0" lvl="4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Liberation Sans" pitchFamily="34"/>
          <a:ea typeface="Droid Sans Fallback" pitchFamily="2"/>
          <a:cs typeface="Lohit Hindi" pitchFamily="2"/>
        </a:defRPr>
      </a:lvl5pPr>
      <a:lvl6pPr marL="0" marR="0" lvl="5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Liberation Sans" pitchFamily="34"/>
          <a:ea typeface="Droid Sans Fallback" pitchFamily="2"/>
          <a:cs typeface="Lohit Hindi" pitchFamily="2"/>
        </a:defRPr>
      </a:lvl6pPr>
      <a:lvl7pPr marL="0" marR="0" lvl="6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Liberation Sans" pitchFamily="34"/>
          <a:ea typeface="Droid Sans Fallback" pitchFamily="2"/>
          <a:cs typeface="Lohit Hindi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5758" cy="7560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640881" y="301322"/>
            <a:ext cx="7934760" cy="12617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1640881" y="1768678"/>
            <a:ext cx="773316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1583996" y="6886437"/>
            <a:ext cx="234827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987003" y="6886437"/>
            <a:ext cx="3194995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6996" y="6886437"/>
            <a:ext cx="234827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2DABCDBC-6288-4551-9763-EB7696990A3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5870" b="0" i="0" u="none" strike="noStrike" kern="1200" cap="none" spc="0" baseline="0">
          <a:solidFill>
            <a:srgbClr val="050505"/>
          </a:solidFill>
          <a:uFillTx/>
          <a:latin typeface="Liberation Serif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880"/>
        </a:spcAft>
        <a:buNone/>
        <a:tabLst/>
        <a:defRPr lang="ru-RU" sz="4270" b="0" i="0" u="none" strike="noStrike" kern="1200" cap="none" spc="0" baseline="0">
          <a:solidFill>
            <a:srgbClr val="050505"/>
          </a:solidFill>
          <a:uFillTx/>
          <a:latin typeface="Liberation San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4836" y="5723641"/>
            <a:ext cx="5519162" cy="75636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Учитель: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Филимончева Татьяна Васильевна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4017" y="1871996"/>
            <a:ext cx="6646609" cy="162450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6000" b="1" i="0" u="none" strike="noStrike" kern="1200" cap="none" spc="0" baseline="0">
                <a:solidFill>
                  <a:srgbClr val="004586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Урок математики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>
                <a:solidFill>
                  <a:srgbClr val="004586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во 2 классе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998" y="2225521"/>
            <a:ext cx="8637477" cy="9424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6000" b="1" i="0" u="none" strike="noStrike" kern="1200" cap="none" spc="0" baseline="0">
                <a:solidFill>
                  <a:srgbClr val="00458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719998" y="3096002"/>
            <a:ext cx="1223997" cy="122399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val f6"/>
              <a:gd name="f14" fmla="val f7"/>
              <a:gd name="f15" fmla="pin 0 f0 21600"/>
              <a:gd name="f16" fmla="*/ f10 f1 1"/>
              <a:gd name="f17" fmla="+- f14 0 f13"/>
              <a:gd name="f18" fmla="val f15"/>
              <a:gd name="f19" fmla="*/ f15 f11 1"/>
              <a:gd name="f20" fmla="*/ 0 f12 1"/>
              <a:gd name="f21" fmla="*/ f16 1 f3"/>
              <a:gd name="f22" fmla="*/ f17 1 21600"/>
              <a:gd name="f23" fmla="*/ f18 1 2"/>
              <a:gd name="f24" fmla="+- 21600 0 f18"/>
              <a:gd name="f25" fmla="+- f21 0 f2"/>
              <a:gd name="f26" fmla="*/ 18000 f22 1"/>
              <a:gd name="f27" fmla="*/ 10800 f22 1"/>
              <a:gd name="f28" fmla="*/ 0 f22 1"/>
              <a:gd name="f29" fmla="*/ 21600 f22 1"/>
              <a:gd name="f30" fmla="+- f23 10800 0"/>
              <a:gd name="f31" fmla="*/ f24 1 2"/>
              <a:gd name="f32" fmla="*/ f23 f11 1"/>
              <a:gd name="f33" fmla="+- 21600 0 f31"/>
              <a:gd name="f34" fmla="*/ f27 1 f22"/>
              <a:gd name="f35" fmla="*/ f28 1 f22"/>
              <a:gd name="f36" fmla="*/ f29 1 f22"/>
              <a:gd name="f37" fmla="*/ f26 1 f22"/>
              <a:gd name="f38" fmla="*/ f30 f11 1"/>
              <a:gd name="f39" fmla="*/ f37 f12 1"/>
              <a:gd name="f40" fmla="*/ f34 f12 1"/>
              <a:gd name="f41" fmla="*/ f34 f11 1"/>
              <a:gd name="f42" fmla="*/ f35 f12 1"/>
              <a:gd name="f43" fmla="*/ f35 f11 1"/>
              <a:gd name="f44" fmla="*/ f36 f12 1"/>
              <a:gd name="f45" fmla="*/ f36 f11 1"/>
              <a:gd name="f46" fmla="*/ f33 f11 1"/>
            </a:gdLst>
            <a:ahLst>
              <a:ahXY gdRefX="f0" minX="f6" maxX="f7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1" y="f42"/>
              </a:cxn>
              <a:cxn ang="f25">
                <a:pos x="f32" y="f40"/>
              </a:cxn>
              <a:cxn ang="f25">
                <a:pos x="f43" y="f44"/>
              </a:cxn>
              <a:cxn ang="f25">
                <a:pos x="f41" y="f44"/>
              </a:cxn>
              <a:cxn ang="f25">
                <a:pos x="f45" y="f44"/>
              </a:cxn>
              <a:cxn ang="f25">
                <a:pos x="f46" y="f40"/>
              </a:cxn>
            </a:cxnLst>
            <a:rect l="f32" t="f40" r="f38" b="f39"/>
            <a:pathLst>
              <a:path w="21600" h="21600">
                <a:moveTo>
                  <a:pt x="f18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B84747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864879" y="2376004"/>
            <a:ext cx="1311121" cy="1223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B84747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384002" y="4248000"/>
            <a:ext cx="1583996" cy="1583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B84747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5399998" y="2231995"/>
            <a:ext cx="2340004" cy="935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B84747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407996" y="4032001"/>
            <a:ext cx="2520004" cy="12239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B84747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996" y="431999"/>
            <a:ext cx="6083283" cy="7153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>
                <a:solidFill>
                  <a:srgbClr val="00458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Разделите на группы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1999" y="1160282"/>
            <a:ext cx="6721918" cy="50317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4823999" y="3960001"/>
            <a:ext cx="5039999" cy="1223997"/>
          </a:xfrm>
          <a:custGeom>
            <a:avLst>
              <a:gd name="f0" fmla="val -475"/>
              <a:gd name="f1" fmla="val -1597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*/ f5 1 21600"/>
              <a:gd name="f187" fmla="*/ f6 1 21600"/>
              <a:gd name="f188" fmla="val f7"/>
              <a:gd name="f189" fmla="val f8"/>
              <a:gd name="f190" fmla="*/ 0 f9 1"/>
              <a:gd name="f191" fmla="*/ f7 f2 1"/>
              <a:gd name="f192" fmla="*/ f179 f2 1"/>
              <a:gd name="f193" fmla="pin -2147483647 f0 2147483647"/>
              <a:gd name="f194" fmla="pin -2147483647 f1 2147483647"/>
              <a:gd name="f195" fmla="+- f189 0 f188"/>
              <a:gd name="f196" fmla="val f193"/>
              <a:gd name="f197" fmla="val f194"/>
              <a:gd name="f198" fmla="*/ f190 1 f4"/>
              <a:gd name="f199" fmla="*/ f191 1 f4"/>
              <a:gd name="f200" fmla="*/ f192 1 f4"/>
              <a:gd name="f201" fmla="*/ f193 f186 1"/>
              <a:gd name="f202" fmla="*/ f194 f187 1"/>
              <a:gd name="f203" fmla="*/ f195 1 21600"/>
              <a:gd name="f204" fmla="+- f196 0 10800"/>
              <a:gd name="f205" fmla="+- f197 0 10800"/>
              <a:gd name="f206" fmla="+- 0 0 f198"/>
              <a:gd name="f207" fmla="+- f199 0 f3"/>
              <a:gd name="f208" fmla="+- f200 0 f3"/>
              <a:gd name="f209" fmla="*/ 3000 f203 1"/>
              <a:gd name="f210" fmla="*/ 17110 f203 1"/>
              <a:gd name="f211" fmla="*/ 17330 f203 1"/>
              <a:gd name="f212" fmla="*/ 3320 f203 1"/>
              <a:gd name="f213" fmla="+- 0 0 f205"/>
              <a:gd name="f214" fmla="+- 0 0 f204"/>
              <a:gd name="f215" fmla="*/ f206 f2 1"/>
              <a:gd name="f216" fmla="+- f208 0 f207"/>
              <a:gd name="f217" fmla="+- 0 0 f213"/>
              <a:gd name="f218" fmla="+- 0 0 f214"/>
              <a:gd name="f219" fmla="*/ f215 1 f9"/>
              <a:gd name="f220" fmla="*/ f209 1 f203"/>
              <a:gd name="f221" fmla="*/ f210 1 f203"/>
              <a:gd name="f222" fmla="*/ f212 1 f203"/>
              <a:gd name="f223" fmla="*/ f211 1 f203"/>
              <a:gd name="f224" fmla="+- 0 0 f217"/>
              <a:gd name="f225" fmla="+- 0 0 f218"/>
              <a:gd name="f226" fmla="+- f219 0 f3"/>
              <a:gd name="f227" fmla="*/ f220 f186 1"/>
              <a:gd name="f228" fmla="*/ f221 f186 1"/>
              <a:gd name="f229" fmla="*/ f223 f187 1"/>
              <a:gd name="f230" fmla="*/ f222 f187 1"/>
              <a:gd name="f231" fmla="at2 f224 f225"/>
              <a:gd name="f232" fmla="+- f226 f3 0"/>
              <a:gd name="f233" fmla="+- f231 f3 0"/>
              <a:gd name="f234" fmla="*/ f232 f9 1"/>
              <a:gd name="f235" fmla="*/ f233 f9 1"/>
              <a:gd name="f236" fmla="*/ f234 1 f2"/>
              <a:gd name="f237" fmla="*/ f235 1 f2"/>
              <a:gd name="f238" fmla="+- 0 0 f236"/>
              <a:gd name="f239" fmla="+- 0 0 f237"/>
              <a:gd name="f240" fmla="+- 0 0 f238"/>
              <a:gd name="f241" fmla="val f239"/>
              <a:gd name="f242" fmla="*/ f240 f2 1"/>
              <a:gd name="f243" fmla="+- 0 0 f241"/>
              <a:gd name="f244" fmla="*/ f242 1 f9"/>
              <a:gd name="f245" fmla="*/ f243 f2 1"/>
              <a:gd name="f246" fmla="+- f244 0 f3"/>
              <a:gd name="f247" fmla="*/ f245 1 f9"/>
              <a:gd name="f248" fmla="cos 1 f246"/>
              <a:gd name="f249" fmla="sin 1 f246"/>
              <a:gd name="f250" fmla="+- f247 0 f3"/>
              <a:gd name="f251" fmla="+- 0 0 f248"/>
              <a:gd name="f252" fmla="+- 0 0 f249"/>
              <a:gd name="f253" fmla="+- 0 0 f251"/>
              <a:gd name="f254" fmla="+- 0 0 f252"/>
              <a:gd name="f255" fmla="+- f250 f3 0"/>
              <a:gd name="f256" fmla="val f253"/>
              <a:gd name="f257" fmla="val f254"/>
              <a:gd name="f258" fmla="*/ f255 f9 1"/>
              <a:gd name="f259" fmla="+- 0 0 f256"/>
              <a:gd name="f260" fmla="+- 0 0 f257"/>
              <a:gd name="f261" fmla="*/ f258 1 f2"/>
              <a:gd name="f262" fmla="*/ 1800 f259 1"/>
              <a:gd name="f263" fmla="*/ 1800 f260 1"/>
              <a:gd name="f264" fmla="*/ 1200 f259 1"/>
              <a:gd name="f265" fmla="*/ 1200 f260 1"/>
              <a:gd name="f266" fmla="*/ 700 f259 1"/>
              <a:gd name="f267" fmla="*/ 700 f260 1"/>
              <a:gd name="f268" fmla="+- 0 0 f261"/>
              <a:gd name="f269" fmla="*/ f262 f262 1"/>
              <a:gd name="f270" fmla="*/ f263 f263 1"/>
              <a:gd name="f271" fmla="*/ f264 f264 1"/>
              <a:gd name="f272" fmla="*/ f265 f265 1"/>
              <a:gd name="f273" fmla="*/ f266 f266 1"/>
              <a:gd name="f274" fmla="*/ f267 f267 1"/>
              <a:gd name="f275" fmla="+- 0 0 f268"/>
              <a:gd name="f276" fmla="+- f269 f270 0"/>
              <a:gd name="f277" fmla="+- f271 f272 0"/>
              <a:gd name="f278" fmla="+- f273 f274 0"/>
              <a:gd name="f279" fmla="*/ f275 f2 1"/>
              <a:gd name="f280" fmla="sqrt f276"/>
              <a:gd name="f281" fmla="sqrt f277"/>
              <a:gd name="f282" fmla="sqrt f278"/>
              <a:gd name="f283" fmla="*/ f279 1 f9"/>
              <a:gd name="f284" fmla="*/ f178 1 f280"/>
              <a:gd name="f285" fmla="*/ f181 1 f281"/>
              <a:gd name="f286" fmla="*/ f183 1 f282"/>
              <a:gd name="f287" fmla="+- f283 0 f3"/>
              <a:gd name="f288" fmla="*/ f259 f284 1"/>
              <a:gd name="f289" fmla="*/ f260 f284 1"/>
              <a:gd name="f290" fmla="*/ f259 f285 1"/>
              <a:gd name="f291" fmla="*/ f260 f285 1"/>
              <a:gd name="f292" fmla="*/ f259 f286 1"/>
              <a:gd name="f293" fmla="*/ f260 f286 1"/>
              <a:gd name="f294" fmla="sin 1 f287"/>
              <a:gd name="f295" fmla="cos 1 f287"/>
              <a:gd name="f296" fmla="+- f196 0 f292"/>
              <a:gd name="f297" fmla="+- f197 0 f293"/>
              <a:gd name="f298" fmla="+- 0 0 f294"/>
              <a:gd name="f299" fmla="+- 0 0 f295"/>
              <a:gd name="f300" fmla="+- 0 0 f298"/>
              <a:gd name="f301" fmla="+- 0 0 f299"/>
              <a:gd name="f302" fmla="val f300"/>
              <a:gd name="f303" fmla="val f301"/>
              <a:gd name="f304" fmla="+- 0 0 f302"/>
              <a:gd name="f305" fmla="+- 0 0 f303"/>
              <a:gd name="f306" fmla="*/ 10800 f304 1"/>
              <a:gd name="f307" fmla="*/ 10800 f305 1"/>
              <a:gd name="f308" fmla="+- f306 10800 0"/>
              <a:gd name="f309" fmla="+- f307 10800 0"/>
              <a:gd name="f310" fmla="*/ f306 1 12"/>
              <a:gd name="f311" fmla="*/ f307 1 12"/>
              <a:gd name="f312" fmla="+- f196 0 f308"/>
              <a:gd name="f313" fmla="+- f197 0 f309"/>
              <a:gd name="f314" fmla="*/ f312 1 3"/>
              <a:gd name="f315" fmla="*/ f313 1 3"/>
              <a:gd name="f316" fmla="*/ f312 2 1"/>
              <a:gd name="f317" fmla="*/ f313 2 1"/>
              <a:gd name="f318" fmla="*/ f316 1 3"/>
              <a:gd name="f319" fmla="*/ f317 1 3"/>
              <a:gd name="f320" fmla="+- f314 f308 0"/>
              <a:gd name="f321" fmla="+- f315 f309 0"/>
              <a:gd name="f322" fmla="+- f320 0 f310"/>
              <a:gd name="f323" fmla="+- f321 0 f311"/>
              <a:gd name="f324" fmla="+- f318 f308 0"/>
              <a:gd name="f325" fmla="+- f319 f309 0"/>
              <a:gd name="f326" fmla="+- f322 0 f288"/>
              <a:gd name="f327" fmla="+- f323 0 f289"/>
              <a:gd name="f328" fmla="+- f324 0 f290"/>
              <a:gd name="f329" fmla="+- f325 0 f291"/>
            </a:gdLst>
            <a:ahLst>
              <a:ahXY gdRefX="f0" minX="f185" maxX="f10" gdRefY="f1" minY="f185" maxY="f10">
                <a:pos x="f201" y="f20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7" t="f230" r="f228" b="f229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26" y="f327"/>
                </a:moveTo>
                <a:arcTo wR="f180" hR="f180" stAng="f207" swAng="f216"/>
                <a:close/>
              </a:path>
              <a:path w="21600" h="21600">
                <a:moveTo>
                  <a:pt x="f328" y="f329"/>
                </a:moveTo>
                <a:arcTo wR="f182" hR="f182" stAng="f207" swAng="f216"/>
                <a:close/>
              </a:path>
              <a:path w="21600" h="21600">
                <a:moveTo>
                  <a:pt x="f296" y="f297"/>
                </a:moveTo>
                <a:arcTo wR="f184" hR="f184" stAng="f207" swAng="f216"/>
                <a:close/>
              </a:path>
            </a:pathLst>
          </a:custGeom>
          <a:solidFill>
            <a:srgbClr val="FFFF66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    Меня наказали и поставили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в угол...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8440" y="1295997"/>
            <a:ext cx="1789563" cy="20149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04000" y="1278715"/>
            <a:ext cx="1655996" cy="22395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352882" y="4104000"/>
            <a:ext cx="1455121" cy="19994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888001" y="4032001"/>
            <a:ext cx="1888921" cy="22593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335996" y="1655996"/>
            <a:ext cx="3306598" cy="15534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450479" y="4562279"/>
            <a:ext cx="3125519" cy="15577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48000" y="1511996"/>
            <a:ext cx="1295997" cy="129599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val f6"/>
              <a:gd name="f14" fmla="val f7"/>
              <a:gd name="f15" fmla="pin 0 f0 21600"/>
              <a:gd name="f16" fmla="*/ f10 f1 1"/>
              <a:gd name="f17" fmla="+- f14 0 f13"/>
              <a:gd name="f18" fmla="val f15"/>
              <a:gd name="f19" fmla="*/ f15 f11 1"/>
              <a:gd name="f20" fmla="*/ 0 f12 1"/>
              <a:gd name="f21" fmla="*/ f16 1 f3"/>
              <a:gd name="f22" fmla="*/ f17 1 21600"/>
              <a:gd name="f23" fmla="*/ f18 1 2"/>
              <a:gd name="f24" fmla="+- 21600 0 f18"/>
              <a:gd name="f25" fmla="+- f21 0 f2"/>
              <a:gd name="f26" fmla="*/ 18000 f22 1"/>
              <a:gd name="f27" fmla="*/ 10800 f22 1"/>
              <a:gd name="f28" fmla="*/ 0 f22 1"/>
              <a:gd name="f29" fmla="*/ 21600 f22 1"/>
              <a:gd name="f30" fmla="+- f23 10800 0"/>
              <a:gd name="f31" fmla="*/ f24 1 2"/>
              <a:gd name="f32" fmla="*/ f23 f11 1"/>
              <a:gd name="f33" fmla="+- 21600 0 f31"/>
              <a:gd name="f34" fmla="*/ f27 1 f22"/>
              <a:gd name="f35" fmla="*/ f28 1 f22"/>
              <a:gd name="f36" fmla="*/ f29 1 f22"/>
              <a:gd name="f37" fmla="*/ f26 1 f22"/>
              <a:gd name="f38" fmla="*/ f30 f11 1"/>
              <a:gd name="f39" fmla="*/ f37 f12 1"/>
              <a:gd name="f40" fmla="*/ f34 f12 1"/>
              <a:gd name="f41" fmla="*/ f34 f11 1"/>
              <a:gd name="f42" fmla="*/ f35 f12 1"/>
              <a:gd name="f43" fmla="*/ f35 f11 1"/>
              <a:gd name="f44" fmla="*/ f36 f12 1"/>
              <a:gd name="f45" fmla="*/ f36 f11 1"/>
              <a:gd name="f46" fmla="*/ f33 f11 1"/>
            </a:gdLst>
            <a:ahLst>
              <a:ahXY gdRefX="f0" minX="f6" maxX="f7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1" y="f42"/>
              </a:cxn>
              <a:cxn ang="f25">
                <a:pos x="f32" y="f40"/>
              </a:cxn>
              <a:cxn ang="f25">
                <a:pos x="f43" y="f44"/>
              </a:cxn>
              <a:cxn ang="f25">
                <a:pos x="f41" y="f44"/>
              </a:cxn>
              <a:cxn ang="f25">
                <a:pos x="f45" y="f44"/>
              </a:cxn>
              <a:cxn ang="f25">
                <a:pos x="f46" y="f40"/>
              </a:cxn>
            </a:cxnLst>
            <a:rect l="f32" t="f40" r="f38" b="f39"/>
            <a:pathLst>
              <a:path w="21600" h="21600">
                <a:moveTo>
                  <a:pt x="f18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AE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223997" y="3816001"/>
            <a:ext cx="1583996" cy="1583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8260"/>
              <a:gd name="f9" fmla="val 4230"/>
              <a:gd name="f10" fmla="val 1737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21600"/>
              <a:gd name="f20" fmla="+- f18 0 f1"/>
              <a:gd name="f21" fmla="*/ 4230 f19 1"/>
              <a:gd name="f22" fmla="*/ 17370 f19 1"/>
              <a:gd name="f23" fmla="*/ 21600 f19 1"/>
              <a:gd name="f24" fmla="*/ 5080 f19 1"/>
              <a:gd name="f25" fmla="*/ 10800 f19 1"/>
              <a:gd name="f26" fmla="*/ 0 f19 1"/>
              <a:gd name="f27" fmla="*/ 8260 f19 1"/>
              <a:gd name="f28" fmla="*/ f25 1 f19"/>
              <a:gd name="f29" fmla="*/ f26 1 f19"/>
              <a:gd name="f30" fmla="*/ f27 1 f19"/>
              <a:gd name="f31" fmla="*/ f21 1 f19"/>
              <a:gd name="f32" fmla="*/ f23 1 f19"/>
              <a:gd name="f33" fmla="*/ f22 1 f19"/>
              <a:gd name="f34" fmla="*/ f24 1 f19"/>
              <a:gd name="f35" fmla="*/ f31 f12 1"/>
              <a:gd name="f36" fmla="*/ f33 f12 1"/>
              <a:gd name="f37" fmla="*/ f32 f13 1"/>
              <a:gd name="f38" fmla="*/ f34 f13 1"/>
              <a:gd name="f39" fmla="*/ f28 f12 1"/>
              <a:gd name="f40" fmla="*/ f29 f13 1"/>
              <a:gd name="f41" fmla="*/ f29 f12 1"/>
              <a:gd name="f42" fmla="*/ f30 f13 1"/>
              <a:gd name="f43" fmla="*/ f3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39" y="f40"/>
              </a:cxn>
              <a:cxn ang="f20">
                <a:pos x="f41" y="f42"/>
              </a:cxn>
              <a:cxn ang="f20">
                <a:pos x="f35" y="f37"/>
              </a:cxn>
              <a:cxn ang="f20">
                <a:pos x="f39" y="f37"/>
              </a:cxn>
              <a:cxn ang="f20">
                <a:pos x="f36" y="f37"/>
              </a:cxn>
              <a:cxn ang="f20">
                <a:pos x="f43" y="f42"/>
              </a:cxn>
            </a:cxnLst>
            <a:rect l="f35" t="f38" r="f36" b="f37"/>
            <a:pathLst>
              <a:path w="21600" h="21600">
                <a:moveTo>
                  <a:pt x="f7" y="f5"/>
                </a:moveTo>
                <a:lnTo>
                  <a:pt x="f5" y="f8"/>
                </a:lnTo>
                <a:lnTo>
                  <a:pt x="f9" y="f6"/>
                </a:lnTo>
                <a:lnTo>
                  <a:pt x="f10" y="f6"/>
                </a:lnTo>
                <a:lnTo>
                  <a:pt x="f6" y="f8"/>
                </a:lnTo>
                <a:lnTo>
                  <a:pt x="f7" y="f5"/>
                </a:lnTo>
                <a:close/>
              </a:path>
            </a:pathLst>
          </a:custGeom>
          <a:solidFill>
            <a:srgbClr val="00AE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511996" y="1511996"/>
            <a:ext cx="1583996" cy="863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0AE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4032001" y="4392000"/>
            <a:ext cx="1583996" cy="1223997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val f6"/>
              <a:gd name="f15" fmla="val f7"/>
              <a:gd name="f16" fmla="pin 0 f0 10800"/>
              <a:gd name="f17" fmla="*/ f11 f1 1"/>
              <a:gd name="f18" fmla="+- f15 0 f14"/>
              <a:gd name="f19" fmla="val f16"/>
              <a:gd name="f20" fmla="*/ f16 f12 1"/>
              <a:gd name="f21" fmla="*/ 0 f13 1"/>
              <a:gd name="f22" fmla="*/ f17 1 f3"/>
              <a:gd name="f23" fmla="*/ f18 1 21600"/>
              <a:gd name="f24" fmla="+- 21600 0 f19"/>
              <a:gd name="f25" fmla="*/ f19 100 1"/>
              <a:gd name="f26" fmla="+- f22 0 f2"/>
              <a:gd name="f27" fmla="*/ 10800 f23 1"/>
              <a:gd name="f28" fmla="*/ 0 f23 1"/>
              <a:gd name="f29" fmla="*/ 21600 f23 1"/>
              <a:gd name="f30" fmla="*/ f25 1 234"/>
              <a:gd name="f31" fmla="+- f30 1700 0"/>
              <a:gd name="f32" fmla="*/ f27 1 f23"/>
              <a:gd name="f33" fmla="*/ f28 1 f23"/>
              <a:gd name="f34" fmla="*/ f29 1 f23"/>
              <a:gd name="f35" fmla="+- 21600 0 f31"/>
              <a:gd name="f36" fmla="*/ f31 f12 1"/>
              <a:gd name="f37" fmla="*/ f31 f13 1"/>
              <a:gd name="f38" fmla="*/ f32 f12 1"/>
              <a:gd name="f39" fmla="*/ f33 f13 1"/>
              <a:gd name="f40" fmla="*/ f33 f12 1"/>
              <a:gd name="f41" fmla="*/ f32 f13 1"/>
              <a:gd name="f42" fmla="*/ f34 f13 1"/>
              <a:gd name="f43" fmla="*/ f34 f12 1"/>
              <a:gd name="f44" fmla="*/ f35 f12 1"/>
              <a:gd name="f45" fmla="*/ f35 f13 1"/>
            </a:gdLst>
            <a:ahLst>
              <a:ahXY gdRefX="f0" minX="f6" maxX="f8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8" y="f39"/>
              </a:cxn>
              <a:cxn ang="f26">
                <a:pos x="f40" y="f41"/>
              </a:cxn>
              <a:cxn ang="f26">
                <a:pos x="f38" y="f42"/>
              </a:cxn>
              <a:cxn ang="f26">
                <a:pos x="f43" y="f41"/>
              </a:cxn>
            </a:cxnLst>
            <a:rect l="f36" t="f37" r="f44" b="f45"/>
            <a:pathLst>
              <a:path w="21600" h="21600">
                <a:moveTo>
                  <a:pt x="f19" y="f6"/>
                </a:moveTo>
                <a:lnTo>
                  <a:pt x="f24" y="f6"/>
                </a:lnTo>
                <a:lnTo>
                  <a:pt x="f7" y="f8"/>
                </a:lnTo>
                <a:lnTo>
                  <a:pt x="f24" y="f7"/>
                </a:lnTo>
                <a:lnTo>
                  <a:pt x="f19" y="f7"/>
                </a:lnTo>
                <a:lnTo>
                  <a:pt x="f6" y="f8"/>
                </a:lnTo>
                <a:close/>
              </a:path>
            </a:pathLst>
          </a:custGeom>
          <a:solidFill>
            <a:srgbClr val="00AE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479996" y="1295997"/>
            <a:ext cx="2087995" cy="863998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val f6"/>
              <a:gd name="f15" fmla="val f7"/>
              <a:gd name="f16" fmla="pin 0 f0 21600"/>
              <a:gd name="f17" fmla="*/ f11 f1 1"/>
              <a:gd name="f18" fmla="+- f15 0 f14"/>
              <a:gd name="f19" fmla="val f16"/>
              <a:gd name="f20" fmla="*/ f16 f12 1"/>
              <a:gd name="f21" fmla="*/ 0 f13 1"/>
              <a:gd name="f22" fmla="*/ f17 1 f3"/>
              <a:gd name="f23" fmla="*/ f18 1 21600"/>
              <a:gd name="f24" fmla="+- 21600 0 f19"/>
              <a:gd name="f25" fmla="*/ f19 10 1"/>
              <a:gd name="f26" fmla="*/ f19 1 2"/>
              <a:gd name="f27" fmla="+- f19 0 10800"/>
              <a:gd name="f28" fmla="*/ f8 1 f19"/>
              <a:gd name="f29" fmla="+- f22 0 f2"/>
              <a:gd name="f30" fmla="*/ 0 f23 1"/>
              <a:gd name="f31" fmla="*/ 10800 f23 1"/>
              <a:gd name="f32" fmla="*/ 21600 f23 1"/>
              <a:gd name="f33" fmla="*/ f25 1 24"/>
              <a:gd name="f34" fmla="+- 10800 f26 0"/>
              <a:gd name="f35" fmla="+- 10800 0 f26"/>
              <a:gd name="f36" fmla="?: f27 f28 21600"/>
              <a:gd name="f37" fmla="+- 21600 0 f26"/>
              <a:gd name="f38" fmla="+- 21600 0 f28"/>
              <a:gd name="f39" fmla="*/ f26 f12 1"/>
              <a:gd name="f40" fmla="+- f33 1750 0"/>
              <a:gd name="f41" fmla="?: f27 f38 0"/>
              <a:gd name="f42" fmla="*/ f30 1 f23"/>
              <a:gd name="f43" fmla="*/ f31 1 f23"/>
              <a:gd name="f44" fmla="*/ f32 1 f23"/>
              <a:gd name="f45" fmla="*/ f34 f12 1"/>
              <a:gd name="f46" fmla="*/ f37 f12 1"/>
              <a:gd name="f47" fmla="*/ f35 f12 1"/>
              <a:gd name="f48" fmla="*/ f36 f13 1"/>
              <a:gd name="f49" fmla="+- 21600 0 f40"/>
              <a:gd name="f50" fmla="*/ f40 f12 1"/>
              <a:gd name="f51" fmla="*/ f40 f13 1"/>
              <a:gd name="f52" fmla="*/ f42 f13 1"/>
              <a:gd name="f53" fmla="*/ f43 f12 1"/>
              <a:gd name="f54" fmla="*/ f41 f13 1"/>
              <a:gd name="f55" fmla="*/ f43 f13 1"/>
              <a:gd name="f56" fmla="*/ f44 f13 1"/>
              <a:gd name="f57" fmla="*/ f49 f12 1"/>
              <a:gd name="f58" fmla="*/ f49 f13 1"/>
            </a:gdLst>
            <a:ahLst>
              <a:ahXY gdRefX="f0" minX="f6" maxX="f7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5" y="f52"/>
              </a:cxn>
              <a:cxn ang="f29">
                <a:pos x="f53" y="f54"/>
              </a:cxn>
              <a:cxn ang="f29">
                <a:pos x="f46" y="f55"/>
              </a:cxn>
              <a:cxn ang="f29">
                <a:pos x="f47" y="f56"/>
              </a:cxn>
              <a:cxn ang="f29">
                <a:pos x="f53" y="f48"/>
              </a:cxn>
              <a:cxn ang="f29">
                <a:pos x="f39" y="f55"/>
              </a:cxn>
            </a:cxnLst>
            <a:rect l="f50" t="f51" r="f57" b="f58"/>
            <a:pathLst>
              <a:path w="21600" h="21600">
                <a:moveTo>
                  <a:pt x="f19" y="f6"/>
                </a:moveTo>
                <a:lnTo>
                  <a:pt x="f7" y="f6"/>
                </a:lnTo>
                <a:lnTo>
                  <a:pt x="f24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AE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7056004" y="3960001"/>
            <a:ext cx="1871996" cy="1871996"/>
          </a:xfrm>
          <a:custGeom>
            <a:avLst/>
            <a:gdLst>
              <a:gd name="f0" fmla="val w"/>
              <a:gd name="f1" fmla="val h"/>
              <a:gd name="f2" fmla="val 0"/>
              <a:gd name="f3" fmla="val 858"/>
              <a:gd name="f4" fmla="val 864"/>
              <a:gd name="f5" fmla="val 426"/>
              <a:gd name="f6" fmla="val 480"/>
              <a:gd name="f7" fmla="val 246"/>
              <a:gd name="f8" fmla="val 642"/>
              <a:gd name="f9" fmla="val 60"/>
              <a:gd name="f10" fmla="val 564"/>
              <a:gd name="f11" fmla="val 294"/>
              <a:gd name="f12" fmla="val 804"/>
              <a:gd name="f13" fmla="val 216"/>
              <a:gd name="f14" fmla="val 618"/>
              <a:gd name="f15" fmla="val 384"/>
              <a:gd name="f16" fmla="val 432"/>
              <a:gd name="f17" fmla="val 648"/>
              <a:gd name="f18" fmla="val 570"/>
              <a:gd name="f19" fmla="val 378"/>
              <a:gd name="f20" fmla="val 54"/>
              <a:gd name="f21" fmla="val 240"/>
              <a:gd name="f22" fmla="*/ f0 1 858"/>
              <a:gd name="f23" fmla="*/ f1 1 864"/>
              <a:gd name="f24" fmla="val f2"/>
              <a:gd name="f25" fmla="val f3"/>
              <a:gd name="f26" fmla="val f4"/>
              <a:gd name="f27" fmla="+- f26 0 f24"/>
              <a:gd name="f28" fmla="+- f25 0 f24"/>
              <a:gd name="f29" fmla="*/ f28 1 858"/>
              <a:gd name="f30" fmla="*/ f27 1 864"/>
              <a:gd name="f31" fmla="*/ f24 1 f29"/>
              <a:gd name="f32" fmla="*/ f25 1 f29"/>
              <a:gd name="f33" fmla="*/ f24 1 f30"/>
              <a:gd name="f34" fmla="*/ f26 1 f30"/>
              <a:gd name="f35" fmla="*/ f31 f22 1"/>
              <a:gd name="f36" fmla="*/ f32 f22 1"/>
              <a:gd name="f37" fmla="*/ f34 f23 1"/>
              <a:gd name="f38" fmla="*/ f33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8" r="f36" b="f37"/>
            <a:pathLst>
              <a:path w="858" h="864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3" y="f16"/>
                </a:lnTo>
                <a:lnTo>
                  <a:pt x="f14" y="f6"/>
                </a:lnTo>
                <a:lnTo>
                  <a:pt x="f12" y="f17"/>
                </a:lnTo>
                <a:lnTo>
                  <a:pt x="f10" y="f18"/>
                </a:lnTo>
                <a:lnTo>
                  <a:pt x="f8" y="f12"/>
                </a:lnTo>
                <a:lnTo>
                  <a:pt x="f6" y="f14"/>
                </a:lnTo>
                <a:lnTo>
                  <a:pt x="f5" y="f4"/>
                </a:lnTo>
                <a:lnTo>
                  <a:pt x="f19" y="f14"/>
                </a:lnTo>
                <a:lnTo>
                  <a:pt x="f13" y="f12"/>
                </a:lnTo>
                <a:lnTo>
                  <a:pt x="f11" y="f18"/>
                </a:lnTo>
                <a:lnTo>
                  <a:pt x="f20" y="f17"/>
                </a:lnTo>
                <a:lnTo>
                  <a:pt x="f21" y="f6"/>
                </a:lnTo>
                <a:lnTo>
                  <a:pt x="f2" y="f16"/>
                </a:lnTo>
                <a:lnTo>
                  <a:pt x="f21" y="f15"/>
                </a:lnTo>
                <a:lnTo>
                  <a:pt x="f20" y="f13"/>
                </a:lnTo>
                <a:lnTo>
                  <a:pt x="f11" y="f11"/>
                </a:lnTo>
                <a:lnTo>
                  <a:pt x="f13" y="f9"/>
                </a:lnTo>
                <a:lnTo>
                  <a:pt x="f19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00AE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076" y="2952003"/>
            <a:ext cx="817921" cy="3538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ТРЕ...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9997" y="5543998"/>
            <a:ext cx="1006562" cy="3538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ПЯТИ...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2836" y="2592003"/>
            <a:ext cx="1217157" cy="3538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ПРЯМО...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8000" y="5766124"/>
            <a:ext cx="1218602" cy="3538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ШЕСТИ...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995" y="2310121"/>
            <a:ext cx="1506602" cy="3538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ЧЕТЫРЁХ...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6960" y="5989320"/>
            <a:ext cx="1211040" cy="3538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МНОГО...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997" y="2087995"/>
            <a:ext cx="7188116" cy="9424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6000" b="1" i="0" u="none" strike="noStrike" kern="1200" cap="none" spc="0" baseline="0">
                <a:solidFill>
                  <a:srgbClr val="00458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Углы. Виды углов.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997" y="2592003"/>
            <a:ext cx="7959239" cy="94248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6000" b="1" i="0" u="none" strike="noStrike" kern="1200" cap="none" spc="0" baseline="0">
                <a:solidFill>
                  <a:srgbClr val="00458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Как построить угол?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 flipV="1">
            <a:off x="2753999" y="2186275"/>
            <a:ext cx="4435562" cy="2099526"/>
          </a:xfrm>
          <a:prstGeom prst="straightConnector1">
            <a:avLst/>
          </a:prstGeom>
          <a:noFill/>
          <a:ln w="71999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3" name="Прямая со стрелкой 2"/>
          <p:cNvCxnSpPr/>
          <p:nvPr/>
        </p:nvCxnSpPr>
        <p:spPr>
          <a:xfrm flipV="1">
            <a:off x="2753999" y="4281842"/>
            <a:ext cx="4950003" cy="29517"/>
          </a:xfrm>
          <a:prstGeom prst="straightConnector1">
            <a:avLst/>
          </a:prstGeom>
          <a:noFill/>
          <a:ln w="71999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Полилиния 3"/>
          <p:cNvSpPr/>
          <p:nvPr/>
        </p:nvSpPr>
        <p:spPr>
          <a:xfrm>
            <a:off x="2685601" y="4179237"/>
            <a:ext cx="215999" cy="215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 rot="4380583">
            <a:off x="3870733" y="3921555"/>
            <a:ext cx="666359" cy="127439"/>
          </a:xfrm>
          <a:custGeom>
            <a:avLst/>
            <a:gdLst>
              <a:gd name="f0" fmla="val w"/>
              <a:gd name="f1" fmla="val h"/>
              <a:gd name="f2" fmla="val 0"/>
              <a:gd name="f3" fmla="val 1852"/>
              <a:gd name="f4" fmla="val 355"/>
              <a:gd name="f5" fmla="val 212"/>
              <a:gd name="f6" fmla="val 465"/>
              <a:gd name="f7" fmla="val -6"/>
              <a:gd name="f8" fmla="val 817"/>
              <a:gd name="f9" fmla="val 1178"/>
              <a:gd name="f10" fmla="val 5"/>
              <a:gd name="f11" fmla="*/ f0 1 1852"/>
              <a:gd name="f12" fmla="*/ f1 1 355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852"/>
              <a:gd name="f19" fmla="*/ f16 1 355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852" h="355">
                <a:moveTo>
                  <a:pt x="f2" y="f5"/>
                </a:moveTo>
                <a:cubicBezTo>
                  <a:pt x="f2" y="f5"/>
                  <a:pt x="f6" y="f7"/>
                  <a:pt x="f8" y="f2"/>
                </a:cubicBezTo>
                <a:cubicBezTo>
                  <a:pt x="f9" y="f10"/>
                  <a:pt x="f3" y="f4"/>
                  <a:pt x="f3" y="f4"/>
                </a:cubicBezTo>
              </a:path>
            </a:pathLst>
          </a:custGeom>
          <a:noFill/>
          <a:ln w="35999" cap="flat">
            <a:solidFill>
              <a:srgbClr val="000000"/>
            </a:solidFill>
            <a:prstDash val="solid"/>
            <a:miter/>
          </a:ln>
        </p:spPr>
        <p:txBody>
          <a:bodyPr vert="horz" wrap="none" lIns="107999" tIns="63002" rIns="107999" bIns="63002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6722" y="3982321"/>
            <a:ext cx="575276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47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6001" y="1687680"/>
            <a:ext cx="546482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47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1043" y="4581720"/>
            <a:ext cx="546482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i="0" u="none" strike="noStrike" kern="1200" cap="none" spc="0" baseline="0">
                <a:solidFill>
                  <a:srgbClr val="0047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1120" y="719998"/>
            <a:ext cx="7772400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Угол</a:t>
            </a:r>
            <a:r>
              <a:rPr lang="ru-RU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– это геометрическая фигура, образованная двумя </a:t>
            </a: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разными </a:t>
            </a:r>
            <a:r>
              <a:rPr lang="ru-RU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лучами с общим началом.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9995" y="5255998"/>
            <a:ext cx="3207239" cy="43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FF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Обозначение углов: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9995" y="5640119"/>
            <a:ext cx="4494961" cy="11278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Точка </a:t>
            </a:r>
            <a:r>
              <a:rPr lang="ru-RU" sz="2400" b="1" i="0" u="none" strike="noStrike" kern="1200" cap="none" spc="0" baseline="0">
                <a:solidFill>
                  <a:srgbClr val="0047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– вершина угла.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Лучи </a:t>
            </a:r>
            <a:r>
              <a:rPr lang="ru-RU" sz="2400" b="1" i="0" u="none" strike="noStrike" kern="1200" cap="none" spc="0" baseline="0">
                <a:solidFill>
                  <a:srgbClr val="0047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OA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и </a:t>
            </a:r>
            <a:r>
              <a:rPr lang="ru-RU" sz="2400" b="1" i="0" u="none" strike="noStrike" kern="1200" cap="none" spc="0" baseline="0">
                <a:solidFill>
                  <a:srgbClr val="0047FF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OB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– стороны угла.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0124" y="431999"/>
            <a:ext cx="3480124" cy="7153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>
                <a:solidFill>
                  <a:srgbClr val="004586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Виды углов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6049" y="4139278"/>
            <a:ext cx="3124075" cy="16286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20104117">
            <a:off x="6903541" y="3912177"/>
            <a:ext cx="2638080" cy="24764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738240" y="3759839"/>
            <a:ext cx="2885764" cy="20001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176000" y="1511996"/>
            <a:ext cx="1790276" cy="117108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Группа 6"/>
          <p:cNvGrpSpPr/>
          <p:nvPr/>
        </p:nvGrpSpPr>
        <p:grpSpPr>
          <a:xfrm>
            <a:off x="143999" y="5804638"/>
            <a:ext cx="3198242" cy="891357"/>
            <a:chOff x="143999" y="5804638"/>
            <a:chExt cx="3198242" cy="891357"/>
          </a:xfrm>
        </p:grpSpPr>
        <p:sp>
          <p:nvSpPr>
            <p:cNvPr id="8" name="TextBox 7"/>
            <p:cNvSpPr txBox="1"/>
            <p:nvPr/>
          </p:nvSpPr>
          <p:spPr>
            <a:xfrm>
              <a:off x="143999" y="5804638"/>
              <a:ext cx="3198242" cy="4089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200" b="1" i="0" u="none" strike="noStrike" kern="1200" cap="none" spc="0" baseline="0">
                  <a:solidFill>
                    <a:srgbClr val="004586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Угол меньше прямого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26715" y="6287039"/>
              <a:ext cx="1421279" cy="4089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200" b="1" i="0" u="none" strike="noStrike" kern="1200" cap="none" spc="0" baseline="0">
                  <a:solidFill>
                    <a:srgbClr val="FF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ОСТРЫЙ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767995" y="5831997"/>
            <a:ext cx="3179880" cy="891357"/>
            <a:chOff x="6767995" y="5831997"/>
            <a:chExt cx="3179880" cy="891357"/>
          </a:xfrm>
        </p:grpSpPr>
        <p:sp>
          <p:nvSpPr>
            <p:cNvPr id="12" name="TextBox 11"/>
            <p:cNvSpPr txBox="1"/>
            <p:nvPr/>
          </p:nvSpPr>
          <p:spPr>
            <a:xfrm>
              <a:off x="6767995" y="5831997"/>
              <a:ext cx="3179880" cy="4089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200" b="1" i="0" u="none" strike="noStrike" kern="1200" cap="none" spc="0" baseline="0">
                  <a:solidFill>
                    <a:srgbClr val="004586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Угол больше прямого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50720" y="6314398"/>
              <a:ext cx="1143722" cy="4089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200" b="1" i="0" u="none" strike="noStrike" kern="1200" cap="none" spc="0" baseline="0">
                  <a:solidFill>
                    <a:srgbClr val="FF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ТУПОЙ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626638" y="5831997"/>
            <a:ext cx="3024359" cy="891357"/>
            <a:chOff x="3626638" y="5831997"/>
            <a:chExt cx="3024359" cy="891357"/>
          </a:xfrm>
        </p:grpSpPr>
        <p:sp>
          <p:nvSpPr>
            <p:cNvPr id="16" name="TextBox 15"/>
            <p:cNvSpPr txBox="1"/>
            <p:nvPr/>
          </p:nvSpPr>
          <p:spPr>
            <a:xfrm>
              <a:off x="3626638" y="5831997"/>
              <a:ext cx="3024359" cy="4089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200" b="1" i="0" u="none" strike="noStrike" kern="1200" cap="none" spc="0" baseline="0">
                  <a:solidFill>
                    <a:srgbClr val="004586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Стороны совпадают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10718" y="6314398"/>
              <a:ext cx="1410480" cy="4089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200" b="1" i="0" u="none" strike="noStrike" kern="1200" cap="none" spc="0" baseline="0">
                  <a:solidFill>
                    <a:srgbClr val="FF0000"/>
                  </a:solidFill>
                  <a:uFillTx/>
                  <a:latin typeface="Arial" pitchFamily="18"/>
                  <a:ea typeface="Microsoft YaHei" pitchFamily="2"/>
                  <a:cs typeface="Mangal" pitchFamily="2"/>
                </a:rPr>
                <a:t>ПРЯМОЙ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176000" y="1511996"/>
            <a:ext cx="1790276" cy="11710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176000" y="1511996"/>
            <a:ext cx="1790276" cy="11710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598E-6 -4.45191E-6 L -0.04441 0.4080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" y="20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598E-6 -4.45191E-6 L -0.3959 0.4063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5" y="20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598E-6 -4.45191E-6 L 0.34488 0.4080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4" y="20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pirati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NA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Произвольный</PresentationFormat>
  <Paragraphs>40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Microsoft YaHei</vt:lpstr>
      <vt:lpstr>Arial</vt:lpstr>
      <vt:lpstr>Calibri</vt:lpstr>
      <vt:lpstr>Droid Sans Fallback</vt:lpstr>
      <vt:lpstr>Liberation Sans</vt:lpstr>
      <vt:lpstr>Liberation Serif</vt:lpstr>
      <vt:lpstr>Lohit Hindi</vt:lpstr>
      <vt:lpstr>Mangal</vt:lpstr>
      <vt:lpstr>Segoe UI</vt:lpstr>
      <vt:lpstr>StarSymbol</vt:lpstr>
      <vt:lpstr>Tahoma</vt:lpstr>
      <vt:lpstr>Times New Roman</vt:lpstr>
      <vt:lpstr>Обычный</vt:lpstr>
      <vt:lpstr>Inspiration</vt:lpstr>
      <vt:lpstr>DNA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2018-01-03T21:40:40Z</dcterms:created>
  <dcterms:modified xsi:type="dcterms:W3CDTF">2018-01-03T22:13:20Z</dcterms:modified>
</cp:coreProperties>
</file>