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2" r:id="rId4"/>
    <p:sldId id="279" r:id="rId5"/>
    <p:sldId id="281" r:id="rId6"/>
    <p:sldId id="262" r:id="rId7"/>
    <p:sldId id="284" r:id="rId8"/>
    <p:sldId id="285" r:id="rId9"/>
    <p:sldId id="273" r:id="rId10"/>
    <p:sldId id="270" r:id="rId11"/>
    <p:sldId id="265" r:id="rId12"/>
    <p:sldId id="266" r:id="rId13"/>
    <p:sldId id="276" r:id="rId14"/>
    <p:sldId id="267" r:id="rId15"/>
    <p:sldId id="272" r:id="rId16"/>
    <p:sldId id="274" r:id="rId17"/>
    <p:sldId id="268" r:id="rId18"/>
    <p:sldId id="275" r:id="rId19"/>
    <p:sldId id="257" r:id="rId20"/>
    <p:sldId id="258" r:id="rId21"/>
    <p:sldId id="259" r:id="rId22"/>
    <p:sldId id="263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637-AA93-47C6-B7CF-653CE7E0D31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94EB-B93C-4AC7-98BC-6806930EF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637-AA93-47C6-B7CF-653CE7E0D31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94EB-B93C-4AC7-98BC-6806930EF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637-AA93-47C6-B7CF-653CE7E0D31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94EB-B93C-4AC7-98BC-6806930EF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637-AA93-47C6-B7CF-653CE7E0D31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94EB-B93C-4AC7-98BC-6806930EF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637-AA93-47C6-B7CF-653CE7E0D31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94EB-B93C-4AC7-98BC-6806930EF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637-AA93-47C6-B7CF-653CE7E0D31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94EB-B93C-4AC7-98BC-6806930EF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637-AA93-47C6-B7CF-653CE7E0D31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94EB-B93C-4AC7-98BC-6806930EF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637-AA93-47C6-B7CF-653CE7E0D31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94EB-B93C-4AC7-98BC-6806930EF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637-AA93-47C6-B7CF-653CE7E0D31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94EB-B93C-4AC7-98BC-6806930EF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637-AA93-47C6-B7CF-653CE7E0D31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D94EB-B93C-4AC7-98BC-6806930EF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637-AA93-47C6-B7CF-653CE7E0D31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2D94EB-B93C-4AC7-98BC-6806930EF1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95E637-AA93-47C6-B7CF-653CE7E0D319}" type="datetimeFigureOut">
              <a:rPr lang="ru-RU" smtClean="0"/>
              <a:pPr/>
              <a:t>20.12.2017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2D94EB-B93C-4AC7-98BC-6806930EF1C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елоусова\Desktop\Картинки сист орг\642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 «Органы. Системы органов»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581128"/>
            <a:ext cx="4104128" cy="2088232"/>
          </a:xfrm>
        </p:spPr>
        <p:txBody>
          <a:bodyPr/>
          <a:lstStyle/>
          <a:p>
            <a:r>
              <a:rPr lang="ru-RU" dirty="0" smtClean="0"/>
              <a:t>Учитель биологии МБОУ «</a:t>
            </a:r>
            <a:r>
              <a:rPr lang="ru-RU" dirty="0" err="1" smtClean="0"/>
              <a:t>Светлинская</a:t>
            </a:r>
            <a:r>
              <a:rPr lang="ru-RU" dirty="0" smtClean="0"/>
              <a:t> СОШ» Белоусова И.И.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Белоусова\Desktop\15708_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08104" y="0"/>
            <a:ext cx="3635896" cy="24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Мышечная система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2492896"/>
            <a:ext cx="363589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Скелетные мышцы</a:t>
            </a:r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4499992" y="1556792"/>
            <a:ext cx="158417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4211960" y="2780928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1835696" y="2060848"/>
            <a:ext cx="4104456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508104" y="4293096"/>
            <a:ext cx="3635896" cy="2564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r>
              <a:rPr lang="ru-RU" sz="2400" dirty="0" smtClean="0"/>
              <a:t>Приводит в движение кости скелета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581128"/>
            <a:ext cx="9144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Дыхательная система</a:t>
            </a:r>
            <a:endParaRPr lang="ru-RU" sz="4000" dirty="0"/>
          </a:p>
        </p:txBody>
      </p:sp>
      <p:pic>
        <p:nvPicPr>
          <p:cNvPr id="10242" name="Picture 2" descr="C:\Users\Белоусова\Desktop\Картинки сист орг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" contrast="35000"/>
          </a:blip>
          <a:srcRect/>
          <a:stretch>
            <a:fillRect/>
          </a:stretch>
        </p:blipFill>
        <p:spPr bwMode="auto">
          <a:xfrm>
            <a:off x="0" y="0"/>
            <a:ext cx="7498291" cy="4581129"/>
          </a:xfrm>
          <a:prstGeom prst="rect">
            <a:avLst/>
          </a:prstGeom>
          <a:noFill/>
        </p:spPr>
      </p:pic>
      <p:pic>
        <p:nvPicPr>
          <p:cNvPr id="10244" name="Picture 4" descr="C:\Users\Белоусова\Desktop\Картинки сист орг\sestem_dixan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3635896" cy="45811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157192"/>
            <a:ext cx="914400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r>
              <a:rPr lang="ru-RU" sz="2800" dirty="0" smtClean="0"/>
              <a:t>обеспечивает поступление в организм кислорода и выделение из организма углекислого газа и паров воды.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Белоусова\Desktop\Картинки сист орг\img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  <p:pic>
        <p:nvPicPr>
          <p:cNvPr id="10242" name="Picture 2" descr="C:\Users\Белоусова\Desktop\Картинки сист орг\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79912" y="0"/>
            <a:ext cx="5364088" cy="1916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Кровеносная система</a:t>
            </a:r>
            <a:endParaRPr lang="ru-RU" sz="4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339752" y="1844824"/>
            <a:ext cx="201622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051720" y="5085184"/>
            <a:ext cx="25922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483768" y="3717032"/>
            <a:ext cx="216024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067944" y="5661248"/>
            <a:ext cx="5076056" cy="119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Доставляет питательные вещества всем органам нашего тела и удаляет из них продукты распада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Белоусова\Desktop\Картинки сист орг\or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0"/>
            <a:ext cx="4788024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Пищеварительная система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772816"/>
            <a:ext cx="4788024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</a:t>
            </a:r>
            <a:r>
              <a:rPr lang="ru-RU" sz="2400" dirty="0" smtClean="0"/>
              <a:t>ротовая полость</a:t>
            </a:r>
          </a:p>
          <a:p>
            <a:r>
              <a:rPr lang="ru-RU" sz="2400" dirty="0" smtClean="0"/>
              <a:t>-глотка</a:t>
            </a:r>
          </a:p>
          <a:p>
            <a:r>
              <a:rPr lang="ru-RU" sz="2400" dirty="0" smtClean="0"/>
              <a:t>-пищевод</a:t>
            </a:r>
          </a:p>
          <a:p>
            <a:r>
              <a:rPr lang="ru-RU" sz="2400" dirty="0" smtClean="0"/>
              <a:t>-желудок</a:t>
            </a:r>
          </a:p>
          <a:p>
            <a:r>
              <a:rPr lang="ru-RU" sz="2400" dirty="0" smtClean="0"/>
              <a:t>-кишечник</a:t>
            </a:r>
          </a:p>
          <a:p>
            <a:r>
              <a:rPr lang="ru-RU" sz="2400" dirty="0" smtClean="0"/>
              <a:t>-печень</a:t>
            </a:r>
          </a:p>
          <a:p>
            <a:r>
              <a:rPr lang="ru-RU" sz="2400" dirty="0" smtClean="0"/>
              <a:t>-поджелудочная железа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4581128"/>
            <a:ext cx="4788024" cy="2276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Превращает пищу в доступные для усвоения организмом питательные вещества.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Белоусова\Desktop\Картинки сист орг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Мочевыделительная система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196752"/>
            <a:ext cx="251520" cy="5661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1340768"/>
            <a:ext cx="493204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1.Почка</a:t>
            </a:r>
          </a:p>
          <a:p>
            <a:pPr algn="ctr"/>
            <a:r>
              <a:rPr lang="ru-RU" sz="2400" dirty="0" smtClean="0"/>
              <a:t>2.Мочеточник</a:t>
            </a:r>
          </a:p>
          <a:p>
            <a:pPr algn="ctr"/>
            <a:r>
              <a:rPr lang="ru-RU" sz="2400" dirty="0" smtClean="0"/>
              <a:t>3.Мочевой пузырь</a:t>
            </a:r>
          </a:p>
          <a:p>
            <a:pPr algn="ctr"/>
            <a:r>
              <a:rPr lang="ru-RU" sz="2400" dirty="0" smtClean="0"/>
              <a:t>4.Мочеиспускательный канал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3789040"/>
            <a:ext cx="4932040" cy="306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Выведение из организма жидких продуктов обмена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6525344"/>
            <a:ext cx="4032448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Белоусова\Desktop\slide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404664"/>
            <a:ext cx="67687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Половая  система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Белоусова\Desktop\hello_html_368090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Белоусова\Desktop\i_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14806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148064" cy="2420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Нервная система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420888"/>
            <a:ext cx="5148064" cy="4437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Координирует работу всех органов нашего организма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20472" y="0"/>
            <a:ext cx="32352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pPr algn="ctr"/>
            <a:r>
              <a:rPr lang="ru-RU" dirty="0" smtClean="0"/>
              <a:t>Аппараты:</a:t>
            </a:r>
            <a:endParaRPr lang="ru-RU" dirty="0"/>
          </a:p>
        </p:txBody>
      </p:sp>
      <p:pic>
        <p:nvPicPr>
          <p:cNvPr id="3076" name="Picture 4" descr="C:\Users\Белоусова\Desktop\Эндокринн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31558" y="1935163"/>
            <a:ext cx="4480884" cy="4389437"/>
          </a:xfrm>
          <a:prstGeom prst="rect">
            <a:avLst/>
          </a:prstGeom>
          <a:noFill/>
        </p:spPr>
      </p:pic>
      <p:pic>
        <p:nvPicPr>
          <p:cNvPr id="3074" name="Picture 2" descr="C:\Users\Белоусова\Desktop\Картинки сист орг\i_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572000" cy="5157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19675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Опорно-двигательный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119675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Эндокринный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077" name="Picture 5" descr="C:\Users\Белоусова\Desktop\ЭЭЭ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00808"/>
            <a:ext cx="4572000" cy="515719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Аппараты: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898776" cy="438912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 Уметь распознавать на таблицах и рисунках органы и системы органов человека</a:t>
            </a:r>
          </a:p>
          <a:p>
            <a:r>
              <a:rPr lang="ru-RU" b="1" dirty="0" smtClean="0"/>
              <a:t>Оборудование: </a:t>
            </a:r>
            <a:r>
              <a:rPr lang="ru-RU" dirty="0" smtClean="0"/>
              <a:t>таблицы, рисунки с изображениями органов и  систем органов человека.</a:t>
            </a:r>
          </a:p>
          <a:p>
            <a:pPr algn="ctr">
              <a:buNone/>
            </a:pPr>
            <a:r>
              <a:rPr lang="ru-RU" b="1" dirty="0" smtClean="0"/>
              <a:t>Ход работы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916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Лр№2 Распознавание на таблицах органов и систем органов человека.</a:t>
            </a:r>
          </a:p>
          <a:p>
            <a:pPr algn="ctr"/>
            <a:endParaRPr lang="ru-RU" sz="3200" dirty="0"/>
          </a:p>
        </p:txBody>
      </p:sp>
      <p:pic>
        <p:nvPicPr>
          <p:cNvPr id="12290" name="Picture 2" descr="C:\Users\Белоусова\Desktop\jW1fEfSEqGhhAgPkUC8f4hnR.jpe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4381500" y="1916832"/>
            <a:ext cx="4762500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Белоусова\Desktop\Картинки сист орг\img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2060848"/>
            <a:ext cx="734481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293096"/>
            <a:ext cx="7488832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59632" y="184482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191683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191683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414908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41490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60232" y="42210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</a:t>
            </a:r>
            <a:r>
              <a:rPr lang="ru-RU" sz="4000" dirty="0" smtClean="0"/>
              <a:t>. Определите какие органы обозначены на рисунке.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Будем откровенны!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закончить предложение:</a:t>
            </a:r>
          </a:p>
          <a:p>
            <a:r>
              <a:rPr lang="ru-RU" dirty="0" smtClean="0"/>
              <a:t>Я всегда улыбаюсь, когда...</a:t>
            </a:r>
          </a:p>
          <a:p>
            <a:r>
              <a:rPr lang="ru-RU" dirty="0" smtClean="0"/>
              <a:t> Людям (друзьям, детям) тепло (хорошо) со мной, потому что...</a:t>
            </a:r>
          </a:p>
          <a:p>
            <a:r>
              <a:rPr lang="ru-RU" dirty="0" smtClean="0"/>
              <a:t> Когда я прихожу в класс в хорошем настроении...</a:t>
            </a:r>
          </a:p>
          <a:p>
            <a:r>
              <a:rPr lang="ru-RU" dirty="0" smtClean="0"/>
              <a:t> Больше всего я радуюсь, когда...</a:t>
            </a:r>
          </a:p>
          <a:p>
            <a:r>
              <a:rPr lang="ru-RU" dirty="0" smtClean="0"/>
              <a:t> Больше всего я огорчаюсь, когда...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Психологический настрой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Назовите системы органов человека.</a:t>
            </a:r>
            <a:endParaRPr lang="ru-RU" sz="4400" dirty="0"/>
          </a:p>
        </p:txBody>
      </p:sp>
      <p:pic>
        <p:nvPicPr>
          <p:cNvPr id="3074" name="Picture 2" descr="C:\Users\Белоусова\Desktop\Картинки сист орг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609329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02128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609329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609329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609329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956376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II</a:t>
            </a:r>
            <a:r>
              <a:rPr lang="ru-RU" sz="4000" dirty="0" smtClean="0"/>
              <a:t>. Назовите системы органов изображенных на рисунке.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Белоусова\Desktop\Картинки сист орг\img4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2900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692696"/>
            <a:ext cx="28803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Система органов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692696"/>
            <a:ext cx="25922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Чем представлены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-243408"/>
            <a:ext cx="91440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III</a:t>
            </a:r>
            <a:r>
              <a:rPr lang="ru-RU" sz="4000" dirty="0" smtClean="0"/>
              <a:t>. Определите соответствие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20688"/>
            <a:ext cx="467544" cy="648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76456" y="692696"/>
            <a:ext cx="467544" cy="6336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Белоусова\Desktop\Картинки сист орг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/>
              <a:t>IV</a:t>
            </a:r>
            <a:r>
              <a:rPr lang="ru-RU" sz="2800" dirty="0" smtClean="0"/>
              <a:t>. Назовите систему органов изображенную на рисунке. Перечислите  под номерами  органы составляющие её.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556792"/>
            <a:ext cx="2376264" cy="4608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Стр</a:t>
            </a:r>
            <a:r>
              <a:rPr lang="ru-RU" dirty="0" smtClean="0"/>
              <a:t> 39-43, повторить </a:t>
            </a:r>
            <a:r>
              <a:rPr lang="ru-RU" dirty="0" err="1" smtClean="0"/>
              <a:t>стр</a:t>
            </a:r>
            <a:r>
              <a:rPr lang="ru-RU" dirty="0" smtClean="0"/>
              <a:t> 31-43.</a:t>
            </a:r>
          </a:p>
          <a:p>
            <a:r>
              <a:rPr lang="ru-RU" dirty="0" smtClean="0"/>
              <a:t>Творческое задание (по желанию) подготовить сообщения:</a:t>
            </a:r>
          </a:p>
          <a:p>
            <a:pPr>
              <a:buNone/>
            </a:pPr>
            <a:r>
              <a:rPr lang="ru-RU" dirty="0" smtClean="0"/>
              <a:t>- Гормон роста; </a:t>
            </a:r>
          </a:p>
          <a:p>
            <a:pPr>
              <a:buNone/>
            </a:pPr>
            <a:r>
              <a:rPr lang="ru-RU" dirty="0" smtClean="0"/>
              <a:t>- Сахарное равновесие в крови;  </a:t>
            </a:r>
          </a:p>
          <a:p>
            <a:pPr>
              <a:buNone/>
            </a:pPr>
            <a:r>
              <a:rPr lang="ru-RU" dirty="0" smtClean="0"/>
              <a:t>- Гормон активных действий; </a:t>
            </a:r>
          </a:p>
          <a:p>
            <a:pPr>
              <a:buNone/>
            </a:pPr>
            <a:r>
              <a:rPr lang="ru-RU" dirty="0" smtClean="0"/>
              <a:t>- Щитовидная железа и ее гормоны.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916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Домашнее задание :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"</a:t>
            </a:r>
            <a:endParaRPr lang="ru-RU" dirty="0" smtClean="0"/>
          </a:p>
          <a:p>
            <a:pPr>
              <a:buNone/>
            </a:pPr>
            <a:r>
              <a:rPr lang="ru-RU" b="1" dirty="0" err="1" smtClean="0"/>
              <a:t>Синквейн</a:t>
            </a:r>
            <a:r>
              <a:rPr lang="ru-RU" b="1" dirty="0" smtClean="0"/>
              <a:t> </a:t>
            </a:r>
            <a:r>
              <a:rPr lang="ru-RU" dirty="0" smtClean="0"/>
              <a:t>– это </a:t>
            </a:r>
            <a:r>
              <a:rPr lang="ru-RU" dirty="0" err="1" smtClean="0"/>
              <a:t>пятистрочная</a:t>
            </a:r>
            <a:r>
              <a:rPr lang="ru-RU" dirty="0" smtClean="0"/>
              <a:t> строфа. За основу возьмите какой либо орган человека.</a:t>
            </a:r>
          </a:p>
          <a:p>
            <a:r>
              <a:rPr lang="ru-RU" dirty="0" smtClean="0"/>
              <a:t>1-я строка – одно ключевое слово, определяющее содержание </a:t>
            </a:r>
            <a:r>
              <a:rPr lang="ru-RU" dirty="0" err="1" smtClean="0"/>
              <a:t>синквейна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2-я строка – два прилагательных, характеризующих данное понятие;</a:t>
            </a:r>
          </a:p>
          <a:p>
            <a:r>
              <a:rPr lang="ru-RU" dirty="0" smtClean="0"/>
              <a:t>3-я строка – три глагола, обозначающих действие в рамках заданной темы;</a:t>
            </a:r>
          </a:p>
          <a:p>
            <a:r>
              <a:rPr lang="ru-RU" dirty="0" smtClean="0"/>
              <a:t>4-я строка – короткое предложение, раскрывающее суть темы или отношение к ней;</a:t>
            </a:r>
          </a:p>
          <a:p>
            <a:r>
              <a:rPr lang="ru-RU" dirty="0" smtClean="0"/>
              <a:t>5-я строка – синоним ключевого слова (существительное).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060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Рефлексия</a:t>
            </a:r>
          </a:p>
          <a:p>
            <a:pPr algn="ctr"/>
            <a:r>
              <a:rPr lang="ru-RU" sz="4000" dirty="0" smtClean="0"/>
              <a:t>Приём «</a:t>
            </a:r>
            <a:r>
              <a:rPr lang="ru-RU" sz="4000" dirty="0" err="1" smtClean="0"/>
              <a:t>Синквейн</a:t>
            </a:r>
            <a:r>
              <a:rPr lang="ru-RU" sz="4000" dirty="0" smtClean="0"/>
              <a:t>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1) Что такое ткань? </a:t>
            </a:r>
          </a:p>
          <a:p>
            <a:pPr>
              <a:buNone/>
            </a:pPr>
            <a:r>
              <a:rPr lang="ru-RU" dirty="0" smtClean="0"/>
              <a:t>2) Какие выделяют группы тканей? </a:t>
            </a:r>
          </a:p>
          <a:p>
            <a:pPr>
              <a:buNone/>
            </a:pPr>
            <a:r>
              <a:rPr lang="ru-RU" dirty="0" smtClean="0"/>
              <a:t>3) Чем образована эпителиальная ткань? </a:t>
            </a:r>
          </a:p>
          <a:p>
            <a:pPr>
              <a:buNone/>
            </a:pPr>
            <a:r>
              <a:rPr lang="ru-RU" dirty="0" smtClean="0"/>
              <a:t>4) Какие особенности характерны для эпителиальной ткани? </a:t>
            </a:r>
          </a:p>
          <a:p>
            <a:pPr>
              <a:buNone/>
            </a:pPr>
            <a:r>
              <a:rPr lang="ru-RU" dirty="0" smtClean="0"/>
              <a:t>5) Назовите виды соединительной ткани. </a:t>
            </a:r>
          </a:p>
          <a:p>
            <a:pPr>
              <a:buNone/>
            </a:pPr>
            <a:r>
              <a:rPr lang="ru-RU" dirty="0" smtClean="0"/>
              <a:t>6) Что такое межклеточное вещество? </a:t>
            </a:r>
          </a:p>
          <a:p>
            <a:pPr>
              <a:buNone/>
            </a:pPr>
            <a:r>
              <a:rPr lang="ru-RU" dirty="0" smtClean="0"/>
              <a:t>7) Какие особенности характерны для гладкой мышечной ткани? </a:t>
            </a:r>
          </a:p>
          <a:p>
            <a:pPr>
              <a:buNone/>
            </a:pPr>
            <a:r>
              <a:rPr lang="ru-RU" dirty="0" smtClean="0"/>
              <a:t>8) Какие особенности строения отличают </a:t>
            </a:r>
            <a:r>
              <a:rPr lang="ru-RU" dirty="0" err="1" smtClean="0"/>
              <a:t>поперечно-полосатую</a:t>
            </a:r>
            <a:r>
              <a:rPr lang="ru-RU" dirty="0" smtClean="0"/>
              <a:t> мышечную ткань от сердечной? </a:t>
            </a:r>
          </a:p>
          <a:p>
            <a:pPr>
              <a:buNone/>
            </a:pPr>
            <a:r>
              <a:rPr lang="ru-RU" dirty="0" smtClean="0"/>
              <a:t>9) Что такое нейрон? </a:t>
            </a:r>
          </a:p>
          <a:p>
            <a:pPr>
              <a:buNone/>
            </a:pPr>
            <a:r>
              <a:rPr lang="ru-RU" dirty="0" smtClean="0"/>
              <a:t>10) Как устроен нейрон? </a:t>
            </a:r>
          </a:p>
          <a:p>
            <a:pPr>
              <a:buNone/>
            </a:pPr>
            <a:r>
              <a:rPr lang="ru-RU" dirty="0" smtClean="0"/>
              <a:t>11) Каковы функции нейроглии?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Проверка знаний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системы</a:t>
            </a:r>
          </a:p>
          <a:p>
            <a:pPr algn="ctr"/>
            <a:r>
              <a:rPr lang="ru-RU" sz="4000" dirty="0" smtClean="0"/>
              <a:t>органы</a:t>
            </a:r>
          </a:p>
          <a:p>
            <a:pPr algn="ctr"/>
            <a:r>
              <a:rPr lang="ru-RU" sz="4000" dirty="0" smtClean="0"/>
              <a:t>органов.</a:t>
            </a:r>
            <a:endParaRPr lang="ru-RU" sz="4000" dirty="0"/>
          </a:p>
        </p:txBody>
      </p:sp>
      <p:pic>
        <p:nvPicPr>
          <p:cNvPr id="13315" name="Picture 3" descr="C:\Users\Белоусова\Desktop\Картинки сист орг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7620000" cy="4437112"/>
          </a:xfrm>
          <a:prstGeom prst="rect">
            <a:avLst/>
          </a:prstGeom>
          <a:noFill/>
        </p:spPr>
      </p:pic>
      <p:pic>
        <p:nvPicPr>
          <p:cNvPr id="13314" name="Picture 2" descr="C:\Users\Белоусова\Desktop\Картинки сист орг\5-dyN0Nmr4Q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564904"/>
            <a:ext cx="5724128" cy="42930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19872" y="1916832"/>
            <a:ext cx="5724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1772816"/>
            <a:ext cx="91440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Из предложенных слов сформулируйте тему урока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2060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pic>
        <p:nvPicPr>
          <p:cNvPr id="13315" name="Picture 3" descr="C:\Users\Белоусова\Desktop\Картинки сист орг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7620000" cy="4869160"/>
          </a:xfrm>
          <a:prstGeom prst="rect">
            <a:avLst/>
          </a:prstGeom>
          <a:noFill/>
        </p:spPr>
      </p:pic>
      <p:pic>
        <p:nvPicPr>
          <p:cNvPr id="13314" name="Picture 2" descr="C:\Users\Белоусова\Desktop\Картинки сист орг\5-dyN0Nmr4Q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88840"/>
            <a:ext cx="5724128" cy="4869160"/>
          </a:xfrm>
          <a:prstGeom prst="rect">
            <a:avLst/>
          </a:prstGeom>
          <a:noFill/>
        </p:spPr>
      </p:pic>
      <p:pic>
        <p:nvPicPr>
          <p:cNvPr id="6" name="Picture 2" descr="C:\Users\Белоусова\Desktop\Картинки сист орг\NACH03-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3174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Тема: Органы. Системы органов.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052736"/>
            <a:ext cx="899592" cy="626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44408" y="1052736"/>
            <a:ext cx="899592" cy="626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6858000"/>
            <a:ext cx="7416824" cy="459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Белоусова\Desktop\Картинки сист орг\img_phpFR4YN1_Organizm-cheloveka_1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Целеполагание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832" y="1556792"/>
            <a:ext cx="608416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ЦЕЛИ: </a:t>
            </a:r>
          </a:p>
          <a:p>
            <a:r>
              <a:rPr lang="ru-RU" sz="2800" dirty="0" smtClean="0"/>
              <a:t>-вспомним строение организма;</a:t>
            </a:r>
          </a:p>
          <a:p>
            <a:r>
              <a:rPr lang="ru-RU" sz="2800" dirty="0" smtClean="0"/>
              <a:t>-узнаем , что такое органы и системы органов человека;</a:t>
            </a:r>
          </a:p>
          <a:p>
            <a:r>
              <a:rPr lang="ru-RU" sz="2800" dirty="0" smtClean="0"/>
              <a:t>-будем учиться устанавливать связь между их строением и работой.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-Прочитайте текст учебника </a:t>
            </a:r>
            <a:r>
              <a:rPr lang="ru-RU" dirty="0" err="1" smtClean="0"/>
              <a:t>стр</a:t>
            </a:r>
            <a:r>
              <a:rPr lang="ru-RU" dirty="0" smtClean="0"/>
              <a:t> 39-43</a:t>
            </a:r>
          </a:p>
          <a:p>
            <a:pPr>
              <a:buNone/>
            </a:pPr>
            <a:r>
              <a:rPr lang="ru-RU" dirty="0" smtClean="0"/>
              <a:t>-На полях сделайте маркировку:</a:t>
            </a:r>
          </a:p>
          <a:p>
            <a:pPr>
              <a:buNone/>
            </a:pPr>
            <a:r>
              <a:rPr lang="ru-RU" dirty="0" smtClean="0"/>
              <a:t>«</a:t>
            </a:r>
            <a:r>
              <a:rPr lang="en-US" dirty="0" smtClean="0"/>
              <a:t>V</a:t>
            </a:r>
            <a:r>
              <a:rPr lang="ru-RU" dirty="0" smtClean="0"/>
              <a:t>» - известная информация;</a:t>
            </a:r>
          </a:p>
          <a:p>
            <a:pPr>
              <a:buNone/>
            </a:pPr>
            <a:r>
              <a:rPr lang="ru-RU" dirty="0" smtClean="0"/>
              <a:t>«-» –противоречит моим первоначальным представлением;</a:t>
            </a:r>
          </a:p>
          <a:p>
            <a:pPr>
              <a:buNone/>
            </a:pPr>
            <a:r>
              <a:rPr lang="ru-RU" dirty="0" smtClean="0"/>
              <a:t>«?» – непонятная информация;</a:t>
            </a:r>
          </a:p>
          <a:p>
            <a:pPr>
              <a:buNone/>
            </a:pPr>
            <a:r>
              <a:rPr lang="ru-RU" dirty="0" smtClean="0"/>
              <a:t>«+» –новая информация;</a:t>
            </a:r>
          </a:p>
          <a:p>
            <a:pPr>
              <a:buNone/>
            </a:pPr>
            <a:r>
              <a:rPr lang="ru-RU" dirty="0" smtClean="0"/>
              <a:t>«!» – интересно.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Задание :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16832"/>
          <a:ext cx="8229600" cy="287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58417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Система органов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Строение, составляющие органы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Функции</a:t>
                      </a:r>
                      <a:endParaRPr lang="ru-RU" sz="2000" dirty="0"/>
                    </a:p>
                  </a:txBody>
                  <a:tcPr/>
                </a:tc>
              </a:tr>
              <a:tr h="12943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Таблица «Система органов»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Белоусова\Desktop\revmatologi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788024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188640"/>
            <a:ext cx="43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Ске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0"/>
            <a:ext cx="4427984" cy="2708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Скелетная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система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708920"/>
            <a:ext cx="43559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Кости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411760" y="332656"/>
            <a:ext cx="3024336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2411760" y="1556792"/>
            <a:ext cx="309634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2627784" y="2780928"/>
            <a:ext cx="28083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88024" y="3645024"/>
            <a:ext cx="4355976" cy="321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-Поддерживают тело;</a:t>
            </a:r>
          </a:p>
          <a:p>
            <a:pPr algn="ctr"/>
            <a:r>
              <a:rPr lang="ru-RU" sz="2400" dirty="0" smtClean="0"/>
              <a:t>-Служат местом прикрепления мышц;</a:t>
            </a:r>
          </a:p>
          <a:p>
            <a:pPr algn="ctr">
              <a:buFontTx/>
              <a:buChar char="-"/>
            </a:pPr>
            <a:r>
              <a:rPr lang="ru-RU" sz="2400" dirty="0" smtClean="0"/>
              <a:t>Выполняют защитную функцию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598</Words>
  <Application>Microsoft Office PowerPoint</Application>
  <PresentationFormat>Экран (4:3)</PresentationFormat>
  <Paragraphs>122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Презентация к уроку  «Органы. Системы органов»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Аппараты:</vt:lpstr>
      <vt:lpstr>Слайд 18</vt:lpstr>
      <vt:lpstr>Слайд 19</vt:lpstr>
      <vt:lpstr>Назовите системы органов человека.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 «Органы. Системы органов»</dc:title>
  <dc:creator>Белоусова</dc:creator>
  <cp:lastModifiedBy>Белоусова</cp:lastModifiedBy>
  <cp:revision>118</cp:revision>
  <dcterms:created xsi:type="dcterms:W3CDTF">2017-07-27T19:03:35Z</dcterms:created>
  <dcterms:modified xsi:type="dcterms:W3CDTF">2017-12-20T15:39:52Z</dcterms:modified>
</cp:coreProperties>
</file>