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8" r:id="rId1"/>
  </p:sldMasterIdLst>
  <p:sldIdLst>
    <p:sldId id="256" r:id="rId2"/>
    <p:sldId id="257" r:id="rId3"/>
    <p:sldId id="280" r:id="rId4"/>
    <p:sldId id="258" r:id="rId5"/>
    <p:sldId id="281" r:id="rId6"/>
    <p:sldId id="282" r:id="rId7"/>
    <p:sldId id="259" r:id="rId8"/>
    <p:sldId id="277" r:id="rId9"/>
    <p:sldId id="278" r:id="rId10"/>
    <p:sldId id="266" r:id="rId11"/>
    <p:sldId id="270" r:id="rId12"/>
    <p:sldId id="286" r:id="rId13"/>
    <p:sldId id="287" r:id="rId14"/>
    <p:sldId id="288" r:id="rId15"/>
    <p:sldId id="289" r:id="rId16"/>
    <p:sldId id="290" r:id="rId17"/>
    <p:sldId id="291" r:id="rId18"/>
    <p:sldId id="292" r:id="rId19"/>
  </p:sldIdLst>
  <p:sldSz cx="9144000" cy="6858000" type="screen4x3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  <a:srgbClr val="FFC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712" autoAdjust="0"/>
  </p:normalViewPr>
  <p:slideViewPr>
    <p:cSldViewPr snapToGrid="0">
      <p:cViewPr varScale="1">
        <p:scale>
          <a:sx n="108" d="100"/>
          <a:sy n="108" d="100"/>
        </p:scale>
        <p:origin x="78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75877467" d="1562500000"/>
        <a:sy n="1075877467" d="1562500000"/>
      </p:scale>
      <p:origin x="0" y="-13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67CA1F-F122-4B1A-92D1-3EAD8D097520}" type="doc">
      <dgm:prSet loTypeId="urn:microsoft.com/office/officeart/2008/layout/VerticalCurvedList" loCatId="list" qsTypeId="urn:microsoft.com/office/officeart/2005/8/quickstyle/3d1" qsCatId="3D" csTypeId="urn:microsoft.com/office/officeart/2005/8/colors/colorful5" csCatId="colorful" phldr="1"/>
      <dgm:spPr/>
    </dgm:pt>
    <dgm:pt modelId="{1A891FA2-A06B-4BE6-9DE5-2B280FD5CFC4}">
      <dgm:prSet phldrT="[Текст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en-US" sz="4000" b="1" dirty="0" smtClean="0">
              <a:solidFill>
                <a:srgbClr val="FF0000"/>
              </a:solidFill>
              <a:latin typeface="Academy Sakha" pitchFamily="34" charset="0"/>
            </a:rPr>
            <a:t>100</a:t>
          </a:r>
          <a:r>
            <a:rPr lang="ru-RU" sz="4000" b="1" dirty="0" smtClean="0">
              <a:solidFill>
                <a:srgbClr val="FF0000"/>
              </a:solidFill>
              <a:latin typeface="Academy Sakha" pitchFamily="34" charset="0"/>
            </a:rPr>
            <a:t> добрых дел</a:t>
          </a:r>
          <a:endParaRPr lang="ru-RU" sz="4000" b="1" dirty="0">
            <a:solidFill>
              <a:srgbClr val="FF0000"/>
            </a:solidFill>
            <a:latin typeface="Academy Sakha" pitchFamily="34" charset="0"/>
          </a:endParaRPr>
        </a:p>
      </dgm:t>
    </dgm:pt>
    <dgm:pt modelId="{0AB783AA-CD1A-4DB1-A276-EF9485B8F95D}" type="parTrans" cxnId="{DEDBA326-5AFF-486B-B14D-20B3B1EE0CE0}">
      <dgm:prSet/>
      <dgm:spPr/>
      <dgm:t>
        <a:bodyPr/>
        <a:lstStyle/>
        <a:p>
          <a:endParaRPr lang="ru-RU"/>
        </a:p>
      </dgm:t>
    </dgm:pt>
    <dgm:pt modelId="{9F6779EE-EAB4-4525-A95D-EBE6F80C818B}" type="sibTrans" cxnId="{DEDBA326-5AFF-486B-B14D-20B3B1EE0CE0}">
      <dgm:prSet/>
      <dgm:spPr/>
      <dgm:t>
        <a:bodyPr/>
        <a:lstStyle/>
        <a:p>
          <a:endParaRPr lang="ru-RU"/>
        </a:p>
      </dgm:t>
    </dgm:pt>
    <dgm:pt modelId="{29D03D23-8A37-4F36-9F2E-AD17C13931E8}">
      <dgm:prSet phldrT="[Текст]" custT="1"/>
      <dgm:spPr>
        <a:solidFill>
          <a:schemeClr val="accent1">
            <a:lumMod val="75000"/>
            <a:alpha val="9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rgbClr val="FF0000"/>
              </a:solidFill>
              <a:latin typeface="Academy Sakha" pitchFamily="34" charset="0"/>
            </a:rPr>
            <a:t>«</a:t>
          </a:r>
          <a:r>
            <a:rPr lang="ru-RU" sz="2400" b="1" dirty="0" err="1" smtClean="0">
              <a:solidFill>
                <a:srgbClr val="FF0000"/>
              </a:solidFill>
              <a:latin typeface="Academy Sakha" pitchFamily="34" charset="0"/>
            </a:rPr>
            <a:t>Үйэлэргэ</a:t>
          </a:r>
          <a:r>
            <a:rPr lang="ru-RU" sz="2400" b="1" dirty="0" smtClean="0">
              <a:solidFill>
                <a:srgbClr val="FF0000"/>
              </a:solidFill>
              <a:latin typeface="Academy Sakha" pitchFamily="34" charset="0"/>
            </a:rPr>
            <a:t> </a:t>
          </a:r>
          <a:r>
            <a:rPr lang="ru-RU" sz="2400" b="1" dirty="0" err="1" smtClean="0">
              <a:solidFill>
                <a:srgbClr val="FF0000"/>
              </a:solidFill>
              <a:latin typeface="Academy Sakha" pitchFamily="34" charset="0"/>
            </a:rPr>
            <a:t>умнуллубат</a:t>
          </a:r>
          <a:r>
            <a:rPr lang="ru-RU" sz="2400" b="1" dirty="0" smtClean="0">
              <a:solidFill>
                <a:srgbClr val="FF0000"/>
              </a:solidFill>
              <a:latin typeface="Academy Sakha" pitchFamily="34" charset="0"/>
            </a:rPr>
            <a:t> </a:t>
          </a:r>
          <a:r>
            <a:rPr lang="ru-RU" sz="2400" b="1" dirty="0" err="1" smtClean="0">
              <a:solidFill>
                <a:srgbClr val="FF0000"/>
              </a:solidFill>
              <a:latin typeface="Academy Sakha" pitchFamily="34" charset="0"/>
            </a:rPr>
            <a:t>аат</a:t>
          </a:r>
          <a:r>
            <a:rPr lang="ru-RU" sz="2400" b="1" dirty="0" smtClean="0">
              <a:solidFill>
                <a:srgbClr val="FF0000"/>
              </a:solidFill>
              <a:latin typeface="Academy Sakha" pitchFamily="34" charset="0"/>
            </a:rPr>
            <a:t>»- С.Д.Флегонтов</a:t>
          </a:r>
          <a:endParaRPr lang="ru-RU" sz="2400" b="1" dirty="0">
            <a:solidFill>
              <a:srgbClr val="FF0000"/>
            </a:solidFill>
            <a:latin typeface="Academy Sakha" pitchFamily="34" charset="0"/>
          </a:endParaRPr>
        </a:p>
      </dgm:t>
    </dgm:pt>
    <dgm:pt modelId="{1D13FD5F-E750-4F64-B85F-B93E599721ED}" type="parTrans" cxnId="{5C2E612B-0496-4DAE-8C8E-D671C22D7DED}">
      <dgm:prSet/>
      <dgm:spPr/>
      <dgm:t>
        <a:bodyPr/>
        <a:lstStyle/>
        <a:p>
          <a:endParaRPr lang="ru-RU"/>
        </a:p>
      </dgm:t>
    </dgm:pt>
    <dgm:pt modelId="{EE01CDAC-3746-49AD-A798-2622E396ECEC}" type="sibTrans" cxnId="{5C2E612B-0496-4DAE-8C8E-D671C22D7DED}">
      <dgm:prSet/>
      <dgm:spPr/>
      <dgm:t>
        <a:bodyPr/>
        <a:lstStyle/>
        <a:p>
          <a:endParaRPr lang="ru-RU"/>
        </a:p>
      </dgm:t>
    </dgm:pt>
    <dgm:pt modelId="{ADA1B0B4-D855-47A2-9C98-A19B5FE33180}">
      <dgm:prSet phldrT="[Текст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3200" b="1" dirty="0" smtClean="0">
              <a:solidFill>
                <a:srgbClr val="FF0000"/>
              </a:solidFill>
              <a:latin typeface="Academy Sakha" pitchFamily="34" charset="0"/>
            </a:rPr>
            <a:t>Герой - пионер Сима Сергеев</a:t>
          </a:r>
          <a:endParaRPr lang="ru-RU" sz="3200" b="1" dirty="0">
            <a:solidFill>
              <a:srgbClr val="FF0000"/>
            </a:solidFill>
            <a:latin typeface="Academy Sakha" pitchFamily="34" charset="0"/>
          </a:endParaRPr>
        </a:p>
      </dgm:t>
    </dgm:pt>
    <dgm:pt modelId="{9C3B6F76-2A2C-4BF2-A2EC-929CCC84A44B}" type="parTrans" cxnId="{2638371E-47B8-4F7D-B61D-76761B5F9704}">
      <dgm:prSet/>
      <dgm:spPr/>
      <dgm:t>
        <a:bodyPr/>
        <a:lstStyle/>
        <a:p>
          <a:endParaRPr lang="ru-RU"/>
        </a:p>
      </dgm:t>
    </dgm:pt>
    <dgm:pt modelId="{5C555924-8FAA-4132-985D-48B5C8BA7FFF}" type="sibTrans" cxnId="{2638371E-47B8-4F7D-B61D-76761B5F9704}">
      <dgm:prSet/>
      <dgm:spPr/>
      <dgm:t>
        <a:bodyPr/>
        <a:lstStyle/>
        <a:p>
          <a:endParaRPr lang="ru-RU"/>
        </a:p>
      </dgm:t>
    </dgm:pt>
    <dgm:pt modelId="{CE072624-24BF-4495-AA75-7914477A5BA4}" type="pres">
      <dgm:prSet presAssocID="{3767CA1F-F122-4B1A-92D1-3EAD8D097520}" presName="Name0" presStyleCnt="0">
        <dgm:presLayoutVars>
          <dgm:chMax val="7"/>
          <dgm:chPref val="7"/>
          <dgm:dir/>
        </dgm:presLayoutVars>
      </dgm:prSet>
      <dgm:spPr/>
    </dgm:pt>
    <dgm:pt modelId="{D9273914-5702-41E9-B36D-701EFF206C72}" type="pres">
      <dgm:prSet presAssocID="{3767CA1F-F122-4B1A-92D1-3EAD8D097520}" presName="Name1" presStyleCnt="0"/>
      <dgm:spPr/>
    </dgm:pt>
    <dgm:pt modelId="{5349972A-C949-470B-BEDC-9C4C4A3DAC3C}" type="pres">
      <dgm:prSet presAssocID="{3767CA1F-F122-4B1A-92D1-3EAD8D097520}" presName="cycle" presStyleCnt="0"/>
      <dgm:spPr/>
    </dgm:pt>
    <dgm:pt modelId="{A9E3E976-5A10-4082-871F-41BCC84AA08F}" type="pres">
      <dgm:prSet presAssocID="{3767CA1F-F122-4B1A-92D1-3EAD8D097520}" presName="srcNode" presStyleLbl="node1" presStyleIdx="0" presStyleCnt="3"/>
      <dgm:spPr/>
    </dgm:pt>
    <dgm:pt modelId="{BDED3890-2E48-4EA0-A44B-163467AE5E76}" type="pres">
      <dgm:prSet presAssocID="{3767CA1F-F122-4B1A-92D1-3EAD8D097520}" presName="conn" presStyleLbl="parChTrans1D2" presStyleIdx="0" presStyleCnt="1"/>
      <dgm:spPr/>
      <dgm:t>
        <a:bodyPr/>
        <a:lstStyle/>
        <a:p>
          <a:endParaRPr lang="ru-RU"/>
        </a:p>
      </dgm:t>
    </dgm:pt>
    <dgm:pt modelId="{5025FE68-154D-46BB-A45F-D8A220A37F70}" type="pres">
      <dgm:prSet presAssocID="{3767CA1F-F122-4B1A-92D1-3EAD8D097520}" presName="extraNode" presStyleLbl="node1" presStyleIdx="0" presStyleCnt="3"/>
      <dgm:spPr/>
    </dgm:pt>
    <dgm:pt modelId="{1DE76612-E5BA-4251-B067-18FF141258A3}" type="pres">
      <dgm:prSet presAssocID="{3767CA1F-F122-4B1A-92D1-3EAD8D097520}" presName="dstNode" presStyleLbl="node1" presStyleIdx="0" presStyleCnt="3"/>
      <dgm:spPr/>
    </dgm:pt>
    <dgm:pt modelId="{C1489F90-1E18-467B-8557-1B00155008D2}" type="pres">
      <dgm:prSet presAssocID="{1A891FA2-A06B-4BE6-9DE5-2B280FD5CFC4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F93F2D-8CE3-406C-841B-FBAE5C849B3D}" type="pres">
      <dgm:prSet presAssocID="{1A891FA2-A06B-4BE6-9DE5-2B280FD5CFC4}" presName="accent_1" presStyleCnt="0"/>
      <dgm:spPr/>
    </dgm:pt>
    <dgm:pt modelId="{2DD48B43-578C-45FF-844B-9BA0D39DCF4C}" type="pres">
      <dgm:prSet presAssocID="{1A891FA2-A06B-4BE6-9DE5-2B280FD5CFC4}" presName="accentRepeatNode" presStyleLbl="solidFgAcc1" presStyleIdx="0" presStyleCnt="3"/>
      <dgm:spPr/>
    </dgm:pt>
    <dgm:pt modelId="{9C34B85C-6555-4DDF-949E-F287D739EF8E}" type="pres">
      <dgm:prSet presAssocID="{29D03D23-8A37-4F36-9F2E-AD17C13931E8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3BC1C4-E6B9-467F-9A6A-8663AD7728A6}" type="pres">
      <dgm:prSet presAssocID="{29D03D23-8A37-4F36-9F2E-AD17C13931E8}" presName="accent_2" presStyleCnt="0"/>
      <dgm:spPr/>
    </dgm:pt>
    <dgm:pt modelId="{FF0377CC-DAF3-4D08-AC4F-F89F79499AF2}" type="pres">
      <dgm:prSet presAssocID="{29D03D23-8A37-4F36-9F2E-AD17C13931E8}" presName="accentRepeatNode" presStyleLbl="solidFgAcc1" presStyleIdx="1" presStyleCnt="3"/>
      <dgm:spPr/>
    </dgm:pt>
    <dgm:pt modelId="{36848002-C151-4AF6-95B1-F1174A047B0A}" type="pres">
      <dgm:prSet presAssocID="{ADA1B0B4-D855-47A2-9C98-A19B5FE33180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F7A831-1636-4F45-9457-CEDC11BEE81C}" type="pres">
      <dgm:prSet presAssocID="{ADA1B0B4-D855-47A2-9C98-A19B5FE33180}" presName="accent_3" presStyleCnt="0"/>
      <dgm:spPr/>
    </dgm:pt>
    <dgm:pt modelId="{8308996C-9D6F-4922-83E8-E2BED1777E6C}" type="pres">
      <dgm:prSet presAssocID="{ADA1B0B4-D855-47A2-9C98-A19B5FE33180}" presName="accentRepeatNode" presStyleLbl="solidFgAcc1" presStyleIdx="2" presStyleCnt="3"/>
      <dgm:spPr/>
      <dgm:t>
        <a:bodyPr/>
        <a:lstStyle/>
        <a:p>
          <a:endParaRPr lang="ru-RU"/>
        </a:p>
      </dgm:t>
    </dgm:pt>
  </dgm:ptLst>
  <dgm:cxnLst>
    <dgm:cxn modelId="{A9E64C9D-6313-4B09-8747-B29CC08AEE12}" type="presOf" srcId="{1A891FA2-A06B-4BE6-9DE5-2B280FD5CFC4}" destId="{C1489F90-1E18-467B-8557-1B00155008D2}" srcOrd="0" destOrd="0" presId="urn:microsoft.com/office/officeart/2008/layout/VerticalCurvedList"/>
    <dgm:cxn modelId="{2638371E-47B8-4F7D-B61D-76761B5F9704}" srcId="{3767CA1F-F122-4B1A-92D1-3EAD8D097520}" destId="{ADA1B0B4-D855-47A2-9C98-A19B5FE33180}" srcOrd="2" destOrd="0" parTransId="{9C3B6F76-2A2C-4BF2-A2EC-929CCC84A44B}" sibTransId="{5C555924-8FAA-4132-985D-48B5C8BA7FFF}"/>
    <dgm:cxn modelId="{DEDBA326-5AFF-486B-B14D-20B3B1EE0CE0}" srcId="{3767CA1F-F122-4B1A-92D1-3EAD8D097520}" destId="{1A891FA2-A06B-4BE6-9DE5-2B280FD5CFC4}" srcOrd="0" destOrd="0" parTransId="{0AB783AA-CD1A-4DB1-A276-EF9485B8F95D}" sibTransId="{9F6779EE-EAB4-4525-A95D-EBE6F80C818B}"/>
    <dgm:cxn modelId="{E132EDFB-1DB9-4443-85EB-9849E2FB92A0}" type="presOf" srcId="{29D03D23-8A37-4F36-9F2E-AD17C13931E8}" destId="{9C34B85C-6555-4DDF-949E-F287D739EF8E}" srcOrd="0" destOrd="0" presId="urn:microsoft.com/office/officeart/2008/layout/VerticalCurvedList"/>
    <dgm:cxn modelId="{6A92EB9F-F056-47C8-A291-2D4B6CD4EB02}" type="presOf" srcId="{ADA1B0B4-D855-47A2-9C98-A19B5FE33180}" destId="{36848002-C151-4AF6-95B1-F1174A047B0A}" srcOrd="0" destOrd="0" presId="urn:microsoft.com/office/officeart/2008/layout/VerticalCurvedList"/>
    <dgm:cxn modelId="{5C2E612B-0496-4DAE-8C8E-D671C22D7DED}" srcId="{3767CA1F-F122-4B1A-92D1-3EAD8D097520}" destId="{29D03D23-8A37-4F36-9F2E-AD17C13931E8}" srcOrd="1" destOrd="0" parTransId="{1D13FD5F-E750-4F64-B85F-B93E599721ED}" sibTransId="{EE01CDAC-3746-49AD-A798-2622E396ECEC}"/>
    <dgm:cxn modelId="{7912CFDE-9EC4-4E02-88B2-64ABFCC0BA8A}" type="presOf" srcId="{9F6779EE-EAB4-4525-A95D-EBE6F80C818B}" destId="{BDED3890-2E48-4EA0-A44B-163467AE5E76}" srcOrd="0" destOrd="0" presId="urn:microsoft.com/office/officeart/2008/layout/VerticalCurvedList"/>
    <dgm:cxn modelId="{450D8F32-EA07-4D9F-8353-0E513565AF1D}" type="presOf" srcId="{3767CA1F-F122-4B1A-92D1-3EAD8D097520}" destId="{CE072624-24BF-4495-AA75-7914477A5BA4}" srcOrd="0" destOrd="0" presId="urn:microsoft.com/office/officeart/2008/layout/VerticalCurvedList"/>
    <dgm:cxn modelId="{4520F001-E1F6-4C3C-8093-82DEA76073E4}" type="presParOf" srcId="{CE072624-24BF-4495-AA75-7914477A5BA4}" destId="{D9273914-5702-41E9-B36D-701EFF206C72}" srcOrd="0" destOrd="0" presId="urn:microsoft.com/office/officeart/2008/layout/VerticalCurvedList"/>
    <dgm:cxn modelId="{BE8497DD-CF7C-4632-B641-F1D36F3B60B1}" type="presParOf" srcId="{D9273914-5702-41E9-B36D-701EFF206C72}" destId="{5349972A-C949-470B-BEDC-9C4C4A3DAC3C}" srcOrd="0" destOrd="0" presId="urn:microsoft.com/office/officeart/2008/layout/VerticalCurvedList"/>
    <dgm:cxn modelId="{2403642E-3824-4120-A130-E87361EAE4D1}" type="presParOf" srcId="{5349972A-C949-470B-BEDC-9C4C4A3DAC3C}" destId="{A9E3E976-5A10-4082-871F-41BCC84AA08F}" srcOrd="0" destOrd="0" presId="urn:microsoft.com/office/officeart/2008/layout/VerticalCurvedList"/>
    <dgm:cxn modelId="{193E8106-281F-4C3A-856E-A42911DC007A}" type="presParOf" srcId="{5349972A-C949-470B-BEDC-9C4C4A3DAC3C}" destId="{BDED3890-2E48-4EA0-A44B-163467AE5E76}" srcOrd="1" destOrd="0" presId="urn:microsoft.com/office/officeart/2008/layout/VerticalCurvedList"/>
    <dgm:cxn modelId="{B5E53F8F-EF58-4546-9977-D2D6ACB2E555}" type="presParOf" srcId="{5349972A-C949-470B-BEDC-9C4C4A3DAC3C}" destId="{5025FE68-154D-46BB-A45F-D8A220A37F70}" srcOrd="2" destOrd="0" presId="urn:microsoft.com/office/officeart/2008/layout/VerticalCurvedList"/>
    <dgm:cxn modelId="{C8417E7C-905F-4629-916F-DC9DFD3A0956}" type="presParOf" srcId="{5349972A-C949-470B-BEDC-9C4C4A3DAC3C}" destId="{1DE76612-E5BA-4251-B067-18FF141258A3}" srcOrd="3" destOrd="0" presId="urn:microsoft.com/office/officeart/2008/layout/VerticalCurvedList"/>
    <dgm:cxn modelId="{81E92EE7-7460-41F3-93EE-108644A7A6CD}" type="presParOf" srcId="{D9273914-5702-41E9-B36D-701EFF206C72}" destId="{C1489F90-1E18-467B-8557-1B00155008D2}" srcOrd="1" destOrd="0" presId="urn:microsoft.com/office/officeart/2008/layout/VerticalCurvedList"/>
    <dgm:cxn modelId="{14905686-26C8-49E4-A33F-7EE8F93332C3}" type="presParOf" srcId="{D9273914-5702-41E9-B36D-701EFF206C72}" destId="{10F93F2D-8CE3-406C-841B-FBAE5C849B3D}" srcOrd="2" destOrd="0" presId="urn:microsoft.com/office/officeart/2008/layout/VerticalCurvedList"/>
    <dgm:cxn modelId="{DEF847ED-C5BD-47A5-862C-BCCF04141000}" type="presParOf" srcId="{10F93F2D-8CE3-406C-841B-FBAE5C849B3D}" destId="{2DD48B43-578C-45FF-844B-9BA0D39DCF4C}" srcOrd="0" destOrd="0" presId="urn:microsoft.com/office/officeart/2008/layout/VerticalCurvedList"/>
    <dgm:cxn modelId="{721627FC-A9D1-417E-851A-F3569742EECA}" type="presParOf" srcId="{D9273914-5702-41E9-B36D-701EFF206C72}" destId="{9C34B85C-6555-4DDF-949E-F287D739EF8E}" srcOrd="3" destOrd="0" presId="urn:microsoft.com/office/officeart/2008/layout/VerticalCurvedList"/>
    <dgm:cxn modelId="{A64FE907-205F-45CF-B7E4-B35D640DEEF4}" type="presParOf" srcId="{D9273914-5702-41E9-B36D-701EFF206C72}" destId="{F53BC1C4-E6B9-467F-9A6A-8663AD7728A6}" srcOrd="4" destOrd="0" presId="urn:microsoft.com/office/officeart/2008/layout/VerticalCurvedList"/>
    <dgm:cxn modelId="{643EB542-6D57-4351-9A6D-294B768B1166}" type="presParOf" srcId="{F53BC1C4-E6B9-467F-9A6A-8663AD7728A6}" destId="{FF0377CC-DAF3-4D08-AC4F-F89F79499AF2}" srcOrd="0" destOrd="0" presId="urn:microsoft.com/office/officeart/2008/layout/VerticalCurvedList"/>
    <dgm:cxn modelId="{27CB269A-50BC-4DD7-843A-ECC550E78AC0}" type="presParOf" srcId="{D9273914-5702-41E9-B36D-701EFF206C72}" destId="{36848002-C151-4AF6-95B1-F1174A047B0A}" srcOrd="5" destOrd="0" presId="urn:microsoft.com/office/officeart/2008/layout/VerticalCurvedList"/>
    <dgm:cxn modelId="{2ED781E2-4C37-4008-8749-8FEC256EA0D5}" type="presParOf" srcId="{D9273914-5702-41E9-B36D-701EFF206C72}" destId="{76F7A831-1636-4F45-9457-CEDC11BEE81C}" srcOrd="6" destOrd="0" presId="urn:microsoft.com/office/officeart/2008/layout/VerticalCurvedList"/>
    <dgm:cxn modelId="{40E8F153-B167-4799-9E32-1A15090AD1B9}" type="presParOf" srcId="{76F7A831-1636-4F45-9457-CEDC11BEE81C}" destId="{8308996C-9D6F-4922-83E8-E2BED1777E6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D3890-2E48-4EA0-A44B-163467AE5E76}">
      <dsp:nvSpPr>
        <dsp:cNvPr id="0" name=""/>
        <dsp:cNvSpPr/>
      </dsp:nvSpPr>
      <dsp:spPr>
        <a:xfrm>
          <a:off x="-5709906" y="-874167"/>
          <a:ext cx="6799306" cy="6799306"/>
        </a:xfrm>
        <a:prstGeom prst="blockArc">
          <a:avLst>
            <a:gd name="adj1" fmla="val 18900000"/>
            <a:gd name="adj2" fmla="val 2700000"/>
            <a:gd name="adj3" fmla="val 318"/>
          </a:avLst>
        </a:pr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489F90-1E18-467B-8557-1B00155008D2}">
      <dsp:nvSpPr>
        <dsp:cNvPr id="0" name=""/>
        <dsp:cNvSpPr/>
      </dsp:nvSpPr>
      <dsp:spPr>
        <a:xfrm>
          <a:off x="701074" y="505097"/>
          <a:ext cx="7400764" cy="1010194"/>
        </a:xfrm>
        <a:prstGeom prst="rect">
          <a:avLst/>
        </a:prstGeom>
        <a:solidFill>
          <a:srgbClr val="FFCCFF">
            <a:alpha val="90000"/>
          </a:srgb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1842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rgbClr val="FF0000"/>
              </a:solidFill>
              <a:latin typeface="Academy Sakha" pitchFamily="34" charset="0"/>
            </a:rPr>
            <a:t>100</a:t>
          </a:r>
          <a:r>
            <a:rPr lang="ru-RU" sz="4000" b="1" kern="1200" dirty="0" smtClean="0">
              <a:solidFill>
                <a:srgbClr val="FF0000"/>
              </a:solidFill>
              <a:latin typeface="Academy Sakha" pitchFamily="34" charset="0"/>
            </a:rPr>
            <a:t> добрых дел</a:t>
          </a:r>
          <a:endParaRPr lang="ru-RU" sz="4000" b="1" kern="1200" dirty="0">
            <a:solidFill>
              <a:srgbClr val="FF0000"/>
            </a:solidFill>
            <a:latin typeface="Academy Sakha" pitchFamily="34" charset="0"/>
          </a:endParaRPr>
        </a:p>
      </dsp:txBody>
      <dsp:txXfrm>
        <a:off x="701074" y="505097"/>
        <a:ext cx="7400764" cy="1010194"/>
      </dsp:txXfrm>
    </dsp:sp>
    <dsp:sp modelId="{2DD48B43-578C-45FF-844B-9BA0D39DCF4C}">
      <dsp:nvSpPr>
        <dsp:cNvPr id="0" name=""/>
        <dsp:cNvSpPr/>
      </dsp:nvSpPr>
      <dsp:spPr>
        <a:xfrm>
          <a:off x="69703" y="378822"/>
          <a:ext cx="1262743" cy="12627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34B85C-6555-4DDF-949E-F287D739EF8E}">
      <dsp:nvSpPr>
        <dsp:cNvPr id="0" name=""/>
        <dsp:cNvSpPr/>
      </dsp:nvSpPr>
      <dsp:spPr>
        <a:xfrm>
          <a:off x="1068280" y="2020388"/>
          <a:ext cx="7033559" cy="1010194"/>
        </a:xfrm>
        <a:prstGeom prst="rect">
          <a:avLst/>
        </a:prstGeom>
        <a:solidFill>
          <a:schemeClr val="accent1">
            <a:lumMod val="75000"/>
            <a:alpha val="9000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184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  <a:latin typeface="Academy Sakha" pitchFamily="34" charset="0"/>
            </a:rPr>
            <a:t>«</a:t>
          </a:r>
          <a:r>
            <a:rPr lang="ru-RU" sz="2400" b="1" kern="1200" dirty="0" err="1" smtClean="0">
              <a:solidFill>
                <a:srgbClr val="FF0000"/>
              </a:solidFill>
              <a:latin typeface="Academy Sakha" pitchFamily="34" charset="0"/>
            </a:rPr>
            <a:t>Үйэлэргэ</a:t>
          </a:r>
          <a:r>
            <a:rPr lang="ru-RU" sz="2400" b="1" kern="1200" dirty="0" smtClean="0">
              <a:solidFill>
                <a:srgbClr val="FF0000"/>
              </a:solidFill>
              <a:latin typeface="Academy Sakha" pitchFamily="34" charset="0"/>
            </a:rPr>
            <a:t> </a:t>
          </a:r>
          <a:r>
            <a:rPr lang="ru-RU" sz="2400" b="1" kern="1200" dirty="0" err="1" smtClean="0">
              <a:solidFill>
                <a:srgbClr val="FF0000"/>
              </a:solidFill>
              <a:latin typeface="Academy Sakha" pitchFamily="34" charset="0"/>
            </a:rPr>
            <a:t>умнуллубат</a:t>
          </a:r>
          <a:r>
            <a:rPr lang="ru-RU" sz="2400" b="1" kern="1200" dirty="0" smtClean="0">
              <a:solidFill>
                <a:srgbClr val="FF0000"/>
              </a:solidFill>
              <a:latin typeface="Academy Sakha" pitchFamily="34" charset="0"/>
            </a:rPr>
            <a:t> </a:t>
          </a:r>
          <a:r>
            <a:rPr lang="ru-RU" sz="2400" b="1" kern="1200" dirty="0" err="1" smtClean="0">
              <a:solidFill>
                <a:srgbClr val="FF0000"/>
              </a:solidFill>
              <a:latin typeface="Academy Sakha" pitchFamily="34" charset="0"/>
            </a:rPr>
            <a:t>аат</a:t>
          </a:r>
          <a:r>
            <a:rPr lang="ru-RU" sz="2400" b="1" kern="1200" dirty="0" smtClean="0">
              <a:solidFill>
                <a:srgbClr val="FF0000"/>
              </a:solidFill>
              <a:latin typeface="Academy Sakha" pitchFamily="34" charset="0"/>
            </a:rPr>
            <a:t>»- С.Д.Флегонтов</a:t>
          </a:r>
          <a:endParaRPr lang="ru-RU" sz="2400" b="1" kern="1200" dirty="0">
            <a:solidFill>
              <a:srgbClr val="FF0000"/>
            </a:solidFill>
            <a:latin typeface="Academy Sakha" pitchFamily="34" charset="0"/>
          </a:endParaRPr>
        </a:p>
      </dsp:txBody>
      <dsp:txXfrm>
        <a:off x="1068280" y="2020388"/>
        <a:ext cx="7033559" cy="1010194"/>
      </dsp:txXfrm>
    </dsp:sp>
    <dsp:sp modelId="{FF0377CC-DAF3-4D08-AC4F-F89F79499AF2}">
      <dsp:nvSpPr>
        <dsp:cNvPr id="0" name=""/>
        <dsp:cNvSpPr/>
      </dsp:nvSpPr>
      <dsp:spPr>
        <a:xfrm>
          <a:off x="436909" y="1894114"/>
          <a:ext cx="1262743" cy="12627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4692"/>
              <a:satOff val="-3552"/>
              <a:lumOff val="-6275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6848002-C151-4AF6-95B1-F1174A047B0A}">
      <dsp:nvSpPr>
        <dsp:cNvPr id="0" name=""/>
        <dsp:cNvSpPr/>
      </dsp:nvSpPr>
      <dsp:spPr>
        <a:xfrm>
          <a:off x="701074" y="3535680"/>
          <a:ext cx="7400764" cy="1010194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1842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FF0000"/>
              </a:solidFill>
              <a:latin typeface="Academy Sakha" pitchFamily="34" charset="0"/>
            </a:rPr>
            <a:t>Герой - пионер Сима Сергеев</a:t>
          </a:r>
          <a:endParaRPr lang="ru-RU" sz="3200" b="1" kern="1200" dirty="0">
            <a:solidFill>
              <a:srgbClr val="FF0000"/>
            </a:solidFill>
            <a:latin typeface="Academy Sakha" pitchFamily="34" charset="0"/>
          </a:endParaRPr>
        </a:p>
      </dsp:txBody>
      <dsp:txXfrm>
        <a:off x="701074" y="3535680"/>
        <a:ext cx="7400764" cy="1010194"/>
      </dsp:txXfrm>
    </dsp:sp>
    <dsp:sp modelId="{8308996C-9D6F-4922-83E8-E2BED1777E6C}">
      <dsp:nvSpPr>
        <dsp:cNvPr id="0" name=""/>
        <dsp:cNvSpPr/>
      </dsp:nvSpPr>
      <dsp:spPr>
        <a:xfrm>
          <a:off x="69703" y="3409406"/>
          <a:ext cx="1262743" cy="12627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29384"/>
              <a:satOff val="-7104"/>
              <a:lumOff val="-1255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12/20/2017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87390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12/20/2017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53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470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431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602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pPr/>
              <a:t>12/20/2017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860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316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11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29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12/20/2017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996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34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61BEF0D-F0BB-DE4B-95CE-6DB70DBA9567}" type="datetimeFigureOut">
              <a:rPr lang="en-US" smtClean="0"/>
              <a:pPr/>
              <a:t>12/20/2017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2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&#1093;&#1072;darSS@mail.ru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Embl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364" y="1116219"/>
            <a:ext cx="4569969" cy="451650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63051" y="301487"/>
            <a:ext cx="804091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Academy Sakha" pitchFamily="34" charset="0"/>
              </a:rPr>
              <a:t>Чурапчинский</a:t>
            </a:r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Academy Sakha" pitchFamily="34" charset="0"/>
              </a:rPr>
              <a:t> улус (район)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43915" y="5849035"/>
            <a:ext cx="95183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Academy Sakha" pitchFamily="34" charset="0"/>
              </a:rPr>
              <a:t>МБОУ «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Academy Sakha" pitchFamily="34" charset="0"/>
              </a:rPr>
              <a:t>Хадарская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Academy Sakha" pitchFamily="34" charset="0"/>
              </a:rPr>
              <a:t> 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Academy Sakha" pitchFamily="34" charset="0"/>
              </a:rPr>
              <a:t>СОШ </a:t>
            </a:r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Academy Sakha" pitchFamily="34" charset="0"/>
              </a:rPr>
              <a:t>им.С.Д.Флегонтова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Academy Sakha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96402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0286" y="1071394"/>
            <a:ext cx="905328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cademy Sakha" pitchFamily="34" charset="0"/>
              </a:rPr>
              <a:t>Проект: «УЙЭЛЭРГЭ УМНУЛЛУБАТ ААТ»</a:t>
            </a:r>
            <a:endParaRPr lang="ru-RU" sz="2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cademy Sakh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286" y="1779280"/>
            <a:ext cx="870857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Увековечению </a:t>
            </a:r>
            <a:r>
              <a:rPr lang="ru-RU" sz="2400" b="1" dirty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памяти кавалера пяти боевых </a:t>
            </a:r>
            <a:r>
              <a:rPr lang="ru-RU" sz="2400" b="1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орденов Семена </a:t>
            </a:r>
            <a:r>
              <a:rPr lang="ru-RU" sz="2400" b="1" dirty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Дмитриевича </a:t>
            </a:r>
            <a:r>
              <a:rPr lang="ru-RU" sz="2400" b="1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Флегонтова.</a:t>
            </a:r>
          </a:p>
          <a:p>
            <a:pPr algn="just"/>
            <a:endParaRPr lang="ru-RU" sz="2400" b="1" dirty="0">
              <a:solidFill>
                <a:srgbClr val="7030A0"/>
              </a:solidFill>
              <a:latin typeface="Academy Sakha" pitchFamily="34" charset="0"/>
              <a:cs typeface="Times New Roman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ЦЕЛИ  И ЗАДАЧИ;</a:t>
            </a:r>
          </a:p>
          <a:p>
            <a:pPr marL="992188" lvl="0" indent="-285750" algn="just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Формирование у учащихся любви к Родине, нравственного и гражданско-патриотического воспитания путем приобщения к подвигам во время ВОВ;</a:t>
            </a:r>
          </a:p>
          <a:p>
            <a:pPr marL="992188" lvl="0" indent="-285750" algn="just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Увековечение памяти Семена Дмитриевича Флегонтова;</a:t>
            </a:r>
          </a:p>
          <a:p>
            <a:pPr marL="992188" lvl="0" indent="-285750"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Формирование </a:t>
            </a:r>
            <a:r>
              <a:rPr lang="ru-RU" sz="2400" b="1" dirty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и пропаганда ЗОЖ</a:t>
            </a:r>
            <a:r>
              <a:rPr lang="en-US" sz="2400" b="1" dirty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;</a:t>
            </a:r>
            <a:endParaRPr lang="ru-RU" sz="2400" b="1" dirty="0">
              <a:solidFill>
                <a:srgbClr val="7030A0"/>
              </a:solidFill>
              <a:latin typeface="Academy Sakha" pitchFamily="34" charset="0"/>
              <a:cs typeface="Times New Roman" pitchFamily="18" charset="0"/>
            </a:endParaRPr>
          </a:p>
          <a:p>
            <a:pPr marL="992188" lvl="0" indent="-285750" algn="just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Приобщение и уважение к истории Отечества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12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6"/>
          <a:stretch/>
        </p:blipFill>
        <p:spPr>
          <a:xfrm>
            <a:off x="-169" y="-149972"/>
            <a:ext cx="9144000" cy="4927063"/>
          </a:xfrm>
          <a:prstGeom prst="rect">
            <a:avLst/>
          </a:prstGeom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28" y="2169357"/>
            <a:ext cx="2372986" cy="2203934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8" t="17511" r="9066"/>
          <a:stretch/>
        </p:blipFill>
        <p:spPr>
          <a:xfrm rot="21178042">
            <a:off x="3405345" y="2057415"/>
            <a:ext cx="3215755" cy="2203934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301">
            <a:off x="225264" y="3599297"/>
            <a:ext cx="2773123" cy="2613601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46"/>
          <a:stretch/>
        </p:blipFill>
        <p:spPr>
          <a:xfrm rot="1037638">
            <a:off x="7067528" y="2426243"/>
            <a:ext cx="1987814" cy="22039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6272" y="3272735"/>
            <a:ext cx="2236057" cy="2679897"/>
          </a:xfrm>
          <a:prstGeom prst="rect">
            <a:avLst/>
          </a:prstGeom>
        </p:spPr>
      </p:pic>
      <p:pic>
        <p:nvPicPr>
          <p:cNvPr id="13" name="Объект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-1708" r="27585" b="1708"/>
          <a:stretch/>
        </p:blipFill>
        <p:spPr>
          <a:xfrm>
            <a:off x="1543418" y="4738230"/>
            <a:ext cx="2516927" cy="24312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0434">
            <a:off x="4271069" y="4959599"/>
            <a:ext cx="2789069" cy="2124971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65" y="4275405"/>
            <a:ext cx="2841635" cy="223648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84717" y="891855"/>
            <a:ext cx="90532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cademy Sakha" pitchFamily="34" charset="0"/>
              </a:rPr>
              <a:t>Улусный конкурс: «УЙЭЛЭРГЭ УМНУЛЛУБАТ ААТ»</a:t>
            </a:r>
            <a:endParaRPr lang="ru-RU" sz="2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cademy Sakh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4717" y="1324332"/>
            <a:ext cx="870857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Улусный конкурс «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Уйэлэргэ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умнуллубат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аат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посвященной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увековечению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памяти кавалера пяти боевых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орденов Семена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Дмитриевича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Флегонтова.</a:t>
            </a:r>
          </a:p>
          <a:p>
            <a:pPr algn="just"/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422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003155"/>
            <a:ext cx="905328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cademy Sakha" pitchFamily="34" charset="0"/>
              </a:rPr>
              <a:t>Поисковая работа, помощь школьному музею </a:t>
            </a:r>
            <a:endParaRPr lang="ru-RU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cademy Sakha" pitchFamily="34" charset="0"/>
            </a:endParaRPr>
          </a:p>
        </p:txBody>
      </p:sp>
      <p:pic>
        <p:nvPicPr>
          <p:cNvPr id="3074" name="Picture 2" descr="E:\Новая папка\DSC_00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0429" y="2471819"/>
            <a:ext cx="6634772" cy="3732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12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0720" y="1166928"/>
            <a:ext cx="905328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cademy Sakha" pitchFamily="34" charset="0"/>
              </a:rPr>
              <a:t>Открытие памятника С.Д.Флегонтову</a:t>
            </a:r>
            <a:endParaRPr lang="ru-RU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cademy Sakha" pitchFamily="34" charset="0"/>
            </a:endParaRPr>
          </a:p>
        </p:txBody>
      </p:sp>
      <p:pic>
        <p:nvPicPr>
          <p:cNvPr id="4098" name="Picture 2" descr="E:\jhgfugirvqyzf\IMG-20160422-WA00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740" y="2123364"/>
            <a:ext cx="2552131" cy="3402841"/>
          </a:xfrm>
          <a:prstGeom prst="rect">
            <a:avLst/>
          </a:prstGeom>
          <a:noFill/>
        </p:spPr>
      </p:pic>
      <p:pic>
        <p:nvPicPr>
          <p:cNvPr id="4099" name="Picture 3" descr="E:\jhgfugirvqyzf\IMG-20150929-WA00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2272" y="4059355"/>
            <a:ext cx="4635690" cy="2607576"/>
          </a:xfrm>
          <a:prstGeom prst="rect">
            <a:avLst/>
          </a:prstGeom>
          <a:noFill/>
        </p:spPr>
      </p:pic>
      <p:pic>
        <p:nvPicPr>
          <p:cNvPr id="4100" name="Picture 4" descr="E:\jhgfugirvqyzf\IMG-20150929-WA004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7894" y="1873154"/>
            <a:ext cx="4153467" cy="21017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8740" y="432894"/>
            <a:ext cx="578665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«Герой – пионер Сима Сергеев»</a:t>
            </a:r>
          </a:p>
          <a:p>
            <a:pPr algn="just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Сима Сергеев – наш земляк. Родился 3 ноября 1931 году в село </a:t>
            </a:r>
            <a:r>
              <a:rPr lang="ru-RU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Уорга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Чурапчинском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улусе. 20 июня 1942 году защищая имущество колхоза он заплатил жизнью. Так в 11 лет ушел из наших рядов Сима Сергеев. Его короткая, но светлая жизнь, честный и геройский поступок никогда не будет забыто. 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2955" y="204717"/>
            <a:ext cx="684099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Республиканское соревнование </a:t>
            </a: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вольной борьбе </a:t>
            </a:r>
            <a:r>
              <a:rPr lang="ru-RU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им.Симы</a:t>
            </a:r>
            <a:r>
              <a:rPr lang="ru-RU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Сергеева</a:t>
            </a:r>
          </a:p>
          <a:p>
            <a:pPr algn="just"/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массовое вовлечения школьников республики к регулярным занятием физической культурой и спортом.</a:t>
            </a:r>
          </a:p>
          <a:p>
            <a:pPr algn="just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Увековечение памяти </a:t>
            </a:r>
            <a:r>
              <a:rPr lang="ru-RU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Симы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Сергеева;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Популяризация и развитие вольной борьбы среди школьников;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спортивного мастерства юных спортсменов;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сильнейших борцов.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Делопроизводитель\Desktop\IMG_88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09" y="3826596"/>
            <a:ext cx="4148919" cy="289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21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2829" y="403649"/>
            <a:ext cx="761990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слет пионеров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ah-RU" sz="2000" b="1" dirty="0">
                <a:solidFill>
                  <a:srgbClr val="7030A0"/>
                </a:solidFill>
              </a:rPr>
              <a:t>Сыала-соруга:</a:t>
            </a:r>
            <a:endParaRPr lang="ru-RU" sz="2000" dirty="0">
              <a:solidFill>
                <a:srgbClr val="7030A0"/>
              </a:solidFill>
            </a:endParaRPr>
          </a:p>
          <a:p>
            <a:pPr lvl="0"/>
            <a:r>
              <a:rPr lang="sah-RU" sz="2000" dirty="0" smtClean="0">
                <a:solidFill>
                  <a:srgbClr val="7030A0"/>
                </a:solidFill>
              </a:rPr>
              <a:t>-Оҕоҕо </a:t>
            </a:r>
            <a:r>
              <a:rPr lang="sah-RU" sz="2000" dirty="0">
                <a:solidFill>
                  <a:srgbClr val="7030A0"/>
                </a:solidFill>
              </a:rPr>
              <a:t>төрөөбүт дойдуга тапталы иҥэрии;</a:t>
            </a:r>
            <a:endParaRPr lang="ru-RU" sz="2000" dirty="0">
              <a:solidFill>
                <a:srgbClr val="7030A0"/>
              </a:solidFill>
            </a:endParaRPr>
          </a:p>
          <a:p>
            <a:pPr lvl="0"/>
            <a:r>
              <a:rPr lang="sah-RU" sz="2000" dirty="0" smtClean="0">
                <a:solidFill>
                  <a:srgbClr val="7030A0"/>
                </a:solidFill>
              </a:rPr>
              <a:t>-Оҕо </a:t>
            </a:r>
            <a:r>
              <a:rPr lang="sah-RU" sz="2000" dirty="0">
                <a:solidFill>
                  <a:srgbClr val="7030A0"/>
                </a:solidFill>
              </a:rPr>
              <a:t>спортивнай,</a:t>
            </a:r>
            <a:endParaRPr lang="ru-RU" sz="2000" dirty="0">
              <a:solidFill>
                <a:srgbClr val="7030A0"/>
              </a:solidFill>
            </a:endParaRPr>
          </a:p>
          <a:p>
            <a:pPr lvl="0"/>
            <a:r>
              <a:rPr lang="sah-RU" sz="2000" dirty="0" smtClean="0">
                <a:solidFill>
                  <a:srgbClr val="7030A0"/>
                </a:solidFill>
              </a:rPr>
              <a:t>-Оскуолалар </a:t>
            </a:r>
            <a:r>
              <a:rPr lang="sah-RU" sz="2000" dirty="0">
                <a:solidFill>
                  <a:srgbClr val="7030A0"/>
                </a:solidFill>
              </a:rPr>
              <a:t>икки ардыгар доҕордоһуу сыһыанын кэҥэтии;</a:t>
            </a:r>
            <a:endParaRPr lang="ru-RU" sz="2000" dirty="0">
              <a:solidFill>
                <a:srgbClr val="7030A0"/>
              </a:solidFill>
            </a:endParaRPr>
          </a:p>
          <a:p>
            <a:pPr algn="ctr"/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J:\ДДО\IMG_05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433" y="2600831"/>
            <a:ext cx="4858697" cy="364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10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7223" y="559559"/>
            <a:ext cx="56973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Издание книги посвященный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Симе Сергееву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014" y="2129714"/>
            <a:ext cx="3125812" cy="417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911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9457" y="289652"/>
            <a:ext cx="637860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памяти</a:t>
            </a:r>
          </a:p>
          <a:p>
            <a:pPr algn="just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Увековечение памяти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Симы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Сергеева</a:t>
            </a:r>
          </a:p>
          <a:p>
            <a:pPr algn="just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Духовно-нравственное, гражданское и </a:t>
            </a:r>
          </a:p>
          <a:p>
            <a:pPr algn="just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учеников;</a:t>
            </a:r>
          </a:p>
          <a:p>
            <a:pPr algn="ctr"/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J:\ДДО\IMG_89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343" y="3149427"/>
            <a:ext cx="4293904" cy="322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20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8045"/>
            <a:ext cx="9144000" cy="713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68296" y="2914197"/>
            <a:ext cx="7506268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/>
                <a:latin typeface="Academy Sakha" pitchFamily="34" charset="0"/>
              </a:rPr>
              <a:t>Социальный проект</a:t>
            </a:r>
          </a:p>
          <a:p>
            <a:pPr algn="ctr"/>
            <a:r>
              <a:rPr lang="ru-RU" sz="60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Academy Sakha" pitchFamily="34" charset="0"/>
              </a:rPr>
              <a:t>«Улыбка ветерана</a:t>
            </a:r>
            <a:r>
              <a:rPr lang="ru-RU" sz="60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Academy Sakha" pitchFamily="34" charset="0"/>
                <a:sym typeface="Wingdings" pitchFamily="2" charset="2"/>
              </a:rPr>
              <a:t></a:t>
            </a:r>
            <a:r>
              <a:rPr lang="ru-RU" sz="60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Academy Sakha" pitchFamily="34" charset="0"/>
              </a:rPr>
              <a:t>»</a:t>
            </a:r>
          </a:p>
          <a:p>
            <a:pPr algn="ctr"/>
            <a:endParaRPr lang="ru-RU" sz="2400" dirty="0" smtClean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ru-RU" sz="72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6887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IMG-20150414-WA0009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254" y="0"/>
            <a:ext cx="9146095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6875"/>
            <a:ext cx="8435280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ПАСПОРТ </a:t>
            </a:r>
            <a:r>
              <a:rPr lang="ru-RU" sz="32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ДОО  «</a:t>
            </a:r>
            <a:r>
              <a:rPr lang="ru-RU" sz="3200" b="1" dirty="0" err="1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Хадаар</a:t>
            </a:r>
            <a:r>
              <a:rPr lang="ru-RU" sz="32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кэскилэ</a:t>
            </a:r>
            <a:r>
              <a:rPr lang="ru-RU" sz="32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»</a:t>
            </a:r>
            <a:endParaRPr lang="ru-RU" sz="3200" b="1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Объект 4"/>
          <p:cNvSpPr txBox="1">
            <a:spLocks noGrp="1"/>
          </p:cNvSpPr>
          <p:nvPr>
            <p:ph idx="1"/>
          </p:nvPr>
        </p:nvSpPr>
        <p:spPr>
          <a:xfrm>
            <a:off x="238836" y="984479"/>
            <a:ext cx="86868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НАИМЕНОВАНИЕ ОУ, АДРЕС С УКАЗАНИЕМ ПОЧТОВОГО ИНДЕКСА: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678692 </a:t>
            </a:r>
            <a:r>
              <a:rPr kumimoji="0" lang="ru-RU" sz="1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Чурапчинский</a:t>
            </a: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улус, </a:t>
            </a:r>
            <a:r>
              <a:rPr kumimoji="0" lang="ru-RU" sz="1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с.Юрюнг-Кюель</a:t>
            </a: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ул.С</a:t>
            </a: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Сергеева 34,  №  кабинета 44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E-MAIL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4"/>
              </a:rPr>
              <a:t>ха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4"/>
              </a:rPr>
              <a:t>darSS@mail.ru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ПОЛНОЕ НАИМЕНОВАНИЕ ОБЩЕСТВЕННОГО ОБЪЕДИНЕНИЯ: </a:t>
            </a:r>
            <a:r>
              <a:rPr lang="ru-RU" sz="1400" b="1" i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ДОО им. </a:t>
            </a:r>
            <a:r>
              <a:rPr lang="ru-RU" sz="1400" b="1" i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Симы</a:t>
            </a:r>
            <a:r>
              <a:rPr lang="ru-RU" sz="1400" b="1" i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Сергеева</a:t>
            </a:r>
            <a:endParaRPr kumimoji="0" lang="ru-RU" sz="1400" b="1" i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ДАТА СОЗДАНИЯ ОБЪЕДИНЕНИЯ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1995 год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ru-RU" sz="1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СОЗДАНИЯ КАБИНЕТА:  </a:t>
            </a:r>
            <a:r>
              <a:rPr lang="ru-RU" sz="1400" b="1" i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2016 – 20</a:t>
            </a:r>
            <a:r>
              <a:rPr lang="en-US" sz="1400" b="1" i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1400" b="1" i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уч. год.</a:t>
            </a:r>
            <a:endParaRPr kumimoji="0" lang="ru-RU" sz="1400" b="1" i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ЧИСЛЕННОСТЬ: </a:t>
            </a:r>
            <a:r>
              <a:rPr lang="en-US" sz="1400" b="1" i="1" kern="0" noProof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85</a:t>
            </a: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детей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Ф. И. ЛИДЕРА: </a:t>
            </a:r>
            <a:r>
              <a:rPr lang="ru-RU" sz="1400" b="1" i="1" kern="0" noProof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Никитин Дима 9 кл.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ДОКУМЕНТЫ ОРГАНИЗАЦИИ: </a:t>
            </a: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положение, программы, устав, годовой план, протоколы сбора актива.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АТРИБУТЫ И СИМВОЛЫ ДОО: </a:t>
            </a: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эмблема, галстук, значок и флаг.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ОСНОВНЫЕ НАПРАВЛЕНИЯ ДЕЯТЕЛЬНОСТИ: </a:t>
            </a: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учебное, оздоровительное, эстетическо-патриотическое.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РУКОВОДИТЕЛЬ ОРГАНИЗАЦИИ: </a:t>
            </a:r>
            <a:r>
              <a:rPr lang="ru-RU" sz="1400" b="1" i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Лукина Лидия Ивановна – организатор ДОО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ru-RU" sz="18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3136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Academy Sakha" pitchFamily="34" charset="0"/>
                <a:cs typeface="Times New Roman" pitchFamily="18" charset="0"/>
              </a:rPr>
              <a:t>Цель проекта: </a:t>
            </a:r>
            <a:r>
              <a:rPr lang="ru-RU" sz="28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Оказание посильной материальной помощи и моральной поддержки (заботы и внимания) ветеранам. </a:t>
            </a:r>
          </a:p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Academy Sakha" pitchFamily="34" charset="0"/>
                <a:cs typeface="Times New Roman" pitchFamily="18" charset="0"/>
              </a:rPr>
              <a:t>Задачи: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8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Воспитание у школьников чувства гражданственности и патриотизма, гордости за принадлежность к своей нации, гордости за свою Родину;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8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Развитие способности к творчеству;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8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Углубление знаний школьников об истории наслега;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800" dirty="0" err="1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Военно</a:t>
            </a:r>
            <a:r>
              <a:rPr lang="ru-RU" sz="28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 - патриотическое  воспитание на примере героев-земляков;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8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Приобщение к истории и культуре своего народа;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8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Вовлечение школьников в общественно - полезную социально значимую деятельность.</a:t>
            </a:r>
          </a:p>
          <a:p>
            <a:pPr marL="514350" indent="-514350" algn="just">
              <a:buFont typeface="+mj-lt"/>
              <a:buAutoNum type="arabicPeriod"/>
            </a:pPr>
            <a:endParaRPr lang="ru-RU" sz="28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37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IMG-20150414-WA0009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254" y="0"/>
            <a:ext cx="914609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4842" y="327546"/>
            <a:ext cx="837972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cademy Sakha" pitchFamily="34" charset="0"/>
                <a:cs typeface="Times New Roman" pitchFamily="18" charset="0"/>
              </a:rPr>
              <a:t>Участники проекта и организаторы:</a:t>
            </a:r>
          </a:p>
          <a:p>
            <a:pPr algn="just">
              <a:buFont typeface="Arial" pitchFamily="34" charset="0"/>
              <a:buChar char="•"/>
            </a:pPr>
            <a:r>
              <a:rPr lang="ru-RU" sz="36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Ветераны ВОВ, труженика тыла, дети войны;</a:t>
            </a:r>
          </a:p>
          <a:p>
            <a:pPr algn="just">
              <a:buFont typeface="Arial" pitchFamily="34" charset="0"/>
              <a:buChar char="•"/>
            </a:pPr>
            <a:r>
              <a:rPr lang="ru-RU" sz="36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Пенсионеры, учителя-ветераны;</a:t>
            </a:r>
          </a:p>
          <a:p>
            <a:pPr algn="just">
              <a:buFont typeface="Arial" pitchFamily="34" charset="0"/>
              <a:buChar char="•"/>
            </a:pPr>
            <a:r>
              <a:rPr lang="ru-RU" sz="36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ДОО «»«</a:t>
            </a:r>
            <a:r>
              <a:rPr lang="ru-RU" sz="3600" dirty="0" err="1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Хадаар</a:t>
            </a:r>
            <a:r>
              <a:rPr lang="ru-RU" sz="36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кэскилэ</a:t>
            </a:r>
            <a:r>
              <a:rPr lang="ru-RU" sz="36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»;</a:t>
            </a:r>
          </a:p>
          <a:p>
            <a:pPr algn="just">
              <a:buFont typeface="Arial" pitchFamily="34" charset="0"/>
              <a:buChar char="•"/>
            </a:pPr>
            <a:r>
              <a:rPr lang="ru-RU" sz="36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Коллектив </a:t>
            </a:r>
            <a:r>
              <a:rPr lang="ru-RU" sz="3600" dirty="0" err="1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Хадарской</a:t>
            </a:r>
            <a:r>
              <a:rPr lang="ru-RU" sz="36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 СОШ;</a:t>
            </a:r>
          </a:p>
          <a:p>
            <a:pPr algn="just">
              <a:buFont typeface="Arial" pitchFamily="34" charset="0"/>
              <a:buChar char="•"/>
            </a:pPr>
            <a:r>
              <a:rPr lang="ru-RU" sz="36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Члены родительского комитета;</a:t>
            </a:r>
          </a:p>
          <a:p>
            <a:pPr algn="just">
              <a:buFont typeface="Arial" pitchFamily="34" charset="0"/>
              <a:buChar char="•"/>
            </a:pPr>
            <a:r>
              <a:rPr lang="ru-RU" sz="36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Администрация МО ««</a:t>
            </a:r>
            <a:r>
              <a:rPr lang="ru-RU" sz="3600" dirty="0" err="1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Хадарский</a:t>
            </a:r>
            <a:r>
              <a:rPr lang="ru-RU" sz="36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 наслег»»;</a:t>
            </a:r>
          </a:p>
          <a:p>
            <a:pPr algn="just">
              <a:buFont typeface="Arial" pitchFamily="34" charset="0"/>
              <a:buChar char="•"/>
            </a:pPr>
            <a:r>
              <a:rPr lang="ru-RU" sz="36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Коллектив ДОУ «</a:t>
            </a:r>
            <a:r>
              <a:rPr lang="ru-RU" sz="3600" dirty="0" err="1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Мичил</a:t>
            </a:r>
            <a:r>
              <a:rPr lang="ru-RU" sz="36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».</a:t>
            </a:r>
            <a:endParaRPr lang="ru-RU" dirty="0" smtClean="0">
              <a:solidFill>
                <a:srgbClr val="7030A0"/>
              </a:solidFill>
              <a:latin typeface="Academy Sakha" pitchFamily="34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dirty="0" smtClean="0">
              <a:solidFill>
                <a:srgbClr val="7030A0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IMG-20150414-WA0009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254" y="0"/>
            <a:ext cx="914609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364" y="245660"/>
            <a:ext cx="859809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Academy Sakha" pitchFamily="34" charset="0"/>
                <a:cs typeface="Times New Roman" pitchFamily="18" charset="0"/>
              </a:rPr>
              <a:t>Реализация данного проекта рассчитана: </a:t>
            </a:r>
            <a:r>
              <a:rPr lang="ru-RU" sz="28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сентябрь, 201</a:t>
            </a:r>
            <a:r>
              <a:rPr lang="en-US" sz="28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6 </a:t>
            </a:r>
            <a:r>
              <a:rPr lang="ru-RU" sz="28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год - май, 20</a:t>
            </a:r>
            <a:r>
              <a:rPr lang="en-US" sz="28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20</a:t>
            </a:r>
            <a:r>
              <a:rPr lang="ru-RU" sz="28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 год.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Academy Sakha" pitchFamily="34" charset="0"/>
                <a:cs typeface="Times New Roman" pitchFamily="18" charset="0"/>
              </a:rPr>
              <a:t>Реализация проекта осуществляется через работу: </a:t>
            </a:r>
            <a:r>
              <a:rPr lang="ru-RU" sz="28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ДОО 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dirty="0" err="1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Хадаар</a:t>
            </a:r>
            <a:r>
              <a:rPr lang="ru-RU" sz="28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кэскилэ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cademy Sakha" pitchFamily="34" charset="0"/>
                <a:cs typeface="Times New Roman" pitchFamily="18" charset="0"/>
              </a:rPr>
              <a:t>Этапы реализация  проекта: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Сентябрь, 201</a:t>
            </a:r>
            <a:r>
              <a:rPr lang="en-US" sz="28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6</a:t>
            </a:r>
            <a:r>
              <a:rPr lang="ru-RU" sz="28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 год. </a:t>
            </a:r>
            <a:r>
              <a:rPr lang="ru-RU" sz="2800" b="1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Подготовительный. </a:t>
            </a:r>
            <a:r>
              <a:rPr lang="ru-RU" sz="28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Проводиться прогностическая, организаторская работа.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Октябрь, 201</a:t>
            </a:r>
            <a:r>
              <a:rPr lang="en-US" sz="28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6</a:t>
            </a:r>
            <a:r>
              <a:rPr lang="ru-RU" sz="28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 г. - май 20</a:t>
            </a:r>
            <a:r>
              <a:rPr lang="en-US" sz="28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20</a:t>
            </a:r>
            <a:r>
              <a:rPr lang="ru-RU" sz="28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 г. </a:t>
            </a:r>
            <a:r>
              <a:rPr lang="ru-RU" sz="2800" b="1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Основной. </a:t>
            </a:r>
            <a:r>
              <a:rPr lang="ru-RU" sz="28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Проводится систематизация и анализ промежуточных  результатов.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Май, 20</a:t>
            </a:r>
            <a:r>
              <a:rPr lang="en-US" sz="28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20</a:t>
            </a:r>
            <a:r>
              <a:rPr lang="ru-RU" sz="28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 год. </a:t>
            </a:r>
            <a:r>
              <a:rPr lang="ru-RU" sz="2800" b="1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Заключительный.</a:t>
            </a:r>
          </a:p>
          <a:p>
            <a:pPr marL="342900" indent="-342900" algn="just"/>
            <a:r>
              <a:rPr lang="ru-RU" sz="2800" b="1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	</a:t>
            </a:r>
            <a:r>
              <a:rPr lang="ru-RU" sz="2800" dirty="0" smtClean="0">
                <a:solidFill>
                  <a:srgbClr val="7030A0"/>
                </a:solidFill>
                <a:latin typeface="Academy Sakha" pitchFamily="34" charset="0"/>
                <a:cs typeface="Times New Roman" pitchFamily="18" charset="0"/>
              </a:rPr>
              <a:t>Подведение итогов проектов и планирование дальнейших действий.</a:t>
            </a:r>
          </a:p>
          <a:p>
            <a:pPr marL="342900" indent="-342900">
              <a:buAutoNum type="arabicPeriod"/>
            </a:pPr>
            <a:endParaRPr lang="ru-RU" sz="2800" b="1" dirty="0" smtClean="0">
              <a:solidFill>
                <a:srgbClr val="7030A0"/>
              </a:solidFill>
              <a:latin typeface="Academy Sakha" pitchFamily="34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1946" y="218364"/>
            <a:ext cx="7001302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cademy Sakha" pitchFamily="34" charset="0"/>
              </a:rPr>
              <a:t>Реализация проекта происходит </a:t>
            </a:r>
          </a:p>
          <a:p>
            <a:pPr algn="ctr"/>
            <a:r>
              <a:rPr lang="ru-RU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cademy Sakha" pitchFamily="34" charset="0"/>
              </a:rPr>
              <a:t>по 3 направлениям:</a:t>
            </a:r>
          </a:p>
          <a:p>
            <a:pPr algn="ctr"/>
            <a:endParaRPr lang="ru-RU" sz="4400" b="1" cap="none" spc="0" dirty="0">
              <a:ln w="95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16224241"/>
              </p:ext>
            </p:extLst>
          </p:nvPr>
        </p:nvGraphicFramePr>
        <p:xfrm>
          <a:off x="564107" y="1555628"/>
          <a:ext cx="8171543" cy="5050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471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7584" y="-4303"/>
            <a:ext cx="6489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cademy Sakha" pitchFamily="34" charset="0"/>
              </a:rPr>
              <a:t>Проект: «100 ДОБРЫХ ДЕЛ»</a:t>
            </a:r>
            <a:endParaRPr lang="ru-RU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cademy Sakh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6727" y="1203742"/>
            <a:ext cx="629161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ah-RU" sz="2400" b="1" dirty="0" smtClean="0">
                <a:solidFill>
                  <a:srgbClr val="002060"/>
                </a:solidFill>
                <a:latin typeface="Academy Sakha" pitchFamily="34" charset="0"/>
              </a:rPr>
              <a:t>Проект создан в рамках юбилейного года Молодежного движения в Якутии.</a:t>
            </a:r>
          </a:p>
          <a:p>
            <a:pPr algn="just"/>
            <a:r>
              <a:rPr lang="sah-RU" sz="2400" b="1" dirty="0" smtClean="0">
                <a:solidFill>
                  <a:srgbClr val="FF0000"/>
                </a:solidFill>
                <a:latin typeface="Academy Sakha" pitchFamily="34" charset="0"/>
              </a:rPr>
              <a:t>Цель: </a:t>
            </a:r>
            <a:r>
              <a:rPr lang="sah-RU" sz="2400" b="1" dirty="0" smtClean="0">
                <a:solidFill>
                  <a:srgbClr val="002060"/>
                </a:solidFill>
                <a:latin typeface="Academy Sakha" pitchFamily="34" charset="0"/>
              </a:rPr>
              <a:t>повышение социальной активности обучающихся, развитие волонтерского движения и поддержка добровольческих инициатив, направленных на решение проблем местного сообщества.</a:t>
            </a:r>
          </a:p>
          <a:p>
            <a:pPr algn="just"/>
            <a:r>
              <a:rPr lang="sah-RU" sz="2400" b="1" dirty="0" smtClean="0">
                <a:solidFill>
                  <a:srgbClr val="FF0000"/>
                </a:solidFill>
                <a:latin typeface="Academy Sakha" pitchFamily="34" charset="0"/>
              </a:rPr>
              <a:t>Задачи:</a:t>
            </a:r>
          </a:p>
          <a:p>
            <a:pPr marL="285750" indent="-285750" algn="just">
              <a:buFontTx/>
              <a:buChar char="-"/>
            </a:pPr>
            <a:r>
              <a:rPr lang="sah-RU" sz="2400" b="1" dirty="0" smtClean="0">
                <a:solidFill>
                  <a:srgbClr val="002060"/>
                </a:solidFill>
                <a:latin typeface="Academy Sakha" pitchFamily="34" charset="0"/>
              </a:rPr>
              <a:t>Провести и организовать </a:t>
            </a:r>
            <a:r>
              <a:rPr lang="en-US" sz="2400" b="1" dirty="0" smtClean="0">
                <a:solidFill>
                  <a:srgbClr val="002060"/>
                </a:solidFill>
                <a:latin typeface="Academy Sakha" pitchFamily="34" charset="0"/>
              </a:rPr>
              <a:t>100</a:t>
            </a:r>
            <a:r>
              <a:rPr lang="sah-RU" sz="2400" b="1" dirty="0" smtClean="0">
                <a:solidFill>
                  <a:srgbClr val="002060"/>
                </a:solidFill>
                <a:latin typeface="Academy Sakha" pitchFamily="34" charset="0"/>
              </a:rPr>
              <a:t> добрых дел: тимуровские работы, помощь ветеранам, наслегу.</a:t>
            </a:r>
          </a:p>
          <a:p>
            <a:pPr marL="285750" indent="-285750" algn="just">
              <a:buFontTx/>
              <a:buChar char="-"/>
            </a:pPr>
            <a:r>
              <a:rPr lang="sah-RU" sz="2400" b="1" dirty="0" smtClean="0">
                <a:solidFill>
                  <a:srgbClr val="002060"/>
                </a:solidFill>
                <a:latin typeface="Academy Sakha" pitchFamily="34" charset="0"/>
              </a:rPr>
              <a:t>Встреча с ветеранами ВОВ, тыла и труда.</a:t>
            </a:r>
          </a:p>
          <a:p>
            <a:pPr marL="285750" indent="-285750" algn="just">
              <a:buFontTx/>
              <a:buChar char="-"/>
            </a:pPr>
            <a:r>
              <a:rPr lang="sah-RU" sz="2400" b="1" dirty="0" smtClean="0">
                <a:solidFill>
                  <a:srgbClr val="002060"/>
                </a:solidFill>
                <a:latin typeface="Academy Sakha" pitchFamily="34" charset="0"/>
              </a:rPr>
              <a:t>Адресная помощь ветеранам.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012" y="232014"/>
            <a:ext cx="6769289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ДОБРЫХ ДЕЛ»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школьники реализуют акции:  </a:t>
            </a:r>
          </a:p>
          <a:p>
            <a:pPr algn="just"/>
            <a:endParaRPr lang="ru-RU" sz="24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 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Отон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собирают бруснику и раздают ветеранам войны.  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 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Туос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доброе дело, которое совершают наши ребята каждую осень в помощь бабушкам и дедушкам. Отряды собирают сухую бересту для растопки печи. Ведь именно береста помогает разжечь быстрее огонь. 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 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Саьаан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школьники помогают всем нуждающимся в заготовке дров.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 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Мунха</a:t>
            </a:r>
            <a:endParaRPr lang="ru-RU" sz="20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 История- </a:t>
            </a:r>
            <a:r>
              <a:rPr lang="ru-RU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работа.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 Ценности наших дедов и прадедов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выполняют творческие работы: пишут сочинения, стихи, создают мультимедийную презентацию, делают выставку рисунков и фотовыставку. поздравляют ветеранов.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3284</TotalTime>
  <Words>710</Words>
  <Application>Microsoft Office PowerPoint</Application>
  <PresentationFormat>Экран (4:3)</PresentationFormat>
  <Paragraphs>99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Academy Sakha</vt:lpstr>
      <vt:lpstr>Arial</vt:lpstr>
      <vt:lpstr>Calibri</vt:lpstr>
      <vt:lpstr>Monotype Corsiva</vt:lpstr>
      <vt:lpstr>Times New Roman</vt:lpstr>
      <vt:lpstr>Tw Cen MT</vt:lpstr>
      <vt:lpstr>Tw Cen MT Condensed</vt:lpstr>
      <vt:lpstr>Wingdings</vt:lpstr>
      <vt:lpstr>Wingdings 3</vt:lpstr>
      <vt:lpstr>Интеграл</vt:lpstr>
      <vt:lpstr>Презентация PowerPoint</vt:lpstr>
      <vt:lpstr>Презентация PowerPoint</vt:lpstr>
      <vt:lpstr>ПАСПОРТ  ДОО  «Хадаар кэскилэ»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лидия</dc:creator>
  <cp:lastModifiedBy>Zavuch</cp:lastModifiedBy>
  <cp:revision>144</cp:revision>
  <cp:lastPrinted>2016-06-29T16:26:57Z</cp:lastPrinted>
  <dcterms:created xsi:type="dcterms:W3CDTF">2015-06-25T16:04:17Z</dcterms:created>
  <dcterms:modified xsi:type="dcterms:W3CDTF">2017-12-20T02:54:38Z</dcterms:modified>
</cp:coreProperties>
</file>