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6" r:id="rId4"/>
    <p:sldId id="258" r:id="rId5"/>
    <p:sldId id="259" r:id="rId6"/>
    <p:sldId id="262" r:id="rId7"/>
    <p:sldId id="261" r:id="rId8"/>
    <p:sldId id="260" r:id="rId9"/>
    <p:sldId id="264" r:id="rId10"/>
    <p:sldId id="265" r:id="rId11"/>
    <p:sldId id="263" r:id="rId12"/>
    <p:sldId id="267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0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9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7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2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4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6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3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B124-997F-4642-AA4A-6027EB109E3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2F1B-D2AA-4611-9F13-04962D618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10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gif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0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64704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Monotype Corsiva" pitchFamily="66" charset="0"/>
            </a:endParaRPr>
          </a:p>
          <a:p>
            <a:pPr algn="ctr"/>
            <a:endParaRPr lang="ru-RU" sz="4000" b="1" dirty="0" smtClean="0"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Презентация на тему:</a:t>
            </a:r>
            <a:endParaRPr lang="en-US" sz="4000" b="1" dirty="0" smtClean="0">
              <a:latin typeface="Monotype Corsiva" pitchFamily="66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onotype Corsiva" pitchFamily="66" charset="0"/>
              </a:rPr>
              <a:t>Riddle for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Monotype Corsiva" pitchFamily="66" charset="0"/>
              </a:rPr>
              <a:t>children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Загадки для малышей</a:t>
            </a:r>
            <a:r>
              <a:rPr lang="en-US" sz="4000" b="1" dirty="0" smtClean="0">
                <a:latin typeface="Monotype Corsiva" pitchFamily="66" charset="0"/>
              </a:rPr>
              <a:t> </a:t>
            </a:r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8816" y="4149080"/>
            <a:ext cx="367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Дисциплина: Методика  обучения дошкольников иностранному языку </a:t>
            </a:r>
          </a:p>
          <a:p>
            <a:r>
              <a:rPr lang="ru-RU" b="1" dirty="0" smtClean="0">
                <a:latin typeface="Monotype Corsiva" pitchFamily="66" charset="0"/>
              </a:rPr>
              <a:t>Выполнила :</a:t>
            </a:r>
            <a:r>
              <a:rPr lang="en-US" b="1" dirty="0" smtClean="0">
                <a:latin typeface="Monotype Corsiva" pitchFamily="66" charset="0"/>
              </a:rPr>
              <a:t>  </a:t>
            </a:r>
            <a:r>
              <a:rPr lang="ru-RU" b="1" dirty="0" smtClean="0">
                <a:latin typeface="Monotype Corsiva" pitchFamily="66" charset="0"/>
              </a:rPr>
              <a:t>студентка  41 ДО</a:t>
            </a:r>
          </a:p>
          <a:p>
            <a:r>
              <a:rPr lang="ru-RU" b="1" dirty="0" smtClean="0">
                <a:latin typeface="Monotype Corsiva" pitchFamily="66" charset="0"/>
              </a:rPr>
              <a:t>Бортникова О. А.</a:t>
            </a:r>
          </a:p>
          <a:p>
            <a:r>
              <a:rPr lang="ru-RU" b="1" dirty="0" smtClean="0">
                <a:latin typeface="Monotype Corsiva" pitchFamily="66" charset="0"/>
              </a:rPr>
              <a:t>Проверил: Тарасова М.В.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438" y="342741"/>
            <a:ext cx="6946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ОБЛАСТНОЕ ГОСУДАРСТВЕННОЕ АВТОНОМНОЕ 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ПРОФЕССИОНАЛЬНОЕ </a:t>
            </a:r>
            <a:r>
              <a:rPr lang="ru-RU" sz="2000" b="1" dirty="0">
                <a:latin typeface="Monotype Corsiva" pitchFamily="66" charset="0"/>
              </a:rPr>
              <a:t>ОБРАЗОВАТЕЛЬНОЕ УЧРЕЖДЕНИЕ</a:t>
            </a:r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«ЯКОВЛЕВСКИЙ  ПЕДАГОГИЧЕСКИЙ  КОЛЛЕДЖ»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688" y="6093296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2017 г.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47">
        <p14:reveal/>
      </p:transition>
    </mc:Choice>
    <mc:Fallback xmlns="">
      <p:transition spd="slow" advTm="53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621" y="1238783"/>
            <a:ext cx="3434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rings good fellow's fur coat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And horns as two rings.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(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SHEEP)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кольца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шуба молодца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рога, как два кольца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(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ОВЕЧКА)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116632"/>
            <a:ext cx="4320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897" y="3793328"/>
            <a:ext cx="1159125" cy="1219847"/>
          </a:xfrm>
          <a:prstGeom prst="rect">
            <a:avLst/>
          </a:prstGeom>
        </p:spPr>
      </p:pic>
      <p:pic>
        <p:nvPicPr>
          <p:cNvPr id="9" name="Picture 3" descr="http://img-fotki.yandex.ru/get/4810/200418627.1d/0_10d1da_8c88aac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2" y="4232257"/>
            <a:ext cx="3240360" cy="25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172">
        <p14:reveal/>
      </p:transition>
    </mc:Choice>
    <mc:Fallback xmlns="">
      <p:transition spd="slow" advTm="13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unveter.ru/uploads/posts/2015-07/1437413346_mm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412777"/>
            <a:ext cx="3528392" cy="5602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730" y="1052736"/>
            <a:ext cx="200728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You iron – caresses,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You tease – bites,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On a chain sits,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The house guards.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(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DOG)</a:t>
            </a:r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24" y="260648"/>
            <a:ext cx="2047875" cy="2047875"/>
          </a:xfrm>
          <a:prstGeom prst="rect">
            <a:avLst/>
          </a:prstGeom>
        </p:spPr>
      </p:pic>
      <p:pic>
        <p:nvPicPr>
          <p:cNvPr id="8" name="Picture 4" descr="http://www.playcast.ru/uploads/2014/11/30/10872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54213"/>
            <a:ext cx="3096344" cy="35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708920"/>
            <a:ext cx="26642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Monotype Corsiva" pitchFamily="66" charset="0"/>
            </a:endParaRPr>
          </a:p>
          <a:p>
            <a:endParaRPr lang="ru-RU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Гладишь – ласкается,</a:t>
            </a:r>
          </a:p>
          <a:p>
            <a:r>
              <a:rPr lang="ru-RU" sz="2000" b="1" dirty="0">
                <a:latin typeface="Monotype Corsiva" pitchFamily="66" charset="0"/>
              </a:rPr>
              <a:t>Дразнишь – кусается,</a:t>
            </a:r>
          </a:p>
          <a:p>
            <a:r>
              <a:rPr lang="ru-RU" sz="2000" b="1" dirty="0">
                <a:latin typeface="Monotype Corsiva" pitchFamily="66" charset="0"/>
              </a:rPr>
              <a:t>На цепи сидит,</a:t>
            </a:r>
          </a:p>
          <a:p>
            <a:r>
              <a:rPr lang="ru-RU" sz="2000" b="1" dirty="0">
                <a:latin typeface="Monotype Corsiva" pitchFamily="66" charset="0"/>
              </a:rPr>
              <a:t>Дом сторожит.</a:t>
            </a:r>
          </a:p>
          <a:p>
            <a:r>
              <a:rPr lang="ru-RU" sz="2000" b="1" dirty="0">
                <a:latin typeface="Monotype Corsiva" pitchFamily="66" charset="0"/>
              </a:rPr>
              <a:t>        ( СОБАЧКА)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9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495">
        <p14:reveal/>
      </p:transition>
    </mc:Choice>
    <mc:Fallback xmlns="">
      <p:transition spd="slow" advTm="13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озочка 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096965"/>
            <a:ext cx="2304256" cy="37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124745"/>
            <a:ext cx="4364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In the fairy tale it went to the wood,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After a wolf I have won.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To children the I have saved life,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Milk I have brought to them.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(GOAT)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G:\по английскому\Картинки для детей разные -ассорти\Картинки для детей разные -ассорти\мудрый филин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38613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09292" y="3429000"/>
            <a:ext cx="3738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В сказке в лес она ходила,</a:t>
            </a:r>
          </a:p>
          <a:p>
            <a:r>
              <a:rPr lang="ru-RU" sz="2400" b="1" dirty="0">
                <a:latin typeface="Monotype Corsiva" pitchFamily="66" charset="0"/>
              </a:rPr>
              <a:t>После волка победила.</a:t>
            </a:r>
          </a:p>
          <a:p>
            <a:r>
              <a:rPr lang="ru-RU" sz="2400" b="1" dirty="0">
                <a:latin typeface="Monotype Corsiva" pitchFamily="66" charset="0"/>
              </a:rPr>
              <a:t>Деткам жизнь своим спасла,</a:t>
            </a:r>
          </a:p>
          <a:p>
            <a:r>
              <a:rPr lang="ru-RU" sz="2400" b="1" dirty="0">
                <a:latin typeface="Monotype Corsiva" pitchFamily="66" charset="0"/>
              </a:rPr>
              <a:t>Молочка им принесла.</a:t>
            </a:r>
          </a:p>
          <a:p>
            <a:r>
              <a:rPr lang="en-US" sz="2400" b="1" dirty="0">
                <a:latin typeface="Monotype Corsiva" pitchFamily="66" charset="0"/>
              </a:rPr>
              <a:t>                      </a:t>
            </a:r>
            <a:r>
              <a:rPr lang="ru-RU" sz="2400" b="1" dirty="0">
                <a:latin typeface="Monotype Corsiva" pitchFamily="66" charset="0"/>
              </a:rPr>
              <a:t>(КОЗА)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407">
        <p14:reveal/>
      </p:transition>
    </mc:Choice>
    <mc:Fallback xmlns="">
      <p:transition spd="slow" advTm="13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65527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Ресурсы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Monotype Corsiva" pitchFamily="66" charset="0"/>
              </a:rPr>
              <a:t>Хрестоматия для дошкольников 5-7 лет –Москва АСТ 1997г.</a:t>
            </a:r>
          </a:p>
          <a:p>
            <a:pPr marL="342900" indent="-342900">
              <a:buAutoNum type="arabicPeriod"/>
            </a:pPr>
            <a:r>
              <a:rPr lang="ru-RU" sz="2000" b="1" dirty="0" err="1" smtClean="0">
                <a:latin typeface="Monotype Corsiva" pitchFamily="66" charset="0"/>
              </a:rPr>
              <a:t>АБВГДейка</a:t>
            </a:r>
            <a:r>
              <a:rPr lang="ru-RU" sz="2000" b="1" dirty="0" smtClean="0">
                <a:latin typeface="Monotype Corsiva" pitchFamily="66" charset="0"/>
              </a:rPr>
              <a:t> Москва Просвещение 1995 г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Monotype Corsiva" pitchFamily="66" charset="0"/>
              </a:rPr>
              <a:t>www </a:t>
            </a:r>
            <a:r>
              <a:rPr lang="en-US" sz="2000" b="1" dirty="0" err="1" smtClean="0">
                <a:latin typeface="Monotype Corsiva" pitchFamily="66" charset="0"/>
              </a:rPr>
              <a:t>homeenglish</a:t>
            </a:r>
            <a:r>
              <a:rPr lang="en-US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en-US" sz="2000" b="1" dirty="0" err="1" smtClean="0">
                <a:latin typeface="Monotype Corsiva" pitchFamily="66" charset="0"/>
              </a:rPr>
              <a:t>ru</a:t>
            </a:r>
            <a:endParaRPr lang="en-US" sz="2000" b="1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Monotype Corsiva" pitchFamily="66" charset="0"/>
              </a:rPr>
              <a:t>www </a:t>
            </a:r>
            <a:r>
              <a:rPr lang="en-US" sz="2000" b="1" dirty="0" err="1" smtClean="0">
                <a:latin typeface="Monotype Corsiva" pitchFamily="66" charset="0"/>
              </a:rPr>
              <a:t>kidwelcome</a:t>
            </a:r>
            <a:r>
              <a:rPr lang="ru-RU" sz="2000" b="1" dirty="0">
                <a:latin typeface="Monotype Corsiva" pitchFamily="66" charset="0"/>
              </a:rPr>
              <a:t>.</a:t>
            </a:r>
            <a:r>
              <a:rPr lang="en-US" sz="2000" b="1" dirty="0" err="1" smtClean="0">
                <a:latin typeface="Monotype Corsiva" pitchFamily="66" charset="0"/>
              </a:rPr>
              <a:t>ru</a:t>
            </a:r>
            <a:endParaRPr lang="ru-RU" sz="2000" b="1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9" y="764704"/>
            <a:ext cx="781050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29" y="3458476"/>
            <a:ext cx="1914525" cy="1009650"/>
          </a:xfrm>
          <a:prstGeom prst="rect">
            <a:avLst/>
          </a:prstGeom>
        </p:spPr>
      </p:pic>
      <p:pic>
        <p:nvPicPr>
          <p:cNvPr id="17" name="Рисунок 16" descr="G:\по английскому\Картинки для детей разные -ассорти\Картинки для детей разные -ассорти\4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779912" cy="605318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644">
        <p14:reveal/>
      </p:transition>
    </mc:Choice>
    <mc:Fallback xmlns="">
      <p:transition spd="slow" advTm="11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227138"/>
            <a:ext cx="6132785" cy="4146077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142875" algn="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Monotype Corsiva" pitchFamily="66" charset="0"/>
              <a:cs typeface="Arial" pitchFamily="34" charset="0"/>
            </a:endParaRP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Thank </a:t>
            </a:r>
            <a:r>
              <a:rPr lang="en-US" sz="3200" b="1" dirty="0">
                <a:solidFill>
                  <a:srgbClr val="C00000"/>
                </a:solidFill>
                <a:latin typeface="Monotype Corsiva" pitchFamily="66" charset="0"/>
              </a:rPr>
              <a:t>you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r>
              <a:rPr lang="en-US" sz="3200" b="1" dirty="0">
                <a:solidFill>
                  <a:srgbClr val="C00000"/>
                </a:solidFill>
                <a:latin typeface="Monotype Corsiva" pitchFamily="66" charset="0"/>
              </a:rPr>
              <a:t>for your attention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!</a:t>
            </a:r>
            <a:endParaRPr lang="ru-RU" altLang="ru-RU" sz="3200" b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                 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Спасибо за             </a:t>
            </a: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                  внимание !</a:t>
            </a:r>
            <a:endParaRPr lang="ru-RU" sz="3200" b="1" dirty="0">
              <a:solidFill>
                <a:schemeClr val="tx1"/>
              </a:solidFill>
            </a:endParaRP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</a:t>
            </a: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AutoShape 4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2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4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6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8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8693" y="-101600"/>
            <a:ext cx="2017637" cy="2047875"/>
          </a:xfrm>
          <a:prstGeom prst="rect">
            <a:avLst/>
          </a:prstGeom>
        </p:spPr>
      </p:pic>
      <p:pic>
        <p:nvPicPr>
          <p:cNvPr id="16" name="Рисунок 15" descr="G:\по английскому\Картинки для детей разные -ассорти\Картинки для детей разные -ассорти\9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831" y="1257910"/>
            <a:ext cx="3972545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" y="2708920"/>
            <a:ext cx="781050" cy="8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9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96">
        <p14:reveal/>
      </p:transition>
    </mc:Choice>
    <mc:Fallback xmlns="">
      <p:transition spd="slow" advTm="16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2132856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132855"/>
            <a:ext cx="288032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09405" y="2518902"/>
            <a:ext cx="3047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HELLO 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Здравствуйте!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489">
        <p14:reveal/>
      </p:transition>
    </mc:Choice>
    <mc:Fallback xmlns="">
      <p:transition spd="slow" advTm="4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764704"/>
            <a:ext cx="8352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onotype Corsiva" pitchFamily="66" charset="0"/>
              </a:rPr>
              <a:t>Dear guys!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Дорогие ребята!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Monotype Corsiva" pitchFamily="66" charset="0"/>
              </a:rPr>
              <a:t>Let`s help   Pinocchio  and his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Monotype Corsiva" pitchFamily="66" charset="0"/>
              </a:rPr>
              <a:t>characters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Monotype Corsiva" pitchFamily="66" charset="0"/>
              </a:rPr>
              <a:t>to do riddles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Давайте поможем 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Буратино и его героям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разгадать загадки.</a:t>
            </a:r>
            <a:endParaRPr lang="ru-RU" sz="4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91">
        <p14:reveal/>
      </p:transition>
    </mc:Choice>
    <mc:Fallback xmlns="">
      <p:transition spd="slow" advTm="5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9575" y="1227138"/>
            <a:ext cx="6060777" cy="4146077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altLang="ru-RU" sz="2400" b="1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Nose, as if patch,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Tail - a small hook,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Pink back, white bristle.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                        (</a:t>
            </a:r>
            <a:r>
              <a:rPr lang="en-US" altLang="ru-RU" sz="2400" b="1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PIG</a:t>
            </a:r>
            <a:r>
              <a:rPr lang="ru-RU" altLang="ru-RU" sz="2400" b="1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)</a:t>
            </a: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Носик, словно пятачок,</a:t>
            </a:r>
            <a:endParaRPr lang="ru-RU" altLang="ru-RU" sz="2400" b="1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Хвостик - маленький крючок,</a:t>
            </a:r>
            <a:endParaRPr lang="ru-RU" altLang="ru-RU" sz="2400" b="1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Розовая спинка, белая щетинка</a:t>
            </a:r>
            <a:r>
              <a:rPr lang="en-US" altLang="ru-RU" sz="2400" b="1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ru-RU" altLang="ru-RU" sz="2400" b="1" dirty="0" smtClean="0">
              <a:solidFill>
                <a:srgbClr val="0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                          ( ПОРОСЁНОК)</a:t>
            </a:r>
            <a:endParaRPr lang="ru-RU" altLang="ru-RU" sz="2400" b="1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prstClr val="black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en-US" altLang="ru-RU" sz="24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AutoShape 4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2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4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6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8" descr="G:\%D0%BF%D0%BE %D0%B0%D0%BD%D0%B3%D0%BB%D0%B8%D0%B9%D1%81%D0%BA%D0%BE%D0%BC%D1%83\%D1%85%D1%80%D1%8E%D1%88%D0%B0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-109366"/>
            <a:ext cx="1835696" cy="2047875"/>
          </a:xfrm>
          <a:prstGeom prst="rect">
            <a:avLst/>
          </a:prstGeom>
        </p:spPr>
      </p:pic>
      <p:pic>
        <p:nvPicPr>
          <p:cNvPr id="15" name="Picture 2" descr="http://www.swartzentrover.com/cotor/Photos/Pigs/PigClipArt/Pig3/cutepig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461822" cy="19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165">
        <p14:reveal/>
      </p:transition>
    </mc:Choice>
    <mc:Fallback xmlns="">
      <p:transition spd="slow" advTm="13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5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img-fotki.yandex.ru/get/9307/47407354.ddd/0_15ce0e_d5bb270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268760"/>
            <a:ext cx="4932041" cy="5589240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>
            <a:off x="-1" y="202700"/>
            <a:ext cx="4564385" cy="1562472"/>
          </a:xfrm>
          <a:prstGeom prst="cloud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Go-go</a:t>
            </a:r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" "both" has got used to shout And to knock a hoof 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…?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( </a:t>
            </a:r>
            <a:r>
              <a:rPr lang="en-US" sz="2800" b="1" dirty="0">
                <a:solidFill>
                  <a:srgbClr val="C00000"/>
                </a:solidFill>
                <a:latin typeface="Monotype Corsiva" pitchFamily="66" charset="0"/>
              </a:rPr>
              <a:t>HORSE)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788024" y="168631"/>
            <a:ext cx="3888432" cy="163448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93504" y="476672"/>
            <a:ext cx="2719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И-</a:t>
            </a:r>
            <a:r>
              <a:rPr lang="ru-RU" sz="2000" b="1" dirty="0" err="1">
                <a:solidFill>
                  <a:prstClr val="black"/>
                </a:solidFill>
                <a:latin typeface="Monotype Corsiva" pitchFamily="66" charset="0"/>
              </a:rPr>
              <a:t>го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-</a:t>
            </a:r>
            <a:r>
              <a:rPr lang="ru-RU" sz="2000" b="1" dirty="0" err="1">
                <a:solidFill>
                  <a:prstClr val="black"/>
                </a:solidFill>
                <a:latin typeface="Monotype Corsiva" pitchFamily="66" charset="0"/>
              </a:rPr>
              <a:t>го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» кричать привык</a:t>
            </a:r>
            <a:b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И стучать копытом… ?</a:t>
            </a:r>
          </a:p>
          <a:p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   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(ЛОШАДКА)</a:t>
            </a:r>
            <a:b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707">
        <p14:reveal/>
      </p:transition>
    </mc:Choice>
    <mc:Fallback xmlns="">
      <p:transition spd="slow" advTm="12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ик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3140967"/>
            <a:ext cx="2952330" cy="3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0280" y="37283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1187624" y="-8222"/>
            <a:ext cx="7200800" cy="350923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Standing </a:t>
            </a:r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his boots,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earrings hang on ears,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on a head - a comb, here what he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....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(ROOSTER)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131840" y="4986498"/>
            <a:ext cx="3024336" cy="1746885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На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ногах его сапожки,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на ушах висят  сережки,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на головке - гребешок,  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вот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какой он ....                          </a:t>
            </a:r>
            <a:endParaRPr lang="ru-RU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 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( ПЕТУШОК</a:t>
            </a:r>
            <a:r>
              <a:rPr lang="en-US" sz="1600" b="1" dirty="0" smtClean="0">
                <a:solidFill>
                  <a:srgbClr val="FFFF00"/>
                </a:solidFill>
                <a:latin typeface="Monotype Corsiva" pitchFamily="66" charset="0"/>
              </a:rPr>
              <a:t>)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131840" y="4986498"/>
            <a:ext cx="302433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8438" flipV="1">
            <a:off x="3499372" y="4110425"/>
            <a:ext cx="1988560" cy="1038073"/>
          </a:xfrm>
          <a:prstGeom prst="rect">
            <a:avLst/>
          </a:prstGeom>
        </p:spPr>
      </p:pic>
      <p:pic>
        <p:nvPicPr>
          <p:cNvPr id="12" name="Picture 4" descr="C:\Users\2\Pictures\129210393__10aab4_1a0b217d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6120"/>
            <a:ext cx="3183497" cy="32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7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792">
        <p14:reveal/>
      </p:transition>
    </mc:Choice>
    <mc:Fallback xmlns="">
      <p:transition spd="slow" advTm="14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2\Pictures\kurica-kartinki-dlya-detey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135" y="3212976"/>
            <a:ext cx="3833216" cy="34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4198"/>
            <a:ext cx="515719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83" y="913944"/>
            <a:ext cx="3607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I live in a house called a coop.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I have two legs, two wings and a tail.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I eat worms and bugs and grain.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I lay eggs.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Monotype Corsiva" pitchFamily="66" charset="0"/>
              </a:rPr>
              <a:t>I am a. 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(CHICKEN)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85293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Клохчет, квохчет,</a:t>
            </a:r>
          </a:p>
          <a:p>
            <a:r>
              <a:rPr lang="ru-RU" sz="2400" b="1" dirty="0">
                <a:latin typeface="Monotype Corsiva" pitchFamily="66" charset="0"/>
              </a:rPr>
              <a:t>детей созывает.</a:t>
            </a:r>
          </a:p>
          <a:p>
            <a:r>
              <a:rPr lang="ru-RU" sz="2400" b="1" dirty="0">
                <a:latin typeface="Monotype Corsiva" pitchFamily="66" charset="0"/>
              </a:rPr>
              <a:t>Всех под крылья подбирает.</a:t>
            </a:r>
            <a:endParaRPr lang="en-US" sz="2400" b="1" dirty="0">
              <a:latin typeface="Monotype Corsiva" pitchFamily="66" charset="0"/>
            </a:endParaRPr>
          </a:p>
          <a:p>
            <a:r>
              <a:rPr lang="en-US" sz="2400" b="1" dirty="0">
                <a:latin typeface="Monotype Corsiva" pitchFamily="66" charset="0"/>
              </a:rPr>
              <a:t>       </a:t>
            </a:r>
            <a:r>
              <a:rPr lang="ru-RU" sz="2400" b="1" dirty="0">
                <a:latin typeface="Monotype Corsiva" pitchFamily="66" charset="0"/>
              </a:rPr>
              <a:t>            </a:t>
            </a:r>
            <a:r>
              <a:rPr lang="en-US" sz="2400" b="1" dirty="0" smtClean="0">
                <a:latin typeface="Monotype Corsiva" pitchFamily="66" charset="0"/>
              </a:rPr>
              <a:t>   </a:t>
            </a:r>
            <a:r>
              <a:rPr lang="ru-RU" sz="2400" b="1" dirty="0">
                <a:latin typeface="Monotype Corsiva" pitchFamily="66" charset="0"/>
              </a:rPr>
              <a:t>( КУРОЧКА)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9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610">
        <p14:reveal/>
      </p:transition>
    </mc:Choice>
    <mc:Fallback xmlns="">
      <p:transition spd="slow" advTm="12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79512" y="8924"/>
            <a:ext cx="3960440" cy="2520280"/>
          </a:xfrm>
          <a:prstGeom prst="cloud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6133" y="453456"/>
            <a:ext cx="2958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In 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the morning I get up early,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Milk of all I will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sing,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I 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chew a grass behind the small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river,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I am called as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?...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(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COW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2780928"/>
            <a:ext cx="3960440" cy="39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2-конечная звезда 3"/>
          <p:cNvSpPr/>
          <p:nvPr/>
        </p:nvSpPr>
        <p:spPr>
          <a:xfrm>
            <a:off x="4427984" y="8924"/>
            <a:ext cx="4192760" cy="2339956"/>
          </a:xfrm>
          <a:prstGeom prst="star1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90905"/>
            <a:ext cx="2419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Утром рано я встаю,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Молочком всех напою,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Травку я жую за речкой,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А зовусь я как? ...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               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   </a:t>
            </a:r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( КОРОВА) </a:t>
            </a:r>
            <a:endParaRPr lang="ru-RU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9" name="Picture 2" descr="http://img-fotki.yandex.ru/get/6611/47407354.74f/0_f132b_6c858cbe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69904" y="2051053"/>
            <a:ext cx="2771800" cy="4391932"/>
          </a:xfrm>
          <a:prstGeom prst="rect">
            <a:avLst/>
          </a:prstGeom>
          <a:noFill/>
        </p:spPr>
      </p:pic>
      <p:pic>
        <p:nvPicPr>
          <p:cNvPr id="2050" name="Picture 2" descr="G:\по английскому\Картинки для детей разные -ассорти\Картинки для детей разные -ассорти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" y="1874056"/>
            <a:ext cx="3528310" cy="50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6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836">
        <p14:reveal/>
      </p:transition>
    </mc:Choice>
    <mc:Fallback xmlns="">
      <p:transition spd="slow" advTm="12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460526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876"/>
            <a:ext cx="3563888" cy="56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3117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Monotype Corsiva" pitchFamily="66" charset="0"/>
              </a:rPr>
              <a:t>Mokhnatenky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Monotype Corsiva" pitchFamily="66" charset="0"/>
              </a:rPr>
              <a:t>moustached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eats and drinks, sings songs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( </a:t>
            </a:r>
            <a:r>
              <a:rPr lang="en-US" sz="2400" b="1" dirty="0">
                <a:solidFill>
                  <a:srgbClr val="C00000"/>
                </a:solidFill>
                <a:latin typeface="Monotype Corsiva" pitchFamily="66" charset="0"/>
              </a:rPr>
              <a:t>KITTY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)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Мохнатенькая, усатенькая,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ест </a:t>
            </a:r>
            <a:r>
              <a:rPr lang="ru-RU" sz="2400" b="1" dirty="0">
                <a:latin typeface="Monotype Corsiva" pitchFamily="66" charset="0"/>
              </a:rPr>
              <a:t>и пьёт, песенки поёт 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</a:p>
          <a:p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                                 (КОШЕЧКА) 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4966">
            <a:off x="2681899" y="4014561"/>
            <a:ext cx="4247255" cy="1350144"/>
          </a:xfrm>
          <a:prstGeom prst="rect">
            <a:avLst/>
          </a:prstGeom>
        </p:spPr>
      </p:pic>
      <p:pic>
        <p:nvPicPr>
          <p:cNvPr id="7" name="Picture 9" descr="C:\Users\2\Pictures\ко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33" y="3140968"/>
            <a:ext cx="3544713" cy="36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9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07">
        <p14:reveal/>
      </p:transition>
    </mc:Choice>
    <mc:Fallback xmlns="">
      <p:transition spd="slow" advTm="13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513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55</cp:revision>
  <dcterms:created xsi:type="dcterms:W3CDTF">2017-10-31T13:33:30Z</dcterms:created>
  <dcterms:modified xsi:type="dcterms:W3CDTF">2017-11-12T18:16:53Z</dcterms:modified>
</cp:coreProperties>
</file>