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BC65-10A2-4982-880D-4DD04920549B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5186-D782-4A5B-A18A-0FAABC67DA6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7283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BC65-10A2-4982-880D-4DD04920549B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5186-D782-4A5B-A18A-0FAABC67D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11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BC65-10A2-4982-880D-4DD04920549B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5186-D782-4A5B-A18A-0FAABC67D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74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BC65-10A2-4982-880D-4DD04920549B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5186-D782-4A5B-A18A-0FAABC67D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589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BC65-10A2-4982-880D-4DD04920549B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5186-D782-4A5B-A18A-0FAABC67DA6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048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BC65-10A2-4982-880D-4DD04920549B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5186-D782-4A5B-A18A-0FAABC67D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6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BC65-10A2-4982-880D-4DD04920549B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5186-D782-4A5B-A18A-0FAABC67D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364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BC65-10A2-4982-880D-4DD04920549B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5186-D782-4A5B-A18A-0FAABC67D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724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BC65-10A2-4982-880D-4DD04920549B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5186-D782-4A5B-A18A-0FAABC67D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511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173BC65-10A2-4982-880D-4DD04920549B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A65186-D782-4A5B-A18A-0FAABC67D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865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3BC65-10A2-4982-880D-4DD04920549B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5186-D782-4A5B-A18A-0FAABC67D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61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173BC65-10A2-4982-880D-4DD04920549B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5A65186-D782-4A5B-A18A-0FAABC67DA6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837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чтению учащихся младших классов с ЗПР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735" y="1845733"/>
            <a:ext cx="12059265" cy="4835285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изучения звуков и букв, слоговых структур определяется данными фонетики в современном её развитии. Но специфические особенности развития школьников с ЗПР вносят некоторые коррективы в применение аналитико-синтетического метода. Удлиняется срок обучения грамоте: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каждого звука и буквы отводится большее количество времени для лучшего закрепления их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сходные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звуки и буквы изучаются с определенным перерывом и после твердого усвоения каждого из них.</a:t>
            </a:r>
          </a:p>
        </p:txBody>
      </p:sp>
    </p:spTree>
    <p:extLst>
      <p:ext uri="{BB962C8B-B14F-4D97-AF65-F5344CB8AC3E}">
        <p14:creationId xmlns:p14="http://schemas.microsoft.com/office/powerpoint/2010/main" val="33830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300" b="1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навыков сознательного чтения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987" y="1845734"/>
            <a:ext cx="11783961" cy="4023360"/>
          </a:xfrm>
        </p:spPr>
        <p:txBody>
          <a:bodyPr/>
          <a:lstStyle/>
          <a:p>
            <a:pPr lvl="0">
              <a:lnSpc>
                <a:spcPct val="100000"/>
              </a:lnSpc>
              <a:buClr>
                <a:srgbClr val="E48312"/>
              </a:buClr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пересказ;</a:t>
            </a:r>
          </a:p>
          <a:p>
            <a:pPr lvl="0">
              <a:lnSpc>
                <a:spcPct val="100000"/>
              </a:lnSpc>
              <a:buClr>
                <a:srgbClr val="E48312"/>
              </a:buClr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работа над выразительными средствами художественного произведения;</a:t>
            </a:r>
          </a:p>
          <a:p>
            <a:pPr lvl="0">
              <a:lnSpc>
                <a:spcPct val="100000"/>
              </a:lnSpc>
              <a:buClr>
                <a:srgbClr val="E48312"/>
              </a:buClr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героя, творческая деятельность школьников.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689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6194" y="162233"/>
            <a:ext cx="10958052" cy="1504334"/>
          </a:xfrm>
        </p:spPr>
        <p:txBody>
          <a:bodyPr>
            <a:normAutofit fontScale="90000"/>
          </a:bodyPr>
          <a:lstStyle/>
          <a:p>
            <a:pPr marL="91440" lvl="0" indent="-91440" algn="ctr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</a:pPr>
            <a:r>
              <a:rPr lang="ru-RU" sz="4000" spc="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Times New Roman, serif"/>
                <a:ea typeface="+mn-ea"/>
                <a:cs typeface="+mn-cs"/>
              </a:rPr>
              <a:t/>
            </a:r>
            <a:br>
              <a:rPr lang="ru-RU" sz="4000" spc="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Times New Roman, serif"/>
                <a:ea typeface="+mn-ea"/>
                <a:cs typeface="+mn-cs"/>
              </a:rPr>
            </a:br>
            <a:r>
              <a:rPr lang="ru-RU" sz="4000" spc="0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, serif"/>
                <a:ea typeface="+mn-ea"/>
                <a:cs typeface="+mn-cs"/>
              </a:rPr>
              <a:t/>
            </a:r>
            <a:br>
              <a:rPr lang="ru-RU" sz="4000" spc="0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, serif"/>
                <a:ea typeface="+mn-ea"/>
                <a:cs typeface="+mn-cs"/>
              </a:rPr>
            </a:br>
            <a:r>
              <a:rPr lang="ru-RU" sz="4000" spc="0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, serif"/>
                <a:ea typeface="+mn-ea"/>
                <a:cs typeface="+mn-cs"/>
              </a:rPr>
              <a:t/>
            </a:r>
            <a:br>
              <a:rPr lang="ru-RU" sz="4000" spc="0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, serif"/>
                <a:ea typeface="+mn-ea"/>
                <a:cs typeface="+mn-cs"/>
              </a:rPr>
            </a:br>
            <a:r>
              <a:rPr lang="ru-RU" sz="4000" spc="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Times New Roman, serif"/>
                <a:ea typeface="+mn-ea"/>
                <a:cs typeface="+mn-cs"/>
              </a:rPr>
              <a:t/>
            </a:r>
            <a:br>
              <a:rPr lang="ru-RU" sz="4000" spc="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Times New Roman, serif"/>
                <a:ea typeface="+mn-ea"/>
                <a:cs typeface="+mn-cs"/>
              </a:rPr>
            </a:br>
            <a:r>
              <a:rPr lang="ru-RU" sz="4000" spc="0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, serif"/>
                <a:ea typeface="+mn-ea"/>
                <a:cs typeface="+mn-cs"/>
              </a:rPr>
              <a:t> </a:t>
            </a:r>
            <a:r>
              <a:rPr lang="ru-RU" sz="4000" spc="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Times New Roman, serif"/>
                <a:ea typeface="+mn-ea"/>
                <a:cs typeface="+mn-cs"/>
              </a:rPr>
              <a:t> </a:t>
            </a:r>
            <a:br>
              <a:rPr lang="ru-RU" sz="4000" spc="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Times New Roman, serif"/>
                <a:ea typeface="+mn-ea"/>
                <a:cs typeface="+mn-cs"/>
              </a:rPr>
            </a:br>
            <a:r>
              <a:rPr lang="ru-RU" sz="4000" spc="0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, serif"/>
                <a:ea typeface="+mn-ea"/>
                <a:cs typeface="+mn-cs"/>
              </a:rPr>
              <a:t/>
            </a:r>
            <a:br>
              <a:rPr lang="ru-RU" sz="4000" spc="0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, serif"/>
                <a:ea typeface="+mn-ea"/>
                <a:cs typeface="+mn-cs"/>
              </a:rPr>
            </a:br>
            <a:r>
              <a:rPr lang="ru-RU" sz="4000" spc="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Times New Roman, serif"/>
                <a:ea typeface="+mn-ea"/>
                <a:cs typeface="+mn-cs"/>
              </a:rPr>
              <a:t/>
            </a:r>
            <a:br>
              <a:rPr lang="ru-RU" sz="4000" spc="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Times New Roman, serif"/>
                <a:ea typeface="+mn-ea"/>
                <a:cs typeface="+mn-cs"/>
              </a:rPr>
            </a:br>
            <a:r>
              <a:rPr lang="ru-RU" sz="4000" spc="0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, serif"/>
                <a:ea typeface="+mn-ea"/>
                <a:cs typeface="+mn-cs"/>
              </a:rPr>
              <a:t/>
            </a:r>
            <a:br>
              <a:rPr lang="ru-RU" sz="4000" spc="0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, serif"/>
                <a:ea typeface="+mn-ea"/>
                <a:cs typeface="+mn-cs"/>
              </a:rPr>
            </a:br>
            <a:r>
              <a:rPr lang="ru-RU" sz="4000" spc="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Times New Roman, serif"/>
                <a:ea typeface="+mn-ea"/>
                <a:cs typeface="+mn-cs"/>
              </a:rPr>
              <a:t/>
            </a:r>
            <a:br>
              <a:rPr lang="ru-RU" sz="4000" spc="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Times New Roman, serif"/>
                <a:ea typeface="+mn-ea"/>
                <a:cs typeface="+mn-cs"/>
              </a:rPr>
            </a:br>
            <a:r>
              <a:rPr lang="ru-RU" sz="4000" b="1" spc="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Times New Roman, serif"/>
                <a:ea typeface="+mn-ea"/>
                <a:cs typeface="+mn-cs"/>
              </a:rPr>
              <a:t>     Развитие навыков выразительного чтения:</a:t>
            </a:r>
            <a:r>
              <a:rPr lang="ru-RU" sz="2000" spc="0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ru-RU" sz="2000" spc="0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987" y="973393"/>
            <a:ext cx="12074013" cy="569287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Отчетливое произнесение звуков, слогов, слов, скороговорок, четверостиший во время артикуляционной гимнастики. 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оровое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— для отработки умений регулировать силу голоса, воспроизводить мелодику и темп речи учителя. 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одражание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образцу выразительного чтения. 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ролям, драматизация текста. 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пражнения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формирование умения сознательно пользоваться некоторыми видами интонационных средств.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547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правильности чтения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45734"/>
            <a:ext cx="11946195" cy="486478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Учащиеся с ЗПР испытывают большие трудности при воспроизведении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звукослоговой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структуры слова. К основным ошибкам, приводящим к нарушению правильности чтения,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относятся: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невозможность чтения слогов и слов (при условии усвоения всех букв) в результате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несформированности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синтеза слогов в слово;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побуквенное чтение;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75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приводящие к нарушению правильности чтения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1845734"/>
            <a:ext cx="12192001" cy="5012266"/>
          </a:xfrm>
        </p:spPr>
        <p:txBody>
          <a:bodyPr>
            <a:normAutofit/>
          </a:bodyPr>
          <a:lstStyle/>
          <a:p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замена слова другим несходным по буквенному составу;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замена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другим, сходным по буквенному составу, родственным словом или формой одного и того же слова;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вставка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согласных звуков;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добавление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гласного звука между двумя согласными при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стечении;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конечного гласного звука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65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приводящие к нарушению правильности чтения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45734"/>
            <a:ext cx="12192000" cy="4776292"/>
          </a:xfrm>
        </p:spPr>
        <p:txBody>
          <a:bodyPr>
            <a:normAutofit/>
          </a:bodyPr>
          <a:lstStyle/>
          <a:p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перестановка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звуков;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замена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гласных звуков;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взаимные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замены оппозиционных звуков, например, звонких и глухих, твердых и мягких;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букв при стечении согласных, в результате чего происходит замена слова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асемантичным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сочетанием;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чтения пар слов, сходных по буквенному составу.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67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219" y="286603"/>
            <a:ext cx="11798709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преодоления и предупреждения возможных ошибок при чтении предполагает проведение работы по следующим направлениям: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845733"/>
            <a:ext cx="11155680" cy="47320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умения осознавать механизм образования слоговой структуры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ривлечение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внимания учащихся к буквенному составу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ривлечение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внимания учащихся к морфемному составу слова.</a:t>
            </a:r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769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413" y="286603"/>
            <a:ext cx="10359267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умения осознавать механизм образования слоговой структуры слова.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45734"/>
            <a:ext cx="12064181" cy="5012266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данном направлении большое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уделяется правильному прочтению учащимися слов, многосложных по составу или имеющих рядом несколько букв, обозначающих согласные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звуки. Такие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даны перед текстом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послоговой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разбивке и обязательно должны быть прочитаны до работы над текстом. Чтобы предотвратить у школьников снижение интереса к самому процессу чтения, учитель может предусмотреть использование на уроке различных вариантов чтения отдельных слов: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хоровое, групповое или индивидуальное;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чтение с поощрением жетонами или фишками;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в)чтение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соревнование.</a:t>
            </a:r>
          </a:p>
        </p:txBody>
      </p:sp>
    </p:spTree>
    <p:extLst>
      <p:ext uri="{BB962C8B-B14F-4D97-AF65-F5344CB8AC3E}">
        <p14:creationId xmlns:p14="http://schemas.microsoft.com/office/powerpoint/2010/main" val="428524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Предотвращение побуквенного прочтения: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8206" y="1845734"/>
            <a:ext cx="10757474" cy="4023360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слог выделить полужирным шрифтом. Такой приём позволяет учащимся зрительно воспринимать данный комплекс букв, как своеобразное единство, которое следует читать слитно.</a:t>
            </a:r>
          </a:p>
        </p:txBody>
      </p:sp>
    </p:spTree>
    <p:extLst>
      <p:ext uri="{BB962C8B-B14F-4D97-AF65-F5344CB8AC3E}">
        <p14:creationId xmlns:p14="http://schemas.microsoft.com/office/powerpoint/2010/main" val="56325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6197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Предотвращение ошибок с пропусками букв и перестановками букв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1845733"/>
            <a:ext cx="11621729" cy="4687801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прием работы по коррекции – чтение с подготовкой и чтение с наращиванием одной или нескольких букв. При чтении с подготовкой ученики начинают читать не с прямого открытого слога, а с произнесения гласного звука, обозначенного одной буквой. Это позволяет им сначала почувствовать положение органов артикуляционного аппарата при произнесении изолированного гласного звука, а затем уже произнести согласный в артикуляционном укладе данного гласного звука. После этого ученики читают полученный слог, добавляют еще одну букву, пока не получится слово</a:t>
            </a:r>
          </a:p>
        </p:txBody>
      </p:sp>
    </p:spTree>
    <p:extLst>
      <p:ext uri="{BB962C8B-B14F-4D97-AF65-F5344CB8AC3E}">
        <p14:creationId xmlns:p14="http://schemas.microsoft.com/office/powerpoint/2010/main" val="184932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5471" y="1845734"/>
            <a:ext cx="11693996" cy="4023360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наращивания состоит в том, что к прямому открытому слогу постепенно присоединяются буквы, обозначающие согласные звуки. Этот прием может быть представлен в горизонтальном и вертикальном расположении слогов, так называемой “ пирамидой”.</a:t>
            </a:r>
          </a:p>
        </p:txBody>
      </p:sp>
    </p:spTree>
    <p:extLst>
      <p:ext uri="{BB962C8B-B14F-4D97-AF65-F5344CB8AC3E}">
        <p14:creationId xmlns:p14="http://schemas.microsoft.com/office/powerpoint/2010/main" val="152827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63771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обучения чтению: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239" y="1150375"/>
            <a:ext cx="11960942" cy="529467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этап: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задачами являются умение выделить звук, соотнести пройденные звуки и буквы, овладение обратным слогом и знакомством с прямым открытым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слогом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этап: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перечисленные задачи остаются, особенно задача соотношения звука и буквы, но центр тяжести переносится на овладения прямым открытым слогом и знакомства с закрытым слогом.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этап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основная задача-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овладение чтением прямых слогов с мгновенными согласными, а также прямым открытым и закрытым слогом в мягком варианте.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Четвертый этап: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ряду 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предыдущими задачами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 в себя овладение чтением слов с йотированными гласными, когда они стоят в начале слова и составляют слог. </a:t>
            </a:r>
          </a:p>
        </p:txBody>
      </p:sp>
    </p:spTree>
    <p:extLst>
      <p:ext uri="{BB962C8B-B14F-4D97-AF65-F5344CB8AC3E}">
        <p14:creationId xmlns:p14="http://schemas.microsoft.com/office/powerpoint/2010/main" val="421115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внимания учащихся к буквенному составу слова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1845733"/>
            <a:ext cx="11769213" cy="5012267"/>
          </a:xfrm>
        </p:spPr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Второе направление работы по формированию правильности чтения – это привлечение внимания учеников к словам, различающимся по буквенному составу либо количеством букв и их последовательностью в словах, либо одной лишь буквой при совпадении количества и порядка буквенного состава. В этих случаях смыслоразличительные буквы также выделены полужирным шрифтом. Для того чтобы чтение этих слов было достаточно осознанным, учитель просит ученика объяснить значение слова.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вы-дох вдох , облетел облетал.</a:t>
            </a:r>
          </a:p>
        </p:txBody>
      </p:sp>
    </p:spTree>
    <p:extLst>
      <p:ext uri="{BB962C8B-B14F-4D97-AF65-F5344CB8AC3E}">
        <p14:creationId xmlns:p14="http://schemas.microsoft.com/office/powerpoint/2010/main" val="13555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внимания учащихся к морфемному составу слова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1845734"/>
            <a:ext cx="11769213" cy="4776292"/>
          </a:xfrm>
        </p:spPr>
        <p:txBody>
          <a:bodyPr>
            <a:normAutofit lnSpcReduction="10000"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Предлагаются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на привлечение внимания школьников к морфемному составу слова, без называния терминов. С этой целью перед текстом даны слова, которые отличаются какой-либо частью слова, например, имеют разные приставки, но одинаковый корень, суффикс и окончание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за-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пать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на-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пать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по-сы-пать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50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52262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навыков беглого чтения: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38866"/>
            <a:ext cx="12329651" cy="5324167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причина, затрудняющая выработку беглости чтения, заключается в узости поля зрения и неточности зрительного восприятия учащихся с недоразвитием интеллекта – они зачастую не могут “ схватить” слово целиком или даже часть слова. Чтобы помочь им преодолеть это затруднение, предусмотрена определенная последовательность 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послоговой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разбивке слов. Сначала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двусложные слова без деления на слоги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двух прямых открытых слогов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(рано,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обратного и прямого слога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(окна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трехбуквенного закрытого слога и одной буквы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(урок).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06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1845733"/>
            <a:ext cx="12192001" cy="5012267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Затем, слова без деления на слоги, даны в следующей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последовательности: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трехбуквенный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закрытый слог и прямой открытый слог: СГС + ГС; ГС + СГС (назад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,)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двусложные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из трехбуквенных закрытых слогов: СГС + СГС (волков);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трехсложные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слова, состоящие из одной буквы, прямого открытого и трехбуквенного закрытого слога: Г + СГ + СГС; СГС + СГ + Г (увидал, черная);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54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1845733"/>
            <a:ext cx="12064181" cy="4909027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трехсложные слова, состоящие из прямых открытых слогов: СГ + СГ + СГ (молоко);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трехсложные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слова, состоящие из двух прямых открытых слогов и трехбуквенного закрытого слога: СГ + СГ + СГС; СГ + СГС + СГ (вытащить, корешки);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трехсложные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слова, состоящие из прямого открытого слога и двух трехбуквенных слогов: СГС + СГС + СГ; СГС + СГ + СГС (собрался, поднимет);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четырехсложные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слова, состоящие из прямых открытых слогов: Г + СГ + СГ + СГ; СГ + СГ + СГ + Г (увидели, хорошая);</a:t>
            </a:r>
          </a:p>
        </p:txBody>
      </p:sp>
    </p:spTree>
    <p:extLst>
      <p:ext uri="{BB962C8B-B14F-4D97-AF65-F5344CB8AC3E}">
        <p14:creationId xmlns:p14="http://schemas.microsoft.com/office/powerpoint/2010/main" val="242802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6603"/>
            <a:ext cx="11636477" cy="1450757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 беглого чтения осуществляется в следующих направлениях: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1845733"/>
            <a:ext cx="12078929" cy="489427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слов сложной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структуры;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фрагментов текста с опорой на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иллюстрацию;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фрагментов текста по вопросам к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нему;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текста в соответствии с пунктами плана к этому тексту.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352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5729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845733"/>
            <a:ext cx="12192000" cy="4584563"/>
          </a:xfrm>
        </p:spPr>
        <p:txBody>
          <a:bodyPr>
            <a:normAutofit fontScale="92500" lnSpcReduction="20000"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с ЗПР приходится специально учить пользоваться двумя способами чтения (по слогам и целыми словами), так как только в этом случае они смогут постепенно переходить от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послогового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чтения к быстрому «узнаванию»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 проработки связного текста учителю рекомендуется показать учащимся образец правильного чтения и затем неоднократно читать материал вместе с детьми.  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Тренировка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чтении должна занять большую часть урока. Во избежание быстрого утомления школьников при однообразной работе, когда (особенно в младших классах) к одному и тому же тексту приходится возвращаться многократно, учитель, планируя повторное обучение, каждый раз модифицирует задания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888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970" y="0"/>
            <a:ext cx="12015019" cy="174031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приемы, способствующие выработке правильного чтения для детей с ЗПР по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И.Р.Лалаевой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45733"/>
            <a:ext cx="12344400" cy="489427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-буквенный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слов. Работа с классной разрезной азбукой. Трудное слово произносится по слогам, анализируется, составляется из букв разрезной азбуки и затем плавно прочитывается. Иногда трудное слово записывается на доске по слогам 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прочитывается;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 с трудными словами и предложениями. Их учащиеся сначала читают по слогам, затем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слитно;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небольших текстов, написанных на доске. В текст включаются слова, в которых учащиеся чаще всего делают ошибки (слова со стечением согласных, с твердым и мягким знаками, слова с буквой ё и т. д.).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491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300" b="1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приемы, способствующие выработке правильного чтения для детей с ЗПР по </a:t>
            </a:r>
            <a:r>
              <a:rPr lang="ru-RU" sz="4300" b="1" dirty="0" err="1">
                <a:solidFill>
                  <a:srgbClr val="000000">
                    <a:lumMod val="75000"/>
                    <a:lumOff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И.Р.Лалаевой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1845733"/>
            <a:ext cx="12314904" cy="476154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амостоятельное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выделение учащимся из текста слов, прочтение которых требует помощи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воевременное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объяснение значения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оровое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трудной части рассказа. В след за этим данную часть читают слабые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учащиеся;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194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729" y="147485"/>
            <a:ext cx="11164529" cy="15898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900" b="1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приемы, способствующие выработке правильного чтения для детей с ЗПР по И.Р</a:t>
            </a:r>
            <a:r>
              <a:rPr lang="ru-RU" sz="3900" b="1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900" b="1" dirty="0" err="1" smtClean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Лалаевой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845733"/>
            <a:ext cx="11946194" cy="482053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рименение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указок при чтении. Указка облегчает ориентировку на странице, помогает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целостному восприятию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слова, мобилизует учащихся с неустойчивым вниманием, с нарушением зрительных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восприятий;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аспределение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частей текста для чтения между учащимися с учетом возможностей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оллективное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правильности чтения отдельных учеников. Все учащиеся по своим книгам следят за чтением товарищей. </a:t>
            </a:r>
          </a:p>
        </p:txBody>
      </p:sp>
    </p:spTree>
    <p:extLst>
      <p:ext uri="{BB962C8B-B14F-4D97-AF65-F5344CB8AC3E}">
        <p14:creationId xmlns:p14="http://schemas.microsoft.com/office/powerpoint/2010/main" val="19646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33282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239" y="1845733"/>
            <a:ext cx="11842955" cy="4835286"/>
          </a:xfrm>
        </p:spPr>
        <p:txBody>
          <a:bodyPr>
            <a:normAutofit/>
          </a:bodyPr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А.К.Аксёнова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отмечает, что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для формирования навыка правильного чтения организовывать наблюдения учащихся за чтением друг друга. Только при активности всего класса можно добиться того, чтобы школьники читали текст в течение всего урока либо вслух по вызову учителя, либо про себя, следя за чтением одноклассника. Для организации таких наблюдений можно использовать различные приемы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медленное чтение учителя;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82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980" y="1"/>
            <a:ext cx="12015020" cy="143059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Приемы при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наблюдения учащихся за чтением друг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друга: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980" y="1845734"/>
            <a:ext cx="12015020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омбинированное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чтение, когда в тексте выделяются предложения для чтения их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хором;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сопряженное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чтение;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за чтением товарищей с последующим сообщением количества и характера допущенных ошибок.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559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"/>
            <a:ext cx="10058400" cy="112087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навыков сознательного чтения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958645"/>
            <a:ext cx="12064180" cy="545690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развитии навыка сознательного чтения огромное значение имеют те виды занятий, которые проводятся в условиях школы, а именно: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к восприятию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текста;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выразительное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первоначальное чтение произведения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учителем;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текстом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учащимися;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прочитанного при повторном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чтение;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плана;</a:t>
            </a:r>
          </a:p>
        </p:txBody>
      </p:sp>
    </p:spTree>
    <p:extLst>
      <p:ext uri="{BB962C8B-B14F-4D97-AF65-F5344CB8AC3E}">
        <p14:creationId xmlns:p14="http://schemas.microsoft.com/office/powerpoint/2010/main" val="18524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128</TotalTime>
  <Words>1644</Words>
  <Application>Microsoft Office PowerPoint</Application>
  <PresentationFormat>Широкоэкранный</PresentationFormat>
  <Paragraphs>106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Times New Roman, serif</vt:lpstr>
      <vt:lpstr>Ретро</vt:lpstr>
      <vt:lpstr>Обучение чтению учащихся младших классов с ЗПР</vt:lpstr>
      <vt:lpstr>Этапы обучения чтению:</vt:lpstr>
      <vt:lpstr>Презентация PowerPoint</vt:lpstr>
      <vt:lpstr>Специальные приемы, способствующие выработке правильного чтения для детей с ЗПР по И.Р.Лалаевой</vt:lpstr>
      <vt:lpstr>Специальные приемы, способствующие выработке правильного чтения для детей с ЗПР по И.Р.Лалаевой</vt:lpstr>
      <vt:lpstr>Специальные приемы, способствующие выработке правильного чтения для детей с ЗПР по И.Р. Лалаевой</vt:lpstr>
      <vt:lpstr>Презентация PowerPoint</vt:lpstr>
      <vt:lpstr>Приемы при организации наблюдения учащихся за чтением друг друга:</vt:lpstr>
      <vt:lpstr>Развитие навыков сознательного чтения</vt:lpstr>
      <vt:lpstr>Развитие навыков сознательного чтения</vt:lpstr>
      <vt:lpstr>                Развитие навыков выразительного чтения: </vt:lpstr>
      <vt:lpstr>Нарушения правильности чтения</vt:lpstr>
      <vt:lpstr>Ошибки приводящие к нарушению правильности чтения</vt:lpstr>
      <vt:lpstr>Ошибки приводящие к нарушению правильности чтения</vt:lpstr>
      <vt:lpstr>Для преодоления и предупреждения возможных ошибок при чтении предполагает проведение работы по следующим направлениям:</vt:lpstr>
      <vt:lpstr>Формирование умения осознавать механизм образования слоговой структуры слова.</vt:lpstr>
      <vt:lpstr>Предотвращение побуквенного прочтения:</vt:lpstr>
      <vt:lpstr>Предотвращение ошибок с пропусками букв и перестановками букв</vt:lpstr>
      <vt:lpstr>Презентация PowerPoint</vt:lpstr>
      <vt:lpstr>Привлечение внимания учащихся к буквенному составу слова</vt:lpstr>
      <vt:lpstr>Привлечение внимания учащихся к морфемному составу слова.</vt:lpstr>
      <vt:lpstr>Развитие навыков беглого чтения:</vt:lpstr>
      <vt:lpstr>Презентация PowerPoint</vt:lpstr>
      <vt:lpstr>Презентация PowerPoint</vt:lpstr>
      <vt:lpstr>Формирование навыков беглого чтения осуществляется в следующих направлениях: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чтению учащихся младших классов с ЗПР</dc:title>
  <dc:creator>acer</dc:creator>
  <cp:lastModifiedBy>acer</cp:lastModifiedBy>
  <cp:revision>13</cp:revision>
  <dcterms:created xsi:type="dcterms:W3CDTF">2017-02-02T14:48:28Z</dcterms:created>
  <dcterms:modified xsi:type="dcterms:W3CDTF">2017-02-02T16:57:15Z</dcterms:modified>
</cp:coreProperties>
</file>