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68" r:id="rId5"/>
    <p:sldId id="269" r:id="rId6"/>
    <p:sldId id="270" r:id="rId7"/>
    <p:sldId id="271" r:id="rId8"/>
    <p:sldId id="259" r:id="rId9"/>
    <p:sldId id="272" r:id="rId10"/>
    <p:sldId id="275" r:id="rId11"/>
    <p:sldId id="276" r:id="rId12"/>
    <p:sldId id="273" r:id="rId13"/>
    <p:sldId id="261" r:id="rId14"/>
    <p:sldId id="262" r:id="rId15"/>
    <p:sldId id="266" r:id="rId16"/>
    <p:sldId id="267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27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6;&#1090;&#1082;&#1088;&#1099;&#1090;&#1099;&#1081;&#1091;&#1088;&#1086;&#1082;.&#1088;&#1092;/%D0%BD%D0%B0%D1%87%D0%B0%D0%BB%D1%8C%D0%BD%D0%B0%D1%8F-%D1%88%D0%BA%D0%BE%D0%BB%D0%B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22_%D0%B8%D1%8E%D0%BD%D1%8F" TargetMode="External"/><Relationship Id="rId18" Type="http://schemas.openxmlformats.org/officeDocument/2006/relationships/hyperlink" Target="https://ru.wikipedia.org/wiki/%D0%94%D0%B5%D0%B2%D0%B0_(%D0%B7%D0%BD%D0%B0%D0%BA_%D0%B7%D0%BE%D0%B4%D0%B8%D0%B0%D0%BA%D0%B0)" TargetMode="External"/><Relationship Id="rId26" Type="http://schemas.openxmlformats.org/officeDocument/2006/relationships/hyperlink" Target="https://ru.wikipedia.org/wiki/22_%D0%BD%D0%BE%D1%8F%D0%B1%D1%80%D1%8F" TargetMode="External"/><Relationship Id="rId39" Type="http://schemas.openxmlformats.org/officeDocument/2006/relationships/hyperlink" Target="https://ru.wikipedia.org/wiki/20_%D0%BC%D0%B0%D1%80%D1%82%D0%B0" TargetMode="External"/><Relationship Id="rId21" Type="http://schemas.openxmlformats.org/officeDocument/2006/relationships/hyperlink" Target="https://ru.wikipedia.org/wiki/%D0%92%D0%B5%D1%81%D1%8B_(%D0%B7%D0%BD%D0%B0%D0%BA_%D0%B7%D0%BE%D0%B4%D0%B8%D0%B0%D0%BA%D0%B0)" TargetMode="External"/><Relationship Id="rId34" Type="http://schemas.openxmlformats.org/officeDocument/2006/relationships/hyperlink" Target="https://ru.wikipedia.org/wiki/%D0%92%D0%BE%D0%B4%D0%BE%D0%BB%D0%B5%D0%B9_(%D0%B7%D0%BD%D0%B0%D0%BA_%D0%B7%D0%BE%D0%B4%D0%B8%D0%B0%D0%BA%D0%B0)" TargetMode="External"/><Relationship Id="rId42" Type="http://schemas.openxmlformats.org/officeDocument/2006/relationships/hyperlink" Target="https://commons.wikimedia.org/wiki/File:Taurus.svg?uselang=ru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s://commons.wikimedia.org/wiki/File:Virgo.svg?uselang=ru" TargetMode="External"/><Relationship Id="rId55" Type="http://schemas.openxmlformats.org/officeDocument/2006/relationships/image" Target="../media/image32.png"/><Relationship Id="rId63" Type="http://schemas.openxmlformats.org/officeDocument/2006/relationships/image" Target="../media/image36.png"/><Relationship Id="rId7" Type="http://schemas.openxmlformats.org/officeDocument/2006/relationships/hyperlink" Target="https://ru.wikipedia.org/wiki/21_%D0%B0%D0%BF%D1%80%D0%B5%D0%BB%D1%8F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ru.wikipedia.org/wiki/23_%D0%B8%D1%8E%D0%BB%D1%8F" TargetMode="External"/><Relationship Id="rId20" Type="http://schemas.openxmlformats.org/officeDocument/2006/relationships/hyperlink" Target="https://ru.wikipedia.org/wiki/23_%D1%81%D0%B5%D0%BD%D1%82%D1%8F%D0%B1%D1%80%D1%8F" TargetMode="External"/><Relationship Id="rId29" Type="http://schemas.openxmlformats.org/officeDocument/2006/relationships/hyperlink" Target="https://ru.wikipedia.org/wiki/23_%D0%BD%D0%BE%D1%8F%D0%B1%D1%80%D1%8F" TargetMode="External"/><Relationship Id="rId41" Type="http://schemas.openxmlformats.org/officeDocument/2006/relationships/image" Target="../media/image25.png"/><Relationship Id="rId54" Type="http://schemas.openxmlformats.org/officeDocument/2006/relationships/hyperlink" Target="https://commons.wikimedia.org/wiki/File:Scorpio.svg?uselang=ru" TargetMode="External"/><Relationship Id="rId62" Type="http://schemas.openxmlformats.org/officeDocument/2006/relationships/hyperlink" Target="https://commons.wikimedia.org/wiki/File:Aquarius.svg?uselang=ru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s://ru.wikipedia.org/wiki/%D0%A2%D0%B5%D0%BB%D0%B5%D1%86_(%D0%B7%D0%BD%D0%B0%D0%BA_%D0%B7%D0%BE%D0%B4%D0%B8%D0%B0%D0%BA%D0%B0)" TargetMode="External"/><Relationship Id="rId11" Type="http://schemas.openxmlformats.org/officeDocument/2006/relationships/hyperlink" Target="https://ru.wikipedia.org/wiki/21_%D0%B8%D1%8E%D0%BD%D1%8F" TargetMode="External"/><Relationship Id="rId24" Type="http://schemas.openxmlformats.org/officeDocument/2006/relationships/hyperlink" Target="https://ru.wikipedia.org/wiki/%D0%A1%D0%BA%D0%BE%D1%80%D0%BF%D0%B8%D0%BE%D0%BD_(%D0%B7%D0%BD%D0%B0%D0%BA_%D0%B7%D0%BE%D0%B4%D0%B8%D0%B0%D0%BA%D0%B0)" TargetMode="External"/><Relationship Id="rId32" Type="http://schemas.openxmlformats.org/officeDocument/2006/relationships/hyperlink" Target="https://ru.wikipedia.org/wiki/23_%D0%B4%D0%B5%D0%BA%D0%B0%D0%B1%D1%80%D1%8F" TargetMode="External"/><Relationship Id="rId37" Type="http://schemas.openxmlformats.org/officeDocument/2006/relationships/hyperlink" Target="https://ru.wikipedia.org/wiki/%D0%A0%D1%8B%D0%B1%D1%8B_(%D0%B7%D0%BD%D0%B0%D0%BA_%D0%B7%D0%BE%D0%B4%D0%B8%D0%B0%D0%BA%D0%B0)" TargetMode="External"/><Relationship Id="rId40" Type="http://schemas.openxmlformats.org/officeDocument/2006/relationships/hyperlink" Target="https://commons.wikimedia.org/wiki/File:Aries.svg?uselang=ru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hyperlink" Target="https://commons.wikimedia.org/wiki/File:Sagittarius.svg?uselang=ru" TargetMode="External"/><Relationship Id="rId5" Type="http://schemas.openxmlformats.org/officeDocument/2006/relationships/hyperlink" Target="https://ru.wikipedia.org/wiki/20_%D0%B0%D0%BF%D1%80%D0%B5%D0%BB%D1%8F" TargetMode="External"/><Relationship Id="rId15" Type="http://schemas.openxmlformats.org/officeDocument/2006/relationships/hyperlink" Target="https://ru.wikipedia.org/wiki/%D0%9B%D0%B5%D0%B2_(%D0%B7%D0%BD%D0%B0%D0%BA_%D0%B7%D0%BE%D0%B4%D0%B8%D0%B0%D0%BA%D0%B0)" TargetMode="External"/><Relationship Id="rId23" Type="http://schemas.openxmlformats.org/officeDocument/2006/relationships/hyperlink" Target="https://ru.wikipedia.org/wiki/23_%D0%BE%D0%BA%D1%82%D1%8F%D0%B1%D1%80%D1%8F" TargetMode="External"/><Relationship Id="rId28" Type="http://schemas.openxmlformats.org/officeDocument/2006/relationships/hyperlink" Target="https://ru.wikipedia.org/wiki/%D0%A1%D1%82%D1%80%D0%B5%D0%BB%D0%B5%D1%86_(%D0%B7%D0%BD%D0%B0%D0%BA_%D0%B7%D0%BE%D0%B4%D0%B8%D0%B0%D0%BA%D0%B0)" TargetMode="External"/><Relationship Id="rId36" Type="http://schemas.openxmlformats.org/officeDocument/2006/relationships/hyperlink" Target="https://ru.wikipedia.org/wiki/19_%D1%84%D0%B5%D0%B2%D1%80%D0%B0%D0%BB%D1%8F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61" Type="http://schemas.openxmlformats.org/officeDocument/2006/relationships/image" Target="../media/image35.png"/><Relationship Id="rId10" Type="http://schemas.openxmlformats.org/officeDocument/2006/relationships/hyperlink" Target="https://ru.wikipedia.org/wiki/22_%D0%BC%D0%B0%D1%8F" TargetMode="External"/><Relationship Id="rId19" Type="http://schemas.openxmlformats.org/officeDocument/2006/relationships/hyperlink" Target="https://ru.wikipedia.org/wiki/22_%D0%B0%D0%B2%D0%B3%D1%83%D1%81%D1%82%D0%B0" TargetMode="External"/><Relationship Id="rId31" Type="http://schemas.openxmlformats.org/officeDocument/2006/relationships/hyperlink" Target="https://ru.wikipedia.org/wiki/%D0%9A%D0%BE%D0%B7%D0%B5%D1%80%D0%BE%D0%B3_(%D0%B7%D0%BD%D0%B0%D0%BA_%D0%B7%D0%BE%D0%B4%D0%B8%D0%B0%D0%BA%D0%B0)" TargetMode="External"/><Relationship Id="rId44" Type="http://schemas.openxmlformats.org/officeDocument/2006/relationships/hyperlink" Target="https://commons.wikimedia.org/wiki/File:Gemini.svg?uselang=ru" TargetMode="External"/><Relationship Id="rId52" Type="http://schemas.openxmlformats.org/officeDocument/2006/relationships/hyperlink" Target="https://commons.wikimedia.org/wiki/File:Libra.svg?uselang=ru" TargetMode="External"/><Relationship Id="rId60" Type="http://schemas.openxmlformats.org/officeDocument/2006/relationships/hyperlink" Target="https://commons.wikimedia.org/wiki/File:Capricorn.svg?uselang=ru" TargetMode="External"/><Relationship Id="rId65" Type="http://schemas.openxmlformats.org/officeDocument/2006/relationships/image" Target="../media/image37.png"/><Relationship Id="rId4" Type="http://schemas.openxmlformats.org/officeDocument/2006/relationships/hyperlink" Target="https://ru.wikipedia.org/wiki/21_%D0%BC%D0%B0%D1%80%D1%82%D0%B0" TargetMode="External"/><Relationship Id="rId9" Type="http://schemas.openxmlformats.org/officeDocument/2006/relationships/hyperlink" Target="https://ru.wikipedia.org/wiki/%D0%91%D0%BB%D0%B8%D0%B7%D0%BD%D0%B5%D1%86%D1%8B_(%D0%B7%D0%BD%D0%B0%D0%BA_%D0%B7%D0%BE%D0%B4%D0%B8%D0%B0%D0%BA%D0%B0)" TargetMode="External"/><Relationship Id="rId14" Type="http://schemas.openxmlformats.org/officeDocument/2006/relationships/hyperlink" Target="https://ru.wikipedia.org/wiki/22_%D0%B8%D1%8E%D0%BB%D1%8F" TargetMode="External"/><Relationship Id="rId22" Type="http://schemas.openxmlformats.org/officeDocument/2006/relationships/hyperlink" Target="https://ru.wikipedia.org/wiki/24_%D1%81%D0%B5%D0%BD%D1%82%D1%8F%D0%B1%D1%80%D1%8F" TargetMode="External"/><Relationship Id="rId27" Type="http://schemas.openxmlformats.org/officeDocument/2006/relationships/hyperlink" Target="https://ru.wikipedia.org/wiki/%D0%97%D0%BC%D0%B5%D0%B5%D0%BD%D0%BE%D1%81%D0%B5%D1%86_(%D0%B7%D0%BD%D0%B0%D0%BA_%D0%B7%D0%BE%D0%B4%D0%B8%D0%B0%D0%BA%D0%B0)" TargetMode="External"/><Relationship Id="rId30" Type="http://schemas.openxmlformats.org/officeDocument/2006/relationships/hyperlink" Target="https://ru.wikipedia.org/wiki/22_%D0%B4%D0%B5%D0%BA%D0%B0%D0%B1%D1%80%D1%8F" TargetMode="External"/><Relationship Id="rId35" Type="http://schemas.openxmlformats.org/officeDocument/2006/relationships/hyperlink" Target="https://ru.wikipedia.org/wiki/21_%D1%8F%D0%BD%D0%B2%D0%B0%D1%80%D1%8F" TargetMode="External"/><Relationship Id="rId43" Type="http://schemas.openxmlformats.org/officeDocument/2006/relationships/image" Target="../media/image26.png"/><Relationship Id="rId48" Type="http://schemas.openxmlformats.org/officeDocument/2006/relationships/hyperlink" Target="https://commons.wikimedia.org/wiki/File:Leo.svg?uselang=ru" TargetMode="External"/><Relationship Id="rId56" Type="http://schemas.openxmlformats.org/officeDocument/2006/relationships/hyperlink" Target="https://commons.wikimedia.org/wiki/File:Ophiuchus_zodiac.svg?uselang=ru" TargetMode="External"/><Relationship Id="rId64" Type="http://schemas.openxmlformats.org/officeDocument/2006/relationships/hyperlink" Target="https://commons.wikimedia.org/wiki/File:Pisces.svg?uselang=ru" TargetMode="External"/><Relationship Id="rId8" Type="http://schemas.openxmlformats.org/officeDocument/2006/relationships/hyperlink" Target="https://ru.wikipedia.org/wiki/21_%D0%BC%D0%B0%D1%8F" TargetMode="External"/><Relationship Id="rId51" Type="http://schemas.openxmlformats.org/officeDocument/2006/relationships/image" Target="../media/image30.png"/><Relationship Id="rId3" Type="http://schemas.openxmlformats.org/officeDocument/2006/relationships/hyperlink" Target="https://ru.wikipedia.org/wiki/%D0%9E%D0%B2%D0%B5%D0%BD_(%D0%B7%D0%BD%D0%B0%D0%BA_%D0%B7%D0%BE%D0%B4%D0%B8%D0%B0%D0%BA%D0%B0)" TargetMode="External"/><Relationship Id="rId12" Type="http://schemas.openxmlformats.org/officeDocument/2006/relationships/hyperlink" Target="https://ru.wikipedia.org/wiki/%D0%A0%D0%B0%D0%BA_(%D0%B7%D0%BD%D0%B0%D0%BA_%D0%B7%D0%BE%D0%B4%D0%B8%D0%B0%D0%BA%D0%B0)" TargetMode="External"/><Relationship Id="rId17" Type="http://schemas.openxmlformats.org/officeDocument/2006/relationships/hyperlink" Target="https://ru.wikipedia.org/wiki/21_%D0%B0%D0%B2%D0%B3%D1%83%D1%81%D1%82%D0%B0" TargetMode="External"/><Relationship Id="rId25" Type="http://schemas.openxmlformats.org/officeDocument/2006/relationships/hyperlink" Target="https://ru.wikipedia.org/wiki/24_%D0%BE%D0%BA%D1%82%D1%8F%D0%B1%D1%80%D1%8F" TargetMode="External"/><Relationship Id="rId33" Type="http://schemas.openxmlformats.org/officeDocument/2006/relationships/hyperlink" Target="https://ru.wikipedia.org/wiki/20_%D1%8F%D0%BD%D0%B2%D0%B0%D1%80%D1%8F" TargetMode="External"/><Relationship Id="rId38" Type="http://schemas.openxmlformats.org/officeDocument/2006/relationships/hyperlink" Target="https://ru.wikipedia.org/wiki/20_%D1%84%D0%B5%D0%B2%D1%80%D0%B0%D0%BB%D1%8F" TargetMode="External"/><Relationship Id="rId46" Type="http://schemas.openxmlformats.org/officeDocument/2006/relationships/hyperlink" Target="https://commons.wikimedia.org/wiki/File:Cancer.svg?uselang=ru" TargetMode="External"/><Relationship Id="rId5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2400" y="2308860"/>
          <a:ext cx="3759200" cy="2240280"/>
        </p:xfrm>
        <a:graphic>
          <a:graphicData uri="http://schemas.openxmlformats.org/drawingml/2006/table">
            <a:tbl>
              <a:tblPr/>
              <a:tblGrid>
                <a:gridCol w="2409190"/>
                <a:gridCol w="1350010"/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Название созвездия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Водолей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Стрелец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Скорпион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Овен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1. Виртуальное путешествие в межгалактическом метро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«Пусть звезды опять нам назначают свиданье!»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rgbClr val="0087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Батурина Жанна Анатольевна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Разделы: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87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Начальная школа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rgbClr val="00873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Внеклассная работа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получить представление о звёздах и известных особенностях их существования.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какие бывают звезды по размеру,  цвету и от чего зависит цвет звезды;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получить представление о созвездиях;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познавательный интерес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Сегодня мы отправимся в виртуальное путешествие к звездам.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Внимание, взлёт! И наши ракеты помчались вперёд!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2. 1. Станция “Гимнастика для ума”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Командам предстоит показать свои знания о космосе и космонавтах.  За каждый правильный ответ команда получает звезду (проверка по слайду)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Сколько планет вращается вокруг солнца? (8)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Солнце, это планета или звезда? (звезда)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Какая по счету от солнца наша планета? (3)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Как называется естественные спутник Земли? (Луна)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4 октября 1957г. – было положено начало освоения космоса. Какое событие связано с этой датой? (был запущен первый советский искусственный спутник Земли)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3.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6.12 апреля 1961 года был совершен первый в мире полет человека в космос. Космонавтом номер один стал Ю, А. Гагарин. Сколько времени длился его полет? (1 час 48 минут.)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Кто был космонавтом номер два? (Г.С.Титов совершил суточный полет вокруг Земли 6 августа 1961 года.)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Кто был Генеральным конструктором первых советских космических кораблей? (С. П. Королев.)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4.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Какая планета Солнечной системы самая большая? (Юпитер)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Какая планета Солнечной системы самая маленькая? (Меркурий)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Ведущий.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подарила нам два чуда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яркий солнечный свет днем и волшебный звездный ковер, который разворачивается на небе от горизонта до горизонта темной безоблачной  ночью. Звезды не только маленькие светильники ночного неба, но интереснейшие физические объекты.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люди считали, что звезды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таинственные серебряные огоньки, прикрепленные к высоко расположенной небесной сфере и медленно движущейся по небу, послушные воле богов.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5. 2. Станция «Невесомость»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Так что же такое звёзды? Выберите правильный ответ.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холодные небесные тела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планеты, которые находятся очень далеко от нас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раскаленные газовые шары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Звезды, как елочные огоньки, имеют цвет или, точнее, различные цветовые оттенки. Рассматривая звезды даже невооруженным глазом, можно заметить, что не все они одинаковы. Есть голубые, желтые, оранжевые, красные и белые.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6.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Станция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космос всем открыта дверь, ну-ка, сам себя проверь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 чего же зависит цвет звезды? Попробуйте найти ответ на этот вопрос.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удалённости звезды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температуры поверхности звезды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состава звезды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Красные звезды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самые холодные, их температура 2-3.000*С. </a:t>
            </a: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Желтые,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наше Солнце, имеют среднюю температуру 5-6.000*С. Самые горячие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белые и голубые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их температура достигает 50-60.000*С и выше.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7.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Звезды отличаются друг от друга и размерами. Есть звезды-гиганты, а есть звезды-карлики.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Измерения показали, что самые маленькие звезды,- так называемые карлики,- имеют в диаметре несколько тысяч километров. Размеры же наиболее крупных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красных сверхгигантов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таковы, что если бы можно было поместить подобную звезду на место Солнца, то большая часть планет Солнечной системы оказалась бы внутри нее. Небольшие по размеру звезды слабые и холодные, крупные же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горячие и яркие.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Астрономия родилась тогда, когда люди научились определять положение звезд и планет на небе, следить за их видимыми перемещениями, измерять угловые расстояния между ними на небесной сфере. Наблюдатели разделили небо на участки, каждый из которых включал группу звезд характерного рисунка.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8.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Станция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Космический словарь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Как же называли такие группы звезд?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триплеты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рассеянные скопления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созвездия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Созвездия уже давно рассматриваются как искусственно  выделенные участки неба, звезды в которых удалены друг от друга и физически не связаны.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Фигуры созвездий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результат проекции звезд, находящихся на различном удалении от нас.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9.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Особую группу представляют зодиакальные созвездия, расположенные вдоль эклиптики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небесного круга, представляющего годичный путь Солнца на фоне звезд. Всего их двенадцать, и они вместе составляют Пояс зодиака (по греч.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зодиак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 зверей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Солнце каждый месяц пресекает одно из них.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10. 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Станция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 зодиака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 зверей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Вспомните и запишите названия созвездий Пояса Зодиака, каждый из вас родился под одним из этих созвездий. (Овен, телец, близнецы, рак, лев, дева, весы, скорпион, стрелец, козерог, водолей, рыбы).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11.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Станция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созвездия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попробуйте угадать названия созвездий по их рисункам. На слайд выводятся изображения созвездий, ученики ставят номера по порядку возле угаданного названия созвездия. (всего дано 6 созвездий в таком порядке: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Скорпион, 2 Водолей,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12.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Дева, 4 овен,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13.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Стрелец, 6 лев).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участников получается такой ответ: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14.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Загадочность всегда окружала звезды, именно это влекло к ним тысячи ученых, дилетантов, магов и просто романтиков. Человек связывал со звездным небом свою судьбу, настоящее, прошлое и грядущее. Солнечная система погружена в огромную звездную систему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Галактику, насчитывающую сотни миллиардов звезд самой разной светимости и цвета. Звезды не останутся вечно такими же, какими мы видим их сейчас. Во Вселенной постоянно рождаются новые звезды, а старые умирают. Но еще впереди то время, когда исполниться мечта создателя современной науки о звездах Артура Эддингтона и мы, наконец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сможем понять такую простую вещь, как звезда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15.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Ведущий.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Дорогие друзья, вот мы и долетели до звёзд! Сосчитайте,  сколько звёзд вы сегодня смогли собрать!  А наше виртуальное путешествие подошло к концу. Позвольте поблагодарить всех, кто принимал участие в игре, и пожелать вам всего самого наилучшего.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Рефлексия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Понравилось ли вам путешествие?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Что вы узнали нового о космосе?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Награждение победителей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диакальный кру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361906" cy="5142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Зодиакальный круг</a:t>
            </a:r>
            <a:endParaRPr lang="ru-RU" sz="36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6000963"/>
            <a:ext cx="882047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Пояс зодиака (от греч. «зодиак»)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круг зверей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5. Станция  «Пояс зодиака – круг зверей»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пояс зодиака для провер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7931397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6. Станция  «Назови созвездия»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3008341-Вектор-Скорпион-знак-зодиака-прекрасных-ярких-звезд-н�.jpg"/>
          <p:cNvPicPr>
            <a:picLocks noChangeAspect="1"/>
          </p:cNvPicPr>
          <p:nvPr/>
        </p:nvPicPr>
        <p:blipFill>
          <a:blip r:embed="rId3" cstate="print"/>
          <a:srcRect t="3381" r="16841" b="23540"/>
          <a:stretch>
            <a:fillRect/>
          </a:stretch>
        </p:blipFill>
        <p:spPr>
          <a:xfrm>
            <a:off x="755576" y="836712"/>
            <a:ext cx="3096344" cy="2600929"/>
          </a:xfrm>
          <a:prstGeom prst="rect">
            <a:avLst/>
          </a:prstGeom>
        </p:spPr>
      </p:pic>
      <p:pic>
        <p:nvPicPr>
          <p:cNvPr id="7" name="Рисунок 6" descr="скорпи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572000" y="908720"/>
            <a:ext cx="3096344" cy="2322258"/>
          </a:xfrm>
          <a:prstGeom prst="rect">
            <a:avLst/>
          </a:prstGeom>
        </p:spPr>
      </p:pic>
      <p:pic>
        <p:nvPicPr>
          <p:cNvPr id="8" name="Рисунок 7" descr="13912152-Водолей-созвезд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79612" y="4041068"/>
            <a:ext cx="2592288" cy="2664296"/>
          </a:xfrm>
          <a:prstGeom prst="rect">
            <a:avLst/>
          </a:prstGeom>
        </p:spPr>
      </p:pic>
      <p:pic>
        <p:nvPicPr>
          <p:cNvPr id="9" name="Рисунок 8" descr="водоле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005064"/>
            <a:ext cx="2857500" cy="2664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84368" y="404664"/>
            <a:ext cx="564385" cy="3240360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СКОРПИОН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881" y="3861048"/>
            <a:ext cx="564385" cy="2996952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ВОДОЛЕЙ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5. Станция  «Назови созвездия»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2495920-Дева-вектор-Знак-зодиака-ярких-звезд-в-космосе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1600" y="404664"/>
            <a:ext cx="2592288" cy="3456384"/>
          </a:xfrm>
          <a:prstGeom prst="rect">
            <a:avLst/>
          </a:prstGeom>
        </p:spPr>
      </p:pic>
      <p:pic>
        <p:nvPicPr>
          <p:cNvPr id="7" name="Рисунок 6" descr="д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052736"/>
            <a:ext cx="3121152" cy="2340864"/>
          </a:xfrm>
          <a:prstGeom prst="rect">
            <a:avLst/>
          </a:prstGeom>
        </p:spPr>
      </p:pic>
      <p:pic>
        <p:nvPicPr>
          <p:cNvPr id="8" name="Рисунок 7" descr="17558989-Овен-Знак-зодиака-яркие-звезды-в-космосе..jpg"/>
          <p:cNvPicPr>
            <a:picLocks noChangeAspect="1"/>
          </p:cNvPicPr>
          <p:nvPr/>
        </p:nvPicPr>
        <p:blipFill>
          <a:blip r:embed="rId5" cstate="print"/>
          <a:srcRect t="29840" b="3381"/>
          <a:stretch>
            <a:fillRect/>
          </a:stretch>
        </p:blipFill>
        <p:spPr>
          <a:xfrm>
            <a:off x="251520" y="3789040"/>
            <a:ext cx="4032448" cy="2808312"/>
          </a:xfrm>
          <a:prstGeom prst="rect">
            <a:avLst/>
          </a:prstGeom>
        </p:spPr>
      </p:pic>
      <p:pic>
        <p:nvPicPr>
          <p:cNvPr id="9" name="Рисунок 8" descr="ове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005064"/>
            <a:ext cx="3121152" cy="2340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905" y="1268760"/>
            <a:ext cx="564385" cy="1728192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ДЕВА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6913" y="4149080"/>
            <a:ext cx="564385" cy="1728192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ОВЕН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5. Станция «Назови созвездия»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13008346-вектор-Стрелец-знак-зодиака-красивые-яркие-звезды-на-ф.jpg"/>
          <p:cNvPicPr>
            <a:picLocks noChangeAspect="1"/>
          </p:cNvPicPr>
          <p:nvPr/>
        </p:nvPicPr>
        <p:blipFill>
          <a:blip r:embed="rId3" cstate="print"/>
          <a:srcRect b="13461"/>
          <a:stretch>
            <a:fillRect/>
          </a:stretch>
        </p:blipFill>
        <p:spPr>
          <a:xfrm rot="16200000">
            <a:off x="1027009" y="853311"/>
            <a:ext cx="3024336" cy="2991137"/>
          </a:xfrm>
          <a:prstGeom prst="rect">
            <a:avLst/>
          </a:prstGeom>
        </p:spPr>
      </p:pic>
      <p:pic>
        <p:nvPicPr>
          <p:cNvPr id="7" name="Рисунок 6" descr="стрел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052736"/>
            <a:ext cx="2857500" cy="2695575"/>
          </a:xfrm>
          <a:prstGeom prst="rect">
            <a:avLst/>
          </a:prstGeom>
        </p:spPr>
      </p:pic>
      <p:pic>
        <p:nvPicPr>
          <p:cNvPr id="8" name="Рисунок 7" descr="13008300-вектор-знак-Лев-зодиак-красивые-яркие-звезды-на-фоне-к�.jpg"/>
          <p:cNvPicPr>
            <a:picLocks noChangeAspect="1"/>
          </p:cNvPicPr>
          <p:nvPr/>
        </p:nvPicPr>
        <p:blipFill>
          <a:blip r:embed="rId5" cstate="print"/>
          <a:srcRect t="4641" r="10941" b="19760"/>
          <a:stretch>
            <a:fillRect/>
          </a:stretch>
        </p:blipFill>
        <p:spPr>
          <a:xfrm>
            <a:off x="1043609" y="4077072"/>
            <a:ext cx="3024336" cy="2628360"/>
          </a:xfrm>
          <a:prstGeom prst="rect">
            <a:avLst/>
          </a:prstGeom>
        </p:spPr>
      </p:pic>
      <p:pic>
        <p:nvPicPr>
          <p:cNvPr id="9" name="Рисунок 8" descr="ле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221088"/>
            <a:ext cx="2952328" cy="2340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905" y="980728"/>
            <a:ext cx="564385" cy="2808312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СТРЕЛЕЦ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4905" y="4653136"/>
            <a:ext cx="564385" cy="1296144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 anchor="ctr" anchorCtr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ЛЕВ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8640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Карта звездного неба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(вид над г. Норильск)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5" name="Picture 3" descr="карта звезд неба"/>
          <p:cNvPicPr>
            <a:picLocks noChangeAspect="1" noChangeArrowheads="1"/>
          </p:cNvPicPr>
          <p:nvPr/>
        </p:nvPicPr>
        <p:blipFill>
          <a:blip r:embed="rId3" cstate="print"/>
          <a:srcRect l="1268" r="2762" b="5876"/>
          <a:stretch>
            <a:fillRect/>
          </a:stretch>
        </p:blipFill>
        <p:spPr bwMode="auto">
          <a:xfrm>
            <a:off x="1547664" y="836712"/>
            <a:ext cx="6408712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Наше путешествие подошло к концу!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Спасибо за участие!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980728"/>
          <a:ext cx="5441661" cy="5289455"/>
        </p:xfrm>
        <a:graphic>
          <a:graphicData uri="http://schemas.openxmlformats.org/drawingml/2006/table">
            <a:tbl>
              <a:tblPr/>
              <a:tblGrid>
                <a:gridCol w="1721858"/>
                <a:gridCol w="838622"/>
                <a:gridCol w="2881181"/>
              </a:tblGrid>
              <a:tr h="408927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"/>
                        </a:rPr>
                        <a:t>Овен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4"/>
                        </a:rPr>
                        <a:t>21 марта</a:t>
                      </a:r>
                      <a:r>
                        <a:rPr lang="ru-RU" sz="1400" kern="140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5"/>
                        </a:rPr>
                        <a:t>20 апреля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6"/>
                        </a:rPr>
                        <a:t>Телец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7"/>
                        </a:rPr>
                        <a:t>21 апреля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8"/>
                        </a:rPr>
                        <a:t>21 мая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9"/>
                        </a:rPr>
                        <a:t>Близнецы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0"/>
                        </a:rPr>
                        <a:t>22 мая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1"/>
                        </a:rPr>
                        <a:t>21 июня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12"/>
                        </a:rPr>
                        <a:t>Рак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3"/>
                        </a:rPr>
                        <a:t>22 июня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4"/>
                        </a:rPr>
                        <a:t>22 июля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15"/>
                        </a:rPr>
                        <a:t>Лев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6"/>
                        </a:rPr>
                        <a:t>23 июля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7"/>
                        </a:rPr>
                        <a:t>21 августа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18"/>
                        </a:rPr>
                        <a:t>Дева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19"/>
                        </a:rPr>
                        <a:t>22 августа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0"/>
                        </a:rPr>
                        <a:t>23 сентября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21"/>
                        </a:rPr>
                        <a:t>Весы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2"/>
                        </a:rPr>
                        <a:t>24 сентября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3"/>
                        </a:rPr>
                        <a:t>23 октября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24"/>
                        </a:rPr>
                        <a:t>Скорпион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5"/>
                        </a:rPr>
                        <a:t>24 октября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6"/>
                        </a:rPr>
                        <a:t>22 ноября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27"/>
                        </a:rPr>
                        <a:t>Змееносец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-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28"/>
                        </a:rPr>
                        <a:t>Стрелец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29"/>
                        </a:rPr>
                        <a:t>23 ноября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0"/>
                        </a:rPr>
                        <a:t>22 декабря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31"/>
                        </a:rPr>
                        <a:t>Козерог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2"/>
                        </a:rPr>
                        <a:t>23 декабря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3"/>
                        </a:rPr>
                        <a:t>20 января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415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34"/>
                        </a:rPr>
                        <a:t>Водолей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5"/>
                        </a:rPr>
                        <a:t>21 января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6"/>
                        </a:rPr>
                        <a:t>19 февраля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63"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>
                          <a:solidFill>
                            <a:srgbClr val="0B0080"/>
                          </a:solidFill>
                          <a:latin typeface="Arial"/>
                          <a:hlinkClick r:id="rId37"/>
                        </a:rPr>
                        <a:t>Рыбы</a:t>
                      </a: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ru-RU" sz="1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450215" algn="just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8"/>
                        </a:rPr>
                        <a:t>20 февраля</a:t>
                      </a:r>
                      <a:r>
                        <a:rPr lang="ru-RU" sz="1400" kern="1400" dirty="0">
                          <a:solidFill>
                            <a:srgbClr val="222222"/>
                          </a:solidFill>
                          <a:latin typeface="Arial"/>
                        </a:rPr>
                        <a:t> — </a:t>
                      </a:r>
                      <a:r>
                        <a:rPr lang="ru-RU" sz="1400" u="none" strike="noStrike" kern="1400" dirty="0">
                          <a:solidFill>
                            <a:srgbClr val="0B0080"/>
                          </a:solidFill>
                          <a:latin typeface="Arial"/>
                          <a:hlinkClick r:id="rId39"/>
                        </a:rPr>
                        <a:t>20 марта</a:t>
                      </a:r>
                      <a:endParaRPr lang="ru-RU" sz="1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3470" marR="13470" marT="13470" marB="134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757" name="Рисунок 1" descr="Овен">
            <a:hlinkClick r:id="rId40" tooltip="&quot;Овен&quot;"/>
          </p:cNvPr>
          <p:cNvPicPr>
            <a:picLocks noGrp="1"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635896" y="1124744"/>
            <a:ext cx="190500" cy="180975"/>
          </a:xfrm>
          <a:prstGeom prst="rect">
            <a:avLst/>
          </a:prstGeom>
          <a:noFill/>
        </p:spPr>
      </p:pic>
      <p:pic>
        <p:nvPicPr>
          <p:cNvPr id="31756" name="Рисунок 2" descr="Телец">
            <a:hlinkClick r:id="rId42" tooltip="&quot;Телец&quot;"/>
          </p:cNvPr>
          <p:cNvPicPr>
            <a:picLocks noGrp="1"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635896" y="1484784"/>
            <a:ext cx="190500" cy="200025"/>
          </a:xfrm>
          <a:prstGeom prst="rect">
            <a:avLst/>
          </a:prstGeom>
          <a:noFill/>
        </p:spPr>
      </p:pic>
      <p:pic>
        <p:nvPicPr>
          <p:cNvPr id="31755" name="Рисунок 3" descr="Близнецы">
            <a:hlinkClick r:id="rId44" tooltip="&quot;Близнецы&quot;"/>
          </p:cNvPr>
          <p:cNvPicPr>
            <a:picLocks noGrp="1"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635896" y="1916832"/>
            <a:ext cx="190500" cy="200025"/>
          </a:xfrm>
          <a:prstGeom prst="rect">
            <a:avLst/>
          </a:prstGeom>
          <a:noFill/>
        </p:spPr>
      </p:pic>
      <p:pic>
        <p:nvPicPr>
          <p:cNvPr id="31754" name="Рисунок 4" descr="Рак">
            <a:hlinkClick r:id="rId46" tooltip="&quot;Рак&quot;"/>
          </p:cNvPr>
          <p:cNvPicPr>
            <a:picLocks noGrp="1"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3635896" y="2348880"/>
            <a:ext cx="190500" cy="152400"/>
          </a:xfrm>
          <a:prstGeom prst="rect">
            <a:avLst/>
          </a:prstGeom>
          <a:noFill/>
        </p:spPr>
      </p:pic>
      <p:pic>
        <p:nvPicPr>
          <p:cNvPr id="31753" name="Рисунок 5" descr="Лев">
            <a:hlinkClick r:id="rId48" tooltip="&quot;Лев&quot;"/>
          </p:cNvPr>
          <p:cNvPicPr>
            <a:picLocks noGrp="1"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635896" y="2708920"/>
            <a:ext cx="190500" cy="247650"/>
          </a:xfrm>
          <a:prstGeom prst="rect">
            <a:avLst/>
          </a:prstGeom>
          <a:noFill/>
        </p:spPr>
      </p:pic>
      <p:pic>
        <p:nvPicPr>
          <p:cNvPr id="31752" name="Рисунок 6" descr="Дева">
            <a:hlinkClick r:id="rId50" tooltip="&quot;Дева&quot;"/>
          </p:cNvPr>
          <p:cNvPicPr>
            <a:picLocks noGrp="1"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3563888" y="3140968"/>
            <a:ext cx="190500" cy="228600"/>
          </a:xfrm>
          <a:prstGeom prst="rect">
            <a:avLst/>
          </a:prstGeom>
          <a:noFill/>
        </p:spPr>
      </p:pic>
      <p:pic>
        <p:nvPicPr>
          <p:cNvPr id="31751" name="Рисунок 7" descr="Весы">
            <a:hlinkClick r:id="rId52" tooltip="&quot;Весы&quot;"/>
          </p:cNvPr>
          <p:cNvPicPr>
            <a:picLocks noGrp="1"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563888" y="3573016"/>
            <a:ext cx="190500" cy="161925"/>
          </a:xfrm>
          <a:prstGeom prst="rect">
            <a:avLst/>
          </a:prstGeom>
          <a:noFill/>
        </p:spPr>
      </p:pic>
      <p:pic>
        <p:nvPicPr>
          <p:cNvPr id="31750" name="Рисунок 8" descr="Скорпион">
            <a:hlinkClick r:id="rId54" tooltip="&quot;Скорпион&quot;"/>
          </p:cNvPr>
          <p:cNvPicPr>
            <a:picLocks noGrp="1"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3563888" y="3933056"/>
            <a:ext cx="190500" cy="209550"/>
          </a:xfrm>
          <a:prstGeom prst="rect">
            <a:avLst/>
          </a:prstGeom>
          <a:noFill/>
        </p:spPr>
      </p:pic>
      <p:pic>
        <p:nvPicPr>
          <p:cNvPr id="31749" name="Рисунок 9" descr="Змееносец">
            <a:hlinkClick r:id="rId56" tooltip="&quot;Змееносец&quot;"/>
          </p:cNvPr>
          <p:cNvPicPr>
            <a:picLocks noGrp="1"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563888" y="4365104"/>
            <a:ext cx="190500" cy="190500"/>
          </a:xfrm>
          <a:prstGeom prst="rect">
            <a:avLst/>
          </a:prstGeom>
          <a:noFill/>
        </p:spPr>
      </p:pic>
      <p:pic>
        <p:nvPicPr>
          <p:cNvPr id="31748" name="Рисунок 10" descr="Стрелец">
            <a:hlinkClick r:id="rId58" tooltip="&quot;Стрелец&quot;"/>
          </p:cNvPr>
          <p:cNvPicPr>
            <a:picLocks noGrp="1"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3563888" y="4725144"/>
            <a:ext cx="190500" cy="190500"/>
          </a:xfrm>
          <a:prstGeom prst="rect">
            <a:avLst/>
          </a:prstGeom>
          <a:noFill/>
        </p:spPr>
      </p:pic>
      <p:pic>
        <p:nvPicPr>
          <p:cNvPr id="31747" name="Рисунок 11" descr="Козерог">
            <a:hlinkClick r:id="rId60" tooltip="&quot;Козерог&quot;"/>
          </p:cNvPr>
          <p:cNvPicPr>
            <a:picLocks noGrp="1"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563888" y="5157192"/>
            <a:ext cx="190500" cy="180975"/>
          </a:xfrm>
          <a:prstGeom prst="rect">
            <a:avLst/>
          </a:prstGeom>
          <a:noFill/>
        </p:spPr>
      </p:pic>
      <p:pic>
        <p:nvPicPr>
          <p:cNvPr id="31746" name="Рисунок 12" descr="Водолей">
            <a:hlinkClick r:id="rId62" tooltip="&quot;Водолей&quot;"/>
          </p:cNvPr>
          <p:cNvPicPr>
            <a:picLocks noGrp="1"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3563888" y="5589240"/>
            <a:ext cx="190500" cy="123825"/>
          </a:xfrm>
          <a:prstGeom prst="rect">
            <a:avLst/>
          </a:prstGeom>
          <a:noFill/>
        </p:spPr>
      </p:pic>
      <p:pic>
        <p:nvPicPr>
          <p:cNvPr id="31745" name="Рисунок 13" descr="Рыбы">
            <a:hlinkClick r:id="rId64" tooltip="&quot;Рыбы&quot;"/>
          </p:cNvPr>
          <p:cNvPicPr>
            <a:picLocks noGrp="1"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3563888" y="5949280"/>
            <a:ext cx="190500" cy="2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16288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Виртуальное путешествие в межгалактическом метро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481736"/>
            <a:ext cx="91440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«Пусть звёзды опять назначают нам свиданье!»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1. Станция «Гимнастика для ума»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795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Сколько планет вращается вокруг солнца?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980728"/>
            <a:ext cx="3600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Солнце – это планета или звезда?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1844824"/>
            <a:ext cx="18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ЗВЕЗДА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00392" y="2708920"/>
            <a:ext cx="3600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564904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- Какая по счёту от солнца наша планета?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284984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Как называется естественный спутник Земли?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861048"/>
            <a:ext cx="10801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ЛУНА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5091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- 4 октября 1957 г. было положено начало освоения космоса. Какое событие связано с этой датой?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5589240"/>
            <a:ext cx="66247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Был запущен первый ИСКУСТВЕННЫЙ спутник Земли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- 12 апреля 1961 г. был совершён первый в мире полёт человека в космос. Космонавтом номер один стал Ю.А. Гагарин. Сколько времени длился его полёт?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628800"/>
            <a:ext cx="25202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 час 48 минут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Кто был космонавтом номер два?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996952"/>
            <a:ext cx="799288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Титов Г.С. совершил суточный полёт вокруг Земли 6 августа 1961 года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770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Кто был генеральным конструктором первых советских космических кораблей?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4581128"/>
            <a:ext cx="22322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Королёв С.П.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Какая планета Солнечной системы самая большая?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692696"/>
            <a:ext cx="16561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Юпитер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Какая планета Солнечной системы самая маленькая?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060848"/>
            <a:ext cx="18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Меркурий</a:t>
            </a:r>
            <a:endParaRPr lang="ru-RU" sz="2800" b="1" dirty="0"/>
          </a:p>
        </p:txBody>
      </p:sp>
      <p:pic>
        <p:nvPicPr>
          <p:cNvPr id="8" name="Рисунок 7" descr="солнечная сист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873027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2. Станция  «Невесомость»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980728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Что такое звёзды?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холодные небесные тела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планеты, которые находятся далеко от нас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раскалённые газовые шары</a:t>
            </a:r>
            <a:endParaRPr lang="ru-RU" sz="3200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51520" y="4077072"/>
            <a:ext cx="864096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Звезда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– гигантский огненный шар из газов, нагретых до очень высокой температуры – тысячи градусов во внешних слоях и многие миллионы в центре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3. Станция  «В космос всем открыта дверь, ну-ка, сам себя проверь!»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От чего зависит цвет звезды?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от удалённости звезды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от температуры поверхности звезды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от состава звезды</a:t>
            </a:r>
            <a:endParaRPr lang="ru-RU" sz="3200" b="1" dirty="0"/>
          </a:p>
        </p:txBody>
      </p:sp>
      <p:pic>
        <p:nvPicPr>
          <p:cNvPr id="8" name="Рисунок 7" descr="Захват_2.jpg"/>
          <p:cNvPicPr>
            <a:picLocks noChangeAspect="1"/>
          </p:cNvPicPr>
          <p:nvPr/>
        </p:nvPicPr>
        <p:blipFill>
          <a:blip r:embed="rId3" cstate="print"/>
          <a:srcRect l="2030" t="1972" r="4612" b="21878"/>
          <a:stretch>
            <a:fillRect/>
          </a:stretch>
        </p:blipFill>
        <p:spPr>
          <a:xfrm>
            <a:off x="2627784" y="3501008"/>
            <a:ext cx="377382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етимость_температур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700" b="24886"/>
          <a:stretch>
            <a:fillRect/>
          </a:stretch>
        </p:blipFill>
        <p:spPr>
          <a:xfrm>
            <a:off x="0" y="0"/>
            <a:ext cx="3528393" cy="306896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 l="9101" t="2765" b="21235"/>
          <a:stretch>
            <a:fillRect/>
          </a:stretch>
        </p:blipFill>
        <p:spPr bwMode="auto">
          <a:xfrm>
            <a:off x="3491880" y="1245486"/>
            <a:ext cx="5652120" cy="542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4. Станция  «Космический словарь»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Как называют группу звёзд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 характерного рисунка?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4249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триплеты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рассеянные скопления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созвездия</a:t>
            </a:r>
            <a:endParaRPr lang="ru-RU" sz="3200" b="1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79512" y="3284984"/>
            <a:ext cx="8712968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Созвездия </a:t>
            </a:r>
            <a:r>
              <a:rPr lang="ru-RU" sz="2800" b="1" dirty="0" smtClean="0">
                <a:solidFill>
                  <a:schemeClr val="bg1"/>
                </a:solidFill>
              </a:rPr>
              <a:t>- искусственно  выделенные участки неба, звезды в которых удалены друг от друга и физически не связаны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2376264" cy="211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39952" y="4653136"/>
            <a:ext cx="4320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Фигуры созвездий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проекция звезд,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находящихся на различном удалении друг от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449</Words>
  <Application>Microsoft Office PowerPoint</Application>
  <PresentationFormat>Экран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Виртуальное путешествие в межгалактическом метро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Наше путешествие подошло к концу!    Спасибо за участие!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звёзды?</dc:title>
  <dc:creator>user</dc:creator>
  <cp:lastModifiedBy>user</cp:lastModifiedBy>
  <cp:revision>35</cp:revision>
  <dcterms:created xsi:type="dcterms:W3CDTF">2014-01-04T14:36:06Z</dcterms:created>
  <dcterms:modified xsi:type="dcterms:W3CDTF">2017-11-05T11:04:16Z</dcterms:modified>
</cp:coreProperties>
</file>