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61" r:id="rId2"/>
    <p:sldId id="256" r:id="rId3"/>
    <p:sldId id="257" r:id="rId4"/>
    <p:sldId id="258" r:id="rId5"/>
    <p:sldId id="260" r:id="rId6"/>
    <p:sldId id="273" r:id="rId7"/>
    <p:sldId id="259" r:id="rId8"/>
    <p:sldId id="262" r:id="rId9"/>
    <p:sldId id="263" r:id="rId10"/>
    <p:sldId id="269" r:id="rId11"/>
    <p:sldId id="274" r:id="rId12"/>
    <p:sldId id="275" r:id="rId13"/>
    <p:sldId id="276" r:id="rId14"/>
    <p:sldId id="264" r:id="rId15"/>
    <p:sldId id="265" r:id="rId16"/>
    <p:sldId id="266" r:id="rId17"/>
    <p:sldId id="267" r:id="rId18"/>
    <p:sldId id="268" r:id="rId19"/>
    <p:sldId id="270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F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6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586F0-968D-4C67-AC8B-C9C2FD12448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BB084-83AD-4337-8CFD-E292439B29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03A0950-377F-414D-9EEF-4FDCDBA3C7CC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D6B78BC-0376-4E18-BDB5-35BDA6B46DE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al-site.ru/photo/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</a:t>
            </a: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"Гимназия №97 г.Ельца»</a:t>
            </a: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конкурс</a:t>
            </a:r>
            <a:r>
              <a:rPr lang="ru-RU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сценарий </a:t>
            </a: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урока мужества </a:t>
            </a:r>
            <a:r>
              <a:rPr lang="ru-RU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b="1" i="1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по теме:</a:t>
            </a:r>
            <a:endParaRPr lang="ru-RU" sz="3200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  «</a:t>
            </a:r>
            <a:r>
              <a:rPr lang="ru-RU" sz="3200" b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Герой </a:t>
            </a:r>
            <a:r>
              <a:rPr lang="ru-RU" sz="3200" b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и защитник Отечества </a:t>
            </a:r>
            <a:endParaRPr lang="ru-RU" sz="3200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      (к 870- </a:t>
            </a:r>
            <a:r>
              <a:rPr lang="ru-RU" sz="3200" b="1" dirty="0" err="1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летию</a:t>
            </a:r>
            <a:r>
              <a:rPr lang="ru-RU" sz="3200" b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ahoma" pitchFamily="34" charset="0"/>
              </a:rPr>
              <a:t> г.Ельца")</a:t>
            </a:r>
            <a:r>
              <a:rPr lang="ru-RU" sz="3200" b="1" i="1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»</a:t>
            </a:r>
            <a:endParaRPr lang="ru-RU" sz="3200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Автор работы</a:t>
            </a: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учитель истории</a:t>
            </a: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Зацепина</a:t>
            </a:r>
            <a:r>
              <a:rPr lang="ru-RU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Т.Г.</a:t>
            </a: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DE2F22"/>
              </a:solidFill>
              <a:latin typeface="Arial Black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DE2F22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г.Елец, 2016 год</a:t>
            </a:r>
            <a:endParaRPr lang="ru-RU" dirty="0" smtClean="0">
              <a:solidFill>
                <a:srgbClr val="DE2F22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Вместе со всем русским народом в Отечественной войне 1812 года принимали участие и </a:t>
            </a:r>
            <a:r>
              <a:rPr lang="ru-RU" dirty="0" err="1" smtClean="0"/>
              <a:t>ельчане</a:t>
            </a:r>
            <a:r>
              <a:rPr lang="ru-RU" dirty="0" smtClean="0"/>
              <a:t>. Героически сражался 33-ий Елецкий пехотный полк.</a:t>
            </a:r>
            <a:endParaRPr lang="ru-RU" dirty="0"/>
          </a:p>
        </p:txBody>
      </p:sp>
      <p:pic>
        <p:nvPicPr>
          <p:cNvPr id="1026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564904"/>
            <a:ext cx="6048672" cy="394539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260648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Крымская война, полк находился в гарнизоне Севастополя с 3 Июля по 27 Августа 1855 г., потери полка - 2 674 человек.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1628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1877-1878 гг. - русско-турецкая война</a:t>
            </a:r>
            <a:r>
              <a:rPr lang="ru-RU" dirty="0" smtClean="0"/>
              <a:t>: отличился при </a:t>
            </a:r>
            <a:r>
              <a:rPr lang="ru-RU" dirty="0" err="1" smtClean="0"/>
              <a:t>Ени-Загре</a:t>
            </a:r>
            <a:r>
              <a:rPr lang="ru-RU" dirty="0" smtClean="0"/>
              <a:t>, </a:t>
            </a:r>
            <a:r>
              <a:rPr lang="ru-RU" dirty="0" err="1" smtClean="0"/>
              <a:t>Джуранли</a:t>
            </a:r>
            <a:r>
              <a:rPr lang="ru-RU" dirty="0" smtClean="0"/>
              <a:t>, на </a:t>
            </a:r>
            <a:r>
              <a:rPr lang="ru-RU" dirty="0" err="1" smtClean="0"/>
              <a:t>Шипке</a:t>
            </a:r>
            <a:r>
              <a:rPr lang="ru-RU" dirty="0" smtClean="0"/>
              <a:t> и у </a:t>
            </a:r>
            <a:r>
              <a:rPr lang="ru-RU" dirty="0" err="1" smtClean="0"/>
              <a:t>Шейнова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461" y="188640"/>
            <a:ext cx="754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Елец купеческий и духовный центр Черноземья.</a:t>
            </a:r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3" name="Рисунок 2" descr="http://img.narodna.pravda.com.ua/images/doc/f/1/f1ba4-5a8f550601c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194421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img.narodna.pravda.com.ua/images/doc/b/3/b30e0-0c60e400e20ee0ea0e70e00e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980728"/>
            <a:ext cx="243306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g.narodna.pravda.com.ua/images/doc/5/8/5893c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980728"/>
            <a:ext cx="221703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.narodna.pravda.com.ua/images/doc/4/7/472ea-29d34dc9e6f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996952"/>
            <a:ext cx="2937118" cy="15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mg.narodna.pravda.com.ua/images/doc/c/c/ccd64-41b3cf461a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996952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.narodna.pravda.com.ua/images/doc/9/6/96db9-996aaf99346f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996952"/>
            <a:ext cx="2592288" cy="151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.narodna.pravda.com.ua/images/doc/e/b/eb03e-c15878dd3d5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869160"/>
            <a:ext cx="3024336" cy="154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g.narodna.pravda.com.ua/images/doc/f/0/f0dc0-ecfbdf33d22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4869160"/>
            <a:ext cx="2505070" cy="152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mg.narodna.pravda.com.ua/images/doc/b/3/b3984-elets0raritet00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869160"/>
            <a:ext cx="2505070" cy="151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mg.narodna.pravda.com.ua/images/doc/0/6/06717-index.jpe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4048" y="620688"/>
            <a:ext cx="1576194" cy="198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8680"/>
            <a:ext cx="8712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«Что такое Отечество? Страна, где мы родились; колыбель, в которой мы взлелеяны;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гнездо, в котором согреты и воспитаны;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воздух, которым дышали;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</a:rPr>
              <a:t>земля, где лежат кости отцов наших и куда мы сами ляжем…»</a:t>
            </a:r>
          </a:p>
          <a:p>
            <a:pPr algn="r"/>
            <a:r>
              <a:rPr lang="ru-RU" sz="2800" b="1" dirty="0" smtClean="0">
                <a:solidFill>
                  <a:srgbClr val="FFC000"/>
                </a:solidFill>
              </a:rPr>
              <a:t>(А.С.Шишков «Рассуждение о любви к Отечеству»).</a:t>
            </a:r>
          </a:p>
          <a:p>
            <a:pPr algn="ctr"/>
            <a:endParaRPr lang="ru-RU" sz="2800" b="1" dirty="0" smtClean="0">
              <a:solidFill>
                <a:srgbClr val="FFC000"/>
              </a:solidFill>
            </a:endParaRPr>
          </a:p>
          <a:p>
            <a:r>
              <a:rPr lang="ru-RU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Как автор понимает Отечество?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7129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«Я не научился любить свою родину с закрытыми глазами, со склоненной головой,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с запертыми устами . Я нахожу, что человек может быть полезен своей стране 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только в том случае, если хорошо понимает  ее…»</a:t>
            </a:r>
          </a:p>
          <a:p>
            <a:pPr algn="r"/>
            <a:r>
              <a:rPr lang="ru-RU" sz="3200" b="1" dirty="0" smtClean="0">
                <a:solidFill>
                  <a:srgbClr val="FFC000"/>
                </a:solidFill>
              </a:rPr>
              <a:t>(П.Я.Чаадаев.)</a:t>
            </a: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За что , по мнению Чаадаева , следует любить отечество?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8215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Патриотизм – эмоциональное  отношение к Родине – 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Чувство любви и преданности, готовность служить ей и защищать ее от врагов.</a:t>
            </a:r>
            <a:endParaRPr lang="ru-RU" sz="1600" b="1" dirty="0">
              <a:solidFill>
                <a:srgbClr val="FFC000"/>
              </a:solidFill>
            </a:endParaRPr>
          </a:p>
        </p:txBody>
      </p:sp>
      <p:pic>
        <p:nvPicPr>
          <p:cNvPr id="33794" name="Picture 2" descr="http://abstractinorder.ru/articles/wp-content/uploads/2016/03/27483526-referat-kuzma-minin-i-dmitriy-pozharskiy-besplat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3096344" cy="2322258"/>
          </a:xfrm>
          <a:prstGeom prst="rect">
            <a:avLst/>
          </a:prstGeom>
          <a:noFill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34563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566124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Президент РФ </a:t>
            </a:r>
          </a:p>
          <a:p>
            <a:pPr algn="ctr"/>
            <a:r>
              <a:rPr lang="ru-RU" b="1" dirty="0" smtClean="0"/>
              <a:t>Путин </a:t>
            </a:r>
          </a:p>
          <a:p>
            <a:pPr algn="ctr"/>
            <a:r>
              <a:rPr lang="ru-RU" b="1" dirty="0" smtClean="0"/>
              <a:t>Владимир Владимирович</a:t>
            </a:r>
            <a:endParaRPr lang="ru-RU" b="1" dirty="0"/>
          </a:p>
        </p:txBody>
      </p:sp>
      <p:pic>
        <p:nvPicPr>
          <p:cNvPr id="33798" name="Picture 6" descr="http://zero50x.myjino.ru/allpic/47/10511-img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3240360" cy="24302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28184" y="2636912"/>
            <a:ext cx="1725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Уроженец  г.Ельца.</a:t>
            </a:r>
            <a:endParaRPr lang="ru-RU" sz="1400" dirty="0"/>
          </a:p>
        </p:txBody>
      </p:sp>
      <p:pic>
        <p:nvPicPr>
          <p:cNvPr id="6146" name="Picture 2" descr="http://fs10.familyspace.ru/images/photo/50/5022/50221520/p_64bfe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429000"/>
            <a:ext cx="2333905" cy="305203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44208" y="3789040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Генерал-майор </a:t>
            </a:r>
          </a:p>
          <a:p>
            <a:pPr algn="ctr"/>
            <a:r>
              <a:rPr lang="ru-RU" sz="1400" b="1" dirty="0" smtClean="0"/>
              <a:t>Харченко Анатолий </a:t>
            </a:r>
          </a:p>
          <a:p>
            <a:pPr algn="ctr"/>
            <a:r>
              <a:rPr lang="ru-RU" sz="1400" b="1" dirty="0" smtClean="0"/>
              <a:t>Тимофеевич. Директор завода «</a:t>
            </a:r>
            <a:r>
              <a:rPr lang="ru-RU" sz="1400" b="1" dirty="0" err="1" smtClean="0"/>
              <a:t>Эльта</a:t>
            </a:r>
            <a:r>
              <a:rPr lang="ru-RU" sz="1400" b="1" dirty="0" smtClean="0"/>
              <a:t>», при котором завод добился наибольших успехов.</a:t>
            </a:r>
            <a:endParaRPr lang="ru-RU" sz="1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dok.opredelim.com/pars_docs/refs/40/39679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32655"/>
            <a:ext cx="8232914" cy="6174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img.travel.ru/images2/2015/03/object243459/013_0_135e1e_6d91d64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680520" cy="3118397"/>
          </a:xfrm>
          <a:prstGeom prst="rect">
            <a:avLst/>
          </a:prstGeom>
          <a:noFill/>
        </p:spPr>
      </p:pic>
      <p:pic>
        <p:nvPicPr>
          <p:cNvPr id="35846" name="Picture 6" descr="http://photos.wikimapia.org/p/00/05/36/72/77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6667500" cy="29622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764704"/>
            <a:ext cx="4139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Галерея </a:t>
            </a:r>
            <a:r>
              <a:rPr lang="ru-RU" b="1" dirty="0"/>
              <a:t>памятных </a:t>
            </a:r>
            <a:r>
              <a:rPr lang="ru-RU" b="1" dirty="0" smtClean="0"/>
              <a:t>горельефов</a:t>
            </a:r>
          </a:p>
          <a:p>
            <a:pPr algn="ctr"/>
            <a:r>
              <a:rPr lang="ru-RU" b="1" dirty="0" smtClean="0"/>
              <a:t>(15 героев Советского Союза) </a:t>
            </a:r>
            <a:r>
              <a:rPr lang="ru-RU" b="1" dirty="0"/>
              <a:t> — </a:t>
            </a:r>
            <a:endParaRPr lang="ru-RU" b="1" dirty="0" smtClean="0"/>
          </a:p>
          <a:p>
            <a:pPr algn="ctr"/>
            <a:r>
              <a:rPr lang="ru-RU" b="1" dirty="0" smtClean="0"/>
              <a:t>дань </a:t>
            </a:r>
            <a:r>
              <a:rPr lang="ru-RU" b="1" dirty="0"/>
              <a:t>памяти поколениям героев. </a:t>
            </a:r>
            <a:endParaRPr lang="ru-RU" b="1" dirty="0" smtClean="0"/>
          </a:p>
          <a:p>
            <a:pPr algn="ctr"/>
            <a:r>
              <a:rPr lang="ru-RU" b="1" dirty="0" smtClean="0"/>
              <a:t>И</a:t>
            </a:r>
            <a:r>
              <a:rPr lang="ru-RU" b="1" dirty="0"/>
              <a:t>, конечно же, фраза «Мы из Ельца!», </a:t>
            </a:r>
            <a:endParaRPr lang="ru-RU" b="1" dirty="0" smtClean="0"/>
          </a:p>
          <a:p>
            <a:pPr algn="ctr"/>
            <a:r>
              <a:rPr lang="ru-RU" b="1" dirty="0" smtClean="0"/>
              <a:t>написанная на</a:t>
            </a:r>
            <a:r>
              <a:rPr lang="ru-RU" b="1" dirty="0"/>
              <a:t> поверженном Рейхстаге нашим </a:t>
            </a:r>
            <a:r>
              <a:rPr lang="ru-RU" b="1" dirty="0" smtClean="0"/>
              <a:t>земляком </a:t>
            </a:r>
          </a:p>
          <a:p>
            <a:pPr algn="ctr"/>
            <a:r>
              <a:rPr lang="ru-RU" b="1" dirty="0" smtClean="0"/>
              <a:t>Борисом </a:t>
            </a:r>
            <a:r>
              <a:rPr lang="ru-RU" b="1" dirty="0" err="1"/>
              <a:t>Сидельниковым</a:t>
            </a:r>
            <a:endParaRPr lang="ru-RU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32656"/>
            <a:ext cx="2485789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60648"/>
            <a:ext cx="254428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20072" y="4077072"/>
            <a:ext cx="35966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За отвагу, мужество,</a:t>
            </a:r>
          </a:p>
          <a:p>
            <a:pPr algn="ctr"/>
            <a:r>
              <a:rPr lang="ru-RU" sz="1400" b="1" dirty="0" smtClean="0"/>
              <a:t>Геройство проявленные </a:t>
            </a:r>
          </a:p>
          <a:p>
            <a:pPr algn="ctr"/>
            <a:r>
              <a:rPr lang="ru-RU" sz="1400" b="1" dirty="0" smtClean="0"/>
              <a:t>При выполнении боевых </a:t>
            </a:r>
          </a:p>
          <a:p>
            <a:pPr algn="ctr"/>
            <a:r>
              <a:rPr lang="ru-RU" sz="1400" b="1" dirty="0" smtClean="0"/>
              <a:t>заданий</a:t>
            </a:r>
          </a:p>
          <a:p>
            <a:pPr algn="ctr"/>
            <a:r>
              <a:rPr lang="ru-RU" sz="1400" b="1" dirty="0" smtClean="0"/>
              <a:t>на фронте по защите нашей </a:t>
            </a:r>
          </a:p>
          <a:p>
            <a:pPr algn="ctr"/>
            <a:r>
              <a:rPr lang="ru-RU" sz="1400" b="1" dirty="0" smtClean="0"/>
              <a:t>Родины.</a:t>
            </a:r>
          </a:p>
          <a:p>
            <a:pPr algn="ctr"/>
            <a:r>
              <a:rPr lang="ru-RU" sz="1400" b="1" dirty="0" err="1" smtClean="0"/>
              <a:t>Ролину</a:t>
            </a:r>
            <a:r>
              <a:rPr lang="ru-RU" sz="1400" b="1" dirty="0" smtClean="0"/>
              <a:t> Н.М. присвоено </a:t>
            </a:r>
          </a:p>
          <a:p>
            <a:pPr algn="ctr"/>
            <a:r>
              <a:rPr lang="ru-RU" sz="1400" b="1" dirty="0" smtClean="0"/>
              <a:t>звание героя Советского Союза. После войны учитель гимназии №97.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077072"/>
            <a:ext cx="54457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/>
              <a:t>За отвагу и геройство, проявленные </a:t>
            </a:r>
            <a:r>
              <a:rPr lang="ru-RU" sz="1400" b="1" dirty="0" smtClean="0"/>
              <a:t>при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форсировании Дуная и захвате плацдарма на его 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западном </a:t>
            </a:r>
            <a:r>
              <a:rPr lang="ru-RU" sz="1400" b="1" dirty="0"/>
              <a:t>берегу, лейтенанту </a:t>
            </a:r>
            <a:r>
              <a:rPr lang="ru-RU" sz="1400" b="1" dirty="0" err="1"/>
              <a:t>Мешкову</a:t>
            </a:r>
            <a:r>
              <a:rPr lang="ru-RU" sz="1400" b="1" dirty="0"/>
              <a:t> </a:t>
            </a:r>
            <a:r>
              <a:rPr lang="ru-RU" sz="1400" b="1" dirty="0" smtClean="0"/>
              <a:t>Ивану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 </a:t>
            </a:r>
            <a:r>
              <a:rPr lang="ru-RU" sz="1400" b="1" dirty="0"/>
              <a:t>Георгиевичу Комсоргу батальона 109-го стрелкового полка 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(</a:t>
            </a:r>
            <a:r>
              <a:rPr lang="ru-RU" sz="1400" b="1" dirty="0"/>
              <a:t>74-я стрелковая дивизия, 57-я армия, 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3-й </a:t>
            </a:r>
            <a:r>
              <a:rPr lang="ru-RU" sz="1400" b="1" dirty="0"/>
              <a:t>Украинский фронт).</a:t>
            </a:r>
          </a:p>
          <a:p>
            <a:pPr algn="ctr"/>
            <a:r>
              <a:rPr lang="ru-RU" sz="1400" b="1" dirty="0"/>
              <a:t>  Русский. Член КПСС с 1943. </a:t>
            </a:r>
          </a:p>
          <a:p>
            <a:pPr algn="ctr"/>
            <a:r>
              <a:rPr lang="ru-RU" sz="1400" b="1" dirty="0"/>
              <a:t> "24 марта 1945 года посмертно присвоено звание </a:t>
            </a:r>
            <a:endParaRPr lang="en-US" sz="1400" b="1" dirty="0" smtClean="0"/>
          </a:p>
          <a:p>
            <a:pPr algn="ctr"/>
            <a:r>
              <a:rPr lang="ru-RU" sz="1400" b="1" dirty="0" smtClean="0"/>
              <a:t>Героя </a:t>
            </a:r>
            <a:r>
              <a:rPr lang="ru-RU" sz="1400" b="1" dirty="0"/>
              <a:t>Советского Союза.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332656"/>
            <a:ext cx="3759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Знаменитые земляки.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Светик\Desktop\Prishvin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1944216" cy="2373433"/>
          </a:xfrm>
          <a:prstGeom prst="rect">
            <a:avLst/>
          </a:prstGeom>
          <a:noFill/>
        </p:spPr>
      </p:pic>
      <p:pic>
        <p:nvPicPr>
          <p:cNvPr id="2051" name="Picture 3" descr="C:\Users\Светик\Desktop\Мешков_1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789040"/>
            <a:ext cx="1656184" cy="2313926"/>
          </a:xfrm>
          <a:prstGeom prst="rect">
            <a:avLst/>
          </a:prstGeom>
          <a:noFill/>
        </p:spPr>
      </p:pic>
      <p:pic>
        <p:nvPicPr>
          <p:cNvPr id="2053" name="Picture 5" descr="C:\Users\Светик\Desktop\tih250-20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476672"/>
            <a:ext cx="2496277" cy="1872208"/>
          </a:xfrm>
          <a:prstGeom prst="rect">
            <a:avLst/>
          </a:prstGeom>
          <a:noFill/>
        </p:spPr>
      </p:pic>
      <p:pic>
        <p:nvPicPr>
          <p:cNvPr id="2054" name="Picture 6" descr="C:\Users\Светик\Desktop\bunin_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996952"/>
            <a:ext cx="2220364" cy="3072429"/>
          </a:xfrm>
          <a:prstGeom prst="rect">
            <a:avLst/>
          </a:prstGeom>
          <a:noFill/>
        </p:spPr>
      </p:pic>
      <p:pic>
        <p:nvPicPr>
          <p:cNvPr id="2056" name="Picture 8" descr="C:\Users\Светик\Desktop\7877_1 —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996952"/>
            <a:ext cx="1866900" cy="2540000"/>
          </a:xfrm>
          <a:prstGeom prst="rect">
            <a:avLst/>
          </a:prstGeom>
          <a:noFill/>
        </p:spPr>
      </p:pic>
      <p:pic>
        <p:nvPicPr>
          <p:cNvPr id="2057" name="Picture 9" descr="C:\Users\Светик\Desktop\IMG_17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021504" y="1307088"/>
            <a:ext cx="2390206" cy="159347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88224" y="2420888"/>
            <a:ext cx="176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Т.Н.Хренников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19872" y="6165304"/>
            <a:ext cx="152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В.Н.Мешков.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1560" y="5733256"/>
            <a:ext cx="139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Н.Н.Жуков.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275856" y="3356992"/>
            <a:ext cx="1953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Поэт Ю.Ширяев.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8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«В жизни всегда есть место подвигам»</a:t>
            </a:r>
          </a:p>
          <a:p>
            <a:pPr algn="r"/>
            <a:r>
              <a:rPr lang="ru-RU" b="1" dirty="0" smtClean="0">
                <a:solidFill>
                  <a:srgbClr val="FFC000"/>
                </a:solidFill>
              </a:rPr>
              <a:t> М.Горький.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28674" name="Picture 2" descr="http://ckwrf.ru/filestore/uploaded/2_vz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2880320" cy="2148406"/>
          </a:xfrm>
          <a:prstGeom prst="rect">
            <a:avLst/>
          </a:prstGeom>
          <a:noFill/>
        </p:spPr>
      </p:pic>
      <p:pic>
        <p:nvPicPr>
          <p:cNvPr id="28681" name="Picture 9" descr="https://elets-adm.ru/assets/images/resources/3247/800x533/dc2410c1de61b43d4c89121ed0cf44d4597798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3947187" cy="2629814"/>
          </a:xfrm>
          <a:prstGeom prst="rect">
            <a:avLst/>
          </a:prstGeom>
          <a:noFill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980728"/>
            <a:ext cx="4752528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572000" y="5733256"/>
            <a:ext cx="2082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Сквер Афганцев.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8864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912096" cy="293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8786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2054" y="3807296"/>
            <a:ext cx="3816086" cy="28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63688" y="314096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Музей истории МБОУГ №97 г.Ельца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lipetskmedia.ru/images/news_/030/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534275" cy="5295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69363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8 октября 2007 года Ельцу присвоено звание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</a:rPr>
              <a:t>«Город воинской славы».</a:t>
            </a:r>
            <a:endParaRPr lang="ru-RU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elphoto.narod.ru/data/elets/vozn_sobor/elets_vozn_sobor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548680"/>
            <a:ext cx="2772308" cy="184820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724128" y="2996952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2348880"/>
            <a:ext cx="3384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Часовня – памятник на братской могиле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ельчан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погибших в боях с полчищами Тамерлана в 1395 г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292494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Собор Вознесения Господня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(1845-1889гг., архитектор К.А.Тон.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76256" y="2852936"/>
            <a:ext cx="1608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Каракумский мост</a:t>
            </a:r>
          </a:p>
        </p:txBody>
      </p:sp>
      <p:pic>
        <p:nvPicPr>
          <p:cNvPr id="14342" name="Picture 6" descr="http://ic.pics.livejournal.com/ltraditionalist/62326150/70512/70512_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764704"/>
            <a:ext cx="2664296" cy="1998222"/>
          </a:xfrm>
          <a:prstGeom prst="rect">
            <a:avLst/>
          </a:prstGeom>
          <a:noFill/>
        </p:spPr>
      </p:pic>
      <p:pic>
        <p:nvPicPr>
          <p:cNvPr id="14344" name="Picture 8" descr="http://photo.russian-church.ru/65/3c/9f/38/b5/1000-865-79c3a010e257e8c7c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2829390" cy="18002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9512" y="5661248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Знаменский женский монастырь</a:t>
            </a:r>
          </a:p>
          <a:p>
            <a:pPr algn="ctr"/>
            <a:r>
              <a:rPr lang="ru-RU" sz="1200" dirty="0" smtClean="0"/>
              <a:t>в Чёрной Слободе.</a:t>
            </a:r>
            <a:endParaRPr lang="ru-RU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75856" y="4509120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Грот в городском парке, в котором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юности любил отдыхать И.А.Бунин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48" name="Picture 12" descr="http://allelets.ru/wp-content/gallery/elec-gorodskoj-park/elets_gorodskoy_park_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852936"/>
            <a:ext cx="2592288" cy="1729037"/>
          </a:xfrm>
          <a:prstGeom prst="rect">
            <a:avLst/>
          </a:prstGeom>
          <a:noFill/>
        </p:spPr>
      </p:pic>
      <p:pic>
        <p:nvPicPr>
          <p:cNvPr id="14354" name="Picture 18" descr="http://sobory.ru/pic/00300/00331_20150402_015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764704"/>
            <a:ext cx="2722675" cy="2043608"/>
          </a:xfrm>
          <a:prstGeom prst="rect">
            <a:avLst/>
          </a:prstGeom>
          <a:noFill/>
        </p:spPr>
      </p:pic>
      <p:pic>
        <p:nvPicPr>
          <p:cNvPr id="14356" name="Picture 20" descr="http://krasivye-mesta.ru/img/the-grand-chur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941168"/>
            <a:ext cx="2304256" cy="1728192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683568" y="6381328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Великокняжеская церковь </a:t>
            </a:r>
          </a:p>
        </p:txBody>
      </p:sp>
      <p:pic>
        <p:nvPicPr>
          <p:cNvPr id="14358" name="Picture 22" descr="https://belkasblog.files.wordpress.com/2013/10/d0b5d0bbd0b5d1863-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3356992"/>
            <a:ext cx="2160240" cy="302611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6444208" y="6381328"/>
            <a:ext cx="18004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Пожарная каланча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736" y="188640"/>
            <a:ext cx="494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Город Елец и его достопримечательности.</a:t>
            </a:r>
            <a:endParaRPr lang="ru-RU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88640"/>
            <a:ext cx="6067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Герой – выдающейся своей храбростью, доблестью, 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самоотверженностью человек,</a:t>
            </a: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Совершающий подвиг.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4102" name="Picture 6" descr="Кротевич Вячеслав Людвиг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1835274" cy="256938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520" y="4005064"/>
            <a:ext cx="23762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Вячесла́в</a:t>
            </a:r>
            <a:r>
              <a:rPr lang="ru-RU" sz="1400" dirty="0" smtClean="0"/>
              <a:t> </a:t>
            </a:r>
            <a:r>
              <a:rPr lang="ru-RU" sz="1400" dirty="0" err="1" smtClean="0"/>
              <a:t>Лю́двигович</a:t>
            </a:r>
            <a:r>
              <a:rPr lang="ru-RU" sz="1400" dirty="0" smtClean="0"/>
              <a:t> </a:t>
            </a:r>
            <a:r>
              <a:rPr lang="ru-RU" sz="1400" dirty="0" err="1" smtClean="0"/>
              <a:t>Кроте́вич</a:t>
            </a:r>
            <a:r>
              <a:rPr lang="ru-RU" sz="1400" dirty="0" smtClean="0"/>
              <a:t> (1908—1943) — боевой лётчик, участник Великой Отечественной войны, Герой Российской Федерации, уроженец Ельца</a:t>
            </a:r>
            <a:endParaRPr lang="ru-RU" sz="1400" dirty="0"/>
          </a:p>
        </p:txBody>
      </p:sp>
      <p:pic>
        <p:nvPicPr>
          <p:cNvPr id="4106" name="Picture 10" descr="http://www.warheroes.ru/content/images/photodocs/8319/original/4a87618a5d8f2f214013a977ee03d1c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124744"/>
            <a:ext cx="1714457" cy="24482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300192" y="3645024"/>
            <a:ext cx="29878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/>
              <a:t>Черокманов</a:t>
            </a:r>
            <a:r>
              <a:rPr lang="ru-RU" sz="1600" dirty="0" smtClean="0"/>
              <a:t> Филипп Михайлович командовал </a:t>
            </a:r>
          </a:p>
          <a:p>
            <a:pPr algn="ctr"/>
            <a:r>
              <a:rPr lang="ru-RU" sz="1600" dirty="0" smtClean="0"/>
              <a:t>148-й </a:t>
            </a:r>
            <a:r>
              <a:rPr lang="ru-RU" sz="1600" dirty="0"/>
              <a:t>стрелковой дивизией </a:t>
            </a:r>
            <a:r>
              <a:rPr lang="ru-RU" sz="1600" dirty="0" smtClean="0"/>
              <a:t>которая </a:t>
            </a:r>
            <a:r>
              <a:rPr lang="ru-RU" sz="1600" dirty="0"/>
              <a:t>в ходе Елецкой наступательной операции </a:t>
            </a:r>
            <a:r>
              <a:rPr lang="ru-RU" sz="1600" dirty="0" smtClean="0"/>
              <a:t>9 </a:t>
            </a:r>
            <a:r>
              <a:rPr lang="ru-RU" sz="1600" dirty="0"/>
              <a:t>декабря 1941 года освободила от немецко-фашистских оккупантов город </a:t>
            </a:r>
            <a:r>
              <a:rPr lang="ru-RU" sz="1600" dirty="0" smtClean="0"/>
              <a:t>Елец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4077072"/>
            <a:ext cx="310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Князь Федор Иванович Елецкий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1266" name="Picture 2" descr="https://prv0.lori-images.net/uchastie-druzhiny-eletskogo-knyazya-fedora-v-bitve-0006297736-pr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162" y="1340768"/>
            <a:ext cx="1901010" cy="2592288"/>
          </a:xfrm>
          <a:prstGeom prst="rect">
            <a:avLst/>
          </a:prstGeom>
          <a:noFill/>
        </p:spPr>
      </p:pic>
      <p:pic>
        <p:nvPicPr>
          <p:cNvPr id="11268" name="Picture 4" descr="http://russia-today.narod.ru/past/gerald/eletzk_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484784"/>
            <a:ext cx="1810980" cy="20882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771800" y="4365104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Участие дружины </a:t>
            </a:r>
            <a:r>
              <a:rPr lang="ru-RU" sz="1600" b="1" dirty="0" err="1" smtClean="0"/>
              <a:t>елецкого</a:t>
            </a:r>
            <a:r>
              <a:rPr lang="ru-RU" sz="1600" b="1" dirty="0" smtClean="0"/>
              <a:t> князя Фёдора в битве с войском Мамая на Куликовом поле в </a:t>
            </a:r>
          </a:p>
          <a:p>
            <a:pPr algn="ctr"/>
            <a:r>
              <a:rPr lang="ru-RU" sz="1600" b="1" dirty="0" smtClean="0"/>
              <a:t>1380 году. </a:t>
            </a:r>
            <a:endParaRPr lang="ru-RU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7447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Подвиг -  самоотверженный героический поступок.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2052" name="Picture 4" descr="http://ya-dobrovolec.ru/uploads/images/00/00/06/2015/11/03/414e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908720"/>
            <a:ext cx="2522225" cy="2788241"/>
          </a:xfrm>
          <a:prstGeom prst="rect">
            <a:avLst/>
          </a:prstGeom>
          <a:noFill/>
        </p:spPr>
      </p:pic>
      <p:pic>
        <p:nvPicPr>
          <p:cNvPr id="2054" name="Picture 6" descr="https://fs00.infourok.ru/images/doc/102/121534/640/im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4067944" cy="3050958"/>
          </a:xfrm>
          <a:prstGeom prst="rect">
            <a:avLst/>
          </a:prstGeom>
          <a:noFill/>
        </p:spPr>
      </p:pic>
      <p:pic>
        <p:nvPicPr>
          <p:cNvPr id="2056" name="Picture 8" descr="https://fs00.infourok.ru/images/doc/102/121534/310/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501008"/>
            <a:ext cx="4032448" cy="3017833"/>
          </a:xfrm>
          <a:prstGeom prst="rect">
            <a:avLst/>
          </a:prstGeom>
          <a:noFill/>
        </p:spPr>
      </p:pic>
      <p:pic>
        <p:nvPicPr>
          <p:cNvPr id="2058" name="Picture 10" descr="http://hnu.docdat.com/pars_docs/refs/181/180554/img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933056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ревняя карт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o-world-travel.ru/img/2015/042508/18119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355486" cy="34064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404664"/>
            <a:ext cx="634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C000"/>
                </a:solidFill>
              </a:rPr>
              <a:t>Древний город Елец (реконструкция)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65313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Первое упоминание о Ельце в летописях относят к </a:t>
            </a:r>
            <a:r>
              <a:rPr lang="ru-RU" sz="2000" b="1" dirty="0" smtClean="0">
                <a:solidFill>
                  <a:srgbClr val="FF0000"/>
                </a:solidFill>
              </a:rPr>
              <a:t>1146</a:t>
            </a:r>
            <a:r>
              <a:rPr lang="en-US" sz="2000" b="1" dirty="0" smtClean="0"/>
              <a:t> </a:t>
            </a:r>
            <a:r>
              <a:rPr lang="ru-RU" sz="2000" b="1" dirty="0" smtClean="0"/>
              <a:t>году.</a:t>
            </a:r>
            <a:endParaRPr lang="en-US" sz="2000" b="1" dirty="0" smtClean="0"/>
          </a:p>
          <a:p>
            <a:pPr algn="ctr"/>
            <a:r>
              <a:rPr lang="ru-RU" sz="2000" b="1" i="1" dirty="0" smtClean="0"/>
              <a:t>«</a:t>
            </a:r>
            <a:r>
              <a:rPr lang="ru-RU" sz="2000" b="1" i="1" dirty="0"/>
              <a:t>Князь Святослав </a:t>
            </a:r>
            <a:r>
              <a:rPr lang="ru-RU" sz="2000" b="1" i="1" dirty="0" err="1"/>
              <a:t>Ольгович</a:t>
            </a:r>
            <a:r>
              <a:rPr lang="ru-RU" sz="2000" b="1" i="1" dirty="0"/>
              <a:t> </a:t>
            </a:r>
            <a:r>
              <a:rPr lang="ru-RU" sz="2000" b="1" i="1" dirty="0" err="1"/>
              <a:t>иде</a:t>
            </a:r>
            <a:r>
              <a:rPr lang="ru-RU" sz="2000" b="1" i="1" dirty="0"/>
              <a:t> в </a:t>
            </a:r>
            <a:r>
              <a:rPr lang="ru-RU" sz="2000" b="1" i="1" dirty="0" err="1"/>
              <a:t>Резань</a:t>
            </a:r>
            <a:r>
              <a:rPr lang="ru-RU" sz="2000" b="1" i="1" dirty="0"/>
              <a:t>, и быв во </a:t>
            </a:r>
            <a:r>
              <a:rPr lang="ru-RU" sz="2000" b="1" i="1" dirty="0" err="1"/>
              <a:t>Мченске</a:t>
            </a:r>
            <a:r>
              <a:rPr lang="ru-RU" sz="2000" b="1" i="1" dirty="0"/>
              <a:t>, и в Туле, и в Дубке на Дону и в </a:t>
            </a:r>
            <a:r>
              <a:rPr lang="ru-RU" sz="2000" b="1" i="1" dirty="0" err="1"/>
              <a:t>Елце</a:t>
            </a:r>
            <a:r>
              <a:rPr lang="ru-RU" sz="2000" b="1" i="1" dirty="0"/>
              <a:t>, и в </a:t>
            </a:r>
            <a:r>
              <a:rPr lang="ru-RU" sz="2000" b="1" i="1" dirty="0" err="1"/>
              <a:t>Пронске</a:t>
            </a:r>
            <a:r>
              <a:rPr lang="ru-RU" sz="2000" b="1" i="1" dirty="0"/>
              <a:t>…»</a:t>
            </a:r>
            <a:r>
              <a:rPr lang="ru-RU" sz="2000" b="1" dirty="0"/>
              <a:t> - сказано в </a:t>
            </a:r>
            <a:r>
              <a:rPr lang="ru-RU" sz="2000" b="1" dirty="0" err="1"/>
              <a:t>Никоновской</a:t>
            </a:r>
            <a:r>
              <a:rPr lang="ru-RU" sz="2000" b="1" dirty="0"/>
              <a:t> </a:t>
            </a:r>
            <a:r>
              <a:rPr lang="ru-RU" sz="2000" b="1" dirty="0" smtClean="0"/>
              <a:t>летописи.</a:t>
            </a:r>
            <a:endParaRPr lang="ru-RU" sz="2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klin-demianovo.ru/wp-content/uploads/2013/05/1265707480_bitva-na-kal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31336" cy="38884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404664"/>
            <a:ext cx="506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</a:rPr>
              <a:t>Нашествия Батыя на Русь.</a:t>
            </a:r>
            <a:endParaRPr lang="ru-RU" sz="3200" dirty="0">
              <a:solidFill>
                <a:srgbClr val="FFC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5445224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1237 году на</a:t>
            </a:r>
            <a:r>
              <a:rPr lang="ru-RU" dirty="0"/>
              <a:t> пути к Рязани были разрушены и сожжены города-крепости </a:t>
            </a:r>
            <a:r>
              <a:rPr lang="ru-RU" dirty="0" err="1"/>
              <a:t>Онуза</a:t>
            </a:r>
            <a:r>
              <a:rPr lang="ru-RU" dirty="0"/>
              <a:t>, Воронеж, Липецк, Елец, </a:t>
            </a:r>
            <a:r>
              <a:rPr lang="ru-RU" dirty="0" err="1"/>
              <a:t>Воргол</a:t>
            </a:r>
            <a:r>
              <a:rPr lang="ru-RU" dirty="0"/>
              <a:t> и другие, расположенные на территории </a:t>
            </a:r>
            <a:r>
              <a:rPr lang="ru-RU" dirty="0" smtClean="0"/>
              <a:t>нынешней Липецкой области.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cbse.ru/wp-content/uploads/2011/05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73016"/>
            <a:ext cx="4451401" cy="24482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6093296"/>
            <a:ext cx="4603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1395г. </a:t>
            </a:r>
            <a:r>
              <a:rPr lang="ru-RU" sz="1600" dirty="0" err="1" smtClean="0"/>
              <a:t>Ельчане</a:t>
            </a:r>
            <a:r>
              <a:rPr lang="ru-RU" sz="1600" dirty="0" smtClean="0"/>
              <a:t> </a:t>
            </a:r>
            <a:r>
              <a:rPr lang="ru-RU" sz="1600" dirty="0"/>
              <a:t>в битве с полчищами </a:t>
            </a:r>
            <a:r>
              <a:rPr lang="ru-RU" sz="1600" b="1" dirty="0"/>
              <a:t>Тамерлана</a:t>
            </a:r>
            <a:endParaRPr lang="ru-RU" sz="1600" dirty="0"/>
          </a:p>
        </p:txBody>
      </p:sp>
      <p:pic>
        <p:nvPicPr>
          <p:cNvPr id="5" name="Picture 4" descr="http://elphoto.narod.ru/data/elets/vozn_sobor/elets_vozn_sobor_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933056"/>
            <a:ext cx="2916324" cy="1944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92080" y="594928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Часовня – памятник на братской могиле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ельчан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погибших в боях с полчищами Тамерлана в 1395 г.г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3212976"/>
            <a:ext cx="3024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Куликовская битва (1380)</a:t>
            </a:r>
            <a:endParaRPr lang="ru-RU" sz="1600" dirty="0"/>
          </a:p>
        </p:txBody>
      </p:sp>
      <p:pic>
        <p:nvPicPr>
          <p:cNvPr id="32772" name="Picture 4" descr="http://cbse.ru/wp-content/uploads/2011/05/0001-001-Kulikovskaja-bitva-150x15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4664"/>
            <a:ext cx="2664296" cy="26642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1560" y="9807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В 1380г. произошло </a:t>
            </a:r>
            <a:r>
              <a:rPr lang="ru-RU" b="1" dirty="0"/>
              <a:t>сражение русского войска (куда входила и Елецкая дружина во главе с князем Фёдором Елецким) — знаменитая Куликовская битва. Вместе со всеми самоотверженно бились Елецкие воины.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372</TotalTime>
  <Words>633</Words>
  <Application>Microsoft Office PowerPoint</Application>
  <PresentationFormat>Экран (4:3)</PresentationFormat>
  <Paragraphs>114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Image&amp;Matros ®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Image&amp;Matros ®</dc:creator>
  <cp:lastModifiedBy>Image&amp;Matros ®</cp:lastModifiedBy>
  <cp:revision>40</cp:revision>
  <dcterms:created xsi:type="dcterms:W3CDTF">2016-08-31T17:05:25Z</dcterms:created>
  <dcterms:modified xsi:type="dcterms:W3CDTF">2016-09-06T19:39:48Z</dcterms:modified>
</cp:coreProperties>
</file>