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301" r:id="rId2"/>
    <p:sldId id="257" r:id="rId3"/>
    <p:sldId id="263" r:id="rId4"/>
    <p:sldId id="261" r:id="rId5"/>
    <p:sldId id="262" r:id="rId6"/>
    <p:sldId id="302" r:id="rId7"/>
    <p:sldId id="264" r:id="rId8"/>
    <p:sldId id="265" r:id="rId9"/>
    <p:sldId id="266" r:id="rId10"/>
    <p:sldId id="267" r:id="rId11"/>
    <p:sldId id="286" r:id="rId12"/>
    <p:sldId id="289" r:id="rId13"/>
    <p:sldId id="291" r:id="rId14"/>
    <p:sldId id="293" r:id="rId15"/>
    <p:sldId id="294" r:id="rId16"/>
    <p:sldId id="296" r:id="rId17"/>
    <p:sldId id="292" r:id="rId18"/>
    <p:sldId id="297" r:id="rId19"/>
    <p:sldId id="298" r:id="rId20"/>
    <p:sldId id="299" r:id="rId21"/>
    <p:sldId id="279" r:id="rId22"/>
    <p:sldId id="290" r:id="rId23"/>
    <p:sldId id="300" r:id="rId24"/>
    <p:sldId id="284" r:id="rId25"/>
    <p:sldId id="271" r:id="rId26"/>
    <p:sldId id="287" r:id="rId27"/>
    <p:sldId id="272" r:id="rId28"/>
    <p:sldId id="273"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36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05" autoAdjust="0"/>
  </p:normalViewPr>
  <p:slideViewPr>
    <p:cSldViewPr>
      <p:cViewPr varScale="1">
        <p:scale>
          <a:sx n="46" d="100"/>
          <a:sy n="46" d="100"/>
        </p:scale>
        <p:origin x="-1210"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26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BB1E64-415E-4DA2-A502-0F7C74A7D63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FEA1F296-F09E-4685-880C-6355182D0846}">
      <dgm:prSet phldrT="[Текст]" custT="1"/>
      <dgm:spPr/>
      <dgm:t>
        <a:bodyPr/>
        <a:lstStyle/>
        <a:p>
          <a:pPr algn="just"/>
          <a:r>
            <a:rPr lang="ru-RU" sz="2400" dirty="0" smtClean="0">
              <a:solidFill>
                <a:schemeClr val="accent1">
                  <a:lumMod val="50000"/>
                </a:schemeClr>
              </a:solidFill>
              <a:latin typeface="Georgia" pitchFamily="18" charset="0"/>
            </a:rPr>
            <a:t>Формирование у детей новых представлений и </a:t>
          </a:r>
        </a:p>
        <a:p>
          <a:pPr algn="just"/>
          <a:r>
            <a:rPr lang="ru-RU" sz="2400" dirty="0" smtClean="0">
              <a:solidFill>
                <a:schemeClr val="accent1">
                  <a:lumMod val="50000"/>
                </a:schemeClr>
              </a:solidFill>
              <a:latin typeface="Georgia" pitchFamily="18" charset="0"/>
            </a:rPr>
            <a:t>умений в разных видах деятельности. </a:t>
          </a:r>
          <a:endParaRPr lang="ru-RU" sz="2400" dirty="0">
            <a:solidFill>
              <a:schemeClr val="accent1">
                <a:lumMod val="50000"/>
              </a:schemeClr>
            </a:solidFill>
            <a:latin typeface="Georgia" pitchFamily="18" charset="0"/>
          </a:endParaRPr>
        </a:p>
      </dgm:t>
    </dgm:pt>
    <dgm:pt modelId="{552950B7-B7AE-4B03-8436-AF50BC32D3A0}" type="parTrans" cxnId="{04F120DF-002F-4E2B-9DD3-3B1304CE62B2}">
      <dgm:prSet/>
      <dgm:spPr/>
      <dgm:t>
        <a:bodyPr/>
        <a:lstStyle/>
        <a:p>
          <a:endParaRPr lang="ru-RU"/>
        </a:p>
      </dgm:t>
    </dgm:pt>
    <dgm:pt modelId="{8FA565C2-CA29-4746-8732-D041E7303CB9}" type="sibTrans" cxnId="{04F120DF-002F-4E2B-9DD3-3B1304CE62B2}">
      <dgm:prSet/>
      <dgm:spPr/>
      <dgm:t>
        <a:bodyPr/>
        <a:lstStyle/>
        <a:p>
          <a:endParaRPr lang="ru-RU"/>
        </a:p>
      </dgm:t>
    </dgm:pt>
    <dgm:pt modelId="{39BA4547-CED0-4116-8BE7-F99047E8C925}">
      <dgm:prSet phldrT="[Текст]" custT="1"/>
      <dgm:spPr/>
      <dgm:t>
        <a:bodyPr/>
        <a:lstStyle/>
        <a:p>
          <a:r>
            <a:rPr lang="ru-RU" sz="2400" dirty="0" smtClean="0">
              <a:solidFill>
                <a:schemeClr val="accent1">
                  <a:lumMod val="50000"/>
                </a:schemeClr>
              </a:solidFill>
              <a:latin typeface="Georgia" pitchFamily="18" charset="0"/>
            </a:rPr>
            <a:t>Обобщение знаний по теме.</a:t>
          </a:r>
          <a:endParaRPr lang="ru-RU" sz="2400" dirty="0">
            <a:solidFill>
              <a:schemeClr val="accent1">
                <a:lumMod val="50000"/>
              </a:schemeClr>
            </a:solidFill>
            <a:latin typeface="Georgia" pitchFamily="18" charset="0"/>
          </a:endParaRPr>
        </a:p>
      </dgm:t>
    </dgm:pt>
    <dgm:pt modelId="{AE2DD32C-8407-4D04-BA48-CC80DEF88F00}" type="parTrans" cxnId="{C1D99904-AC7A-44CE-A4B2-BA11DCA2A233}">
      <dgm:prSet/>
      <dgm:spPr/>
      <dgm:t>
        <a:bodyPr/>
        <a:lstStyle/>
        <a:p>
          <a:endParaRPr lang="ru-RU"/>
        </a:p>
      </dgm:t>
    </dgm:pt>
    <dgm:pt modelId="{FB850526-A464-48C5-BE17-B0DA33180DA5}" type="sibTrans" cxnId="{C1D99904-AC7A-44CE-A4B2-BA11DCA2A233}">
      <dgm:prSet/>
      <dgm:spPr/>
      <dgm:t>
        <a:bodyPr/>
        <a:lstStyle/>
        <a:p>
          <a:endParaRPr lang="ru-RU"/>
        </a:p>
      </dgm:t>
    </dgm:pt>
    <dgm:pt modelId="{70DA6CAB-600A-4BCE-BD77-F26210E8E416}">
      <dgm:prSet phldrT="[Текст]" custT="1"/>
      <dgm:spPr/>
      <dgm:t>
        <a:bodyPr/>
        <a:lstStyle/>
        <a:p>
          <a:r>
            <a:rPr lang="ru-RU" sz="2400" dirty="0" smtClean="0">
              <a:solidFill>
                <a:schemeClr val="accent1">
                  <a:lumMod val="50000"/>
                </a:schemeClr>
              </a:solidFill>
              <a:latin typeface="Georgia" pitchFamily="18" charset="0"/>
            </a:rPr>
            <a:t>Развитие способности рассуждать и делать </a:t>
          </a:r>
        </a:p>
        <a:p>
          <a:r>
            <a:rPr lang="ru-RU" sz="2400" dirty="0" smtClean="0">
              <a:solidFill>
                <a:schemeClr val="accent1">
                  <a:lumMod val="50000"/>
                </a:schemeClr>
              </a:solidFill>
              <a:latin typeface="Georgia" pitchFamily="18" charset="0"/>
            </a:rPr>
            <a:t>выводы.</a:t>
          </a:r>
          <a:endParaRPr lang="ru-RU" sz="2400" dirty="0">
            <a:solidFill>
              <a:schemeClr val="accent1">
                <a:lumMod val="50000"/>
              </a:schemeClr>
            </a:solidFill>
            <a:latin typeface="Georgia" pitchFamily="18" charset="0"/>
          </a:endParaRPr>
        </a:p>
      </dgm:t>
    </dgm:pt>
    <dgm:pt modelId="{38D75AFA-BD43-46D4-ADE1-D4D42B3CE5BB}" type="parTrans" cxnId="{B64677F7-5D45-4A6C-A0B7-F6403D695F92}">
      <dgm:prSet/>
      <dgm:spPr/>
      <dgm:t>
        <a:bodyPr/>
        <a:lstStyle/>
        <a:p>
          <a:endParaRPr lang="ru-RU"/>
        </a:p>
      </dgm:t>
    </dgm:pt>
    <dgm:pt modelId="{BEA3CB24-6CC6-4000-B54E-F2407E9EFB6A}" type="sibTrans" cxnId="{B64677F7-5D45-4A6C-A0B7-F6403D695F92}">
      <dgm:prSet/>
      <dgm:spPr/>
      <dgm:t>
        <a:bodyPr/>
        <a:lstStyle/>
        <a:p>
          <a:endParaRPr lang="ru-RU"/>
        </a:p>
      </dgm:t>
    </dgm:pt>
    <dgm:pt modelId="{35D939F9-B245-4145-B033-34E5BA6D2A1B}" type="pres">
      <dgm:prSet presAssocID="{EDBB1E64-415E-4DA2-A502-0F7C74A7D63F}" presName="linear" presStyleCnt="0">
        <dgm:presLayoutVars>
          <dgm:dir/>
          <dgm:animLvl val="lvl"/>
          <dgm:resizeHandles val="exact"/>
        </dgm:presLayoutVars>
      </dgm:prSet>
      <dgm:spPr/>
      <dgm:t>
        <a:bodyPr/>
        <a:lstStyle/>
        <a:p>
          <a:endParaRPr lang="ru-RU"/>
        </a:p>
      </dgm:t>
    </dgm:pt>
    <dgm:pt modelId="{8130F673-036D-4130-B01F-201A0B5C6507}" type="pres">
      <dgm:prSet presAssocID="{FEA1F296-F09E-4685-880C-6355182D0846}" presName="parentLin" presStyleCnt="0"/>
      <dgm:spPr/>
    </dgm:pt>
    <dgm:pt modelId="{AAE012F9-5DB3-43FD-90A0-2146908C0D9D}" type="pres">
      <dgm:prSet presAssocID="{FEA1F296-F09E-4685-880C-6355182D0846}" presName="parentLeftMargin" presStyleLbl="node1" presStyleIdx="0" presStyleCnt="3"/>
      <dgm:spPr/>
      <dgm:t>
        <a:bodyPr/>
        <a:lstStyle/>
        <a:p>
          <a:endParaRPr lang="ru-RU"/>
        </a:p>
      </dgm:t>
    </dgm:pt>
    <dgm:pt modelId="{4FBF53DB-81D2-4FFB-995B-F3B0EE9D767C}" type="pres">
      <dgm:prSet presAssocID="{FEA1F296-F09E-4685-880C-6355182D0846}" presName="parentText" presStyleLbl="node1" presStyleIdx="0" presStyleCnt="3" custScaleX="164551" custScaleY="202608" custLinFactNeighborX="-85981" custLinFactNeighborY="-17851">
        <dgm:presLayoutVars>
          <dgm:chMax val="0"/>
          <dgm:bulletEnabled val="1"/>
        </dgm:presLayoutVars>
      </dgm:prSet>
      <dgm:spPr/>
      <dgm:t>
        <a:bodyPr/>
        <a:lstStyle/>
        <a:p>
          <a:endParaRPr lang="ru-RU"/>
        </a:p>
      </dgm:t>
    </dgm:pt>
    <dgm:pt modelId="{27F5ED4D-6CF8-43CD-AEB1-EAB9DE06EDAA}" type="pres">
      <dgm:prSet presAssocID="{FEA1F296-F09E-4685-880C-6355182D0846}" presName="negativeSpace" presStyleCnt="0"/>
      <dgm:spPr/>
    </dgm:pt>
    <dgm:pt modelId="{019786A9-E4EB-41DD-B8B7-5EFF8A4D9379}" type="pres">
      <dgm:prSet presAssocID="{FEA1F296-F09E-4685-880C-6355182D0846}" presName="childText" presStyleLbl="conFgAcc1" presStyleIdx="0" presStyleCnt="3" custScaleX="88049">
        <dgm:presLayoutVars>
          <dgm:bulletEnabled val="1"/>
        </dgm:presLayoutVars>
      </dgm:prSet>
      <dgm:spPr>
        <a:solidFill>
          <a:schemeClr val="accent1">
            <a:lumMod val="40000"/>
            <a:lumOff val="60000"/>
            <a:alpha val="90000"/>
          </a:schemeClr>
        </a:solidFill>
      </dgm:spPr>
    </dgm:pt>
    <dgm:pt modelId="{2D2E4A26-F7B0-4A8A-985E-753B109B7B83}" type="pres">
      <dgm:prSet presAssocID="{8FA565C2-CA29-4746-8732-D041E7303CB9}" presName="spaceBetweenRectangles" presStyleCnt="0"/>
      <dgm:spPr/>
    </dgm:pt>
    <dgm:pt modelId="{8764D75A-9F00-40D2-A06A-161E59BE90B5}" type="pres">
      <dgm:prSet presAssocID="{39BA4547-CED0-4116-8BE7-F99047E8C925}" presName="parentLin" presStyleCnt="0"/>
      <dgm:spPr/>
    </dgm:pt>
    <dgm:pt modelId="{3B10D963-2EF6-448B-BBBC-8236B309AE4A}" type="pres">
      <dgm:prSet presAssocID="{39BA4547-CED0-4116-8BE7-F99047E8C925}" presName="parentLeftMargin" presStyleLbl="node1" presStyleIdx="0" presStyleCnt="3"/>
      <dgm:spPr/>
      <dgm:t>
        <a:bodyPr/>
        <a:lstStyle/>
        <a:p>
          <a:endParaRPr lang="ru-RU"/>
        </a:p>
      </dgm:t>
    </dgm:pt>
    <dgm:pt modelId="{9C413011-75F8-4CB9-942E-AE0048A2B95F}" type="pres">
      <dgm:prSet presAssocID="{39BA4547-CED0-4116-8BE7-F99047E8C925}" presName="parentText" presStyleLbl="node1" presStyleIdx="1" presStyleCnt="3" custScaleX="150037" custScaleY="151354" custLinFactX="-10123" custLinFactNeighborX="-100000" custLinFactNeighborY="-1863">
        <dgm:presLayoutVars>
          <dgm:chMax val="0"/>
          <dgm:bulletEnabled val="1"/>
        </dgm:presLayoutVars>
      </dgm:prSet>
      <dgm:spPr/>
      <dgm:t>
        <a:bodyPr/>
        <a:lstStyle/>
        <a:p>
          <a:endParaRPr lang="ru-RU"/>
        </a:p>
      </dgm:t>
    </dgm:pt>
    <dgm:pt modelId="{1B036CA5-DDAB-426E-AD07-B7283F5D4194}" type="pres">
      <dgm:prSet presAssocID="{39BA4547-CED0-4116-8BE7-F99047E8C925}" presName="negativeSpace" presStyleCnt="0"/>
      <dgm:spPr/>
    </dgm:pt>
    <dgm:pt modelId="{E1C9BD7E-31AC-4DB6-95FC-BD0063850FB1}" type="pres">
      <dgm:prSet presAssocID="{39BA4547-CED0-4116-8BE7-F99047E8C925}" presName="childText" presStyleLbl="conFgAcc1" presStyleIdx="1" presStyleCnt="3" custScaleX="90411">
        <dgm:presLayoutVars>
          <dgm:bulletEnabled val="1"/>
        </dgm:presLayoutVars>
      </dgm:prSet>
      <dgm:spPr>
        <a:solidFill>
          <a:schemeClr val="accent1">
            <a:lumMod val="40000"/>
            <a:lumOff val="60000"/>
            <a:alpha val="90000"/>
          </a:schemeClr>
        </a:solidFill>
      </dgm:spPr>
    </dgm:pt>
    <dgm:pt modelId="{34698935-0441-492F-8D62-D6F2980F62D7}" type="pres">
      <dgm:prSet presAssocID="{FB850526-A464-48C5-BE17-B0DA33180DA5}" presName="spaceBetweenRectangles" presStyleCnt="0"/>
      <dgm:spPr/>
    </dgm:pt>
    <dgm:pt modelId="{19493826-CE47-4942-9B30-A2EACCD2B7EF}" type="pres">
      <dgm:prSet presAssocID="{70DA6CAB-600A-4BCE-BD77-F26210E8E416}" presName="parentLin" presStyleCnt="0"/>
      <dgm:spPr/>
    </dgm:pt>
    <dgm:pt modelId="{17803066-9239-4A1F-B476-32FC6D755CE7}" type="pres">
      <dgm:prSet presAssocID="{70DA6CAB-600A-4BCE-BD77-F26210E8E416}" presName="parentLeftMargin" presStyleLbl="node1" presStyleIdx="1" presStyleCnt="3"/>
      <dgm:spPr/>
      <dgm:t>
        <a:bodyPr/>
        <a:lstStyle/>
        <a:p>
          <a:endParaRPr lang="ru-RU"/>
        </a:p>
      </dgm:t>
    </dgm:pt>
    <dgm:pt modelId="{2C335DB3-12A3-4874-B584-8033C685193E}" type="pres">
      <dgm:prSet presAssocID="{70DA6CAB-600A-4BCE-BD77-F26210E8E416}" presName="parentText" presStyleLbl="node1" presStyleIdx="2" presStyleCnt="3" custScaleX="157296" custScaleY="185179" custLinFactNeighborX="-86564" custLinFactNeighborY="-1461">
        <dgm:presLayoutVars>
          <dgm:chMax val="0"/>
          <dgm:bulletEnabled val="1"/>
        </dgm:presLayoutVars>
      </dgm:prSet>
      <dgm:spPr/>
      <dgm:t>
        <a:bodyPr/>
        <a:lstStyle/>
        <a:p>
          <a:endParaRPr lang="ru-RU"/>
        </a:p>
      </dgm:t>
    </dgm:pt>
    <dgm:pt modelId="{CCB9F3DC-F7B2-44FB-9F34-2B67A463027A}" type="pres">
      <dgm:prSet presAssocID="{70DA6CAB-600A-4BCE-BD77-F26210E8E416}" presName="negativeSpace" presStyleCnt="0"/>
      <dgm:spPr/>
    </dgm:pt>
    <dgm:pt modelId="{72E88374-0B9E-4C3C-8E46-E2DFAE8BBDBD}" type="pres">
      <dgm:prSet presAssocID="{70DA6CAB-600A-4BCE-BD77-F26210E8E416}" presName="childText" presStyleLbl="conFgAcc1" presStyleIdx="2" presStyleCnt="3" custScaleX="92913" custLinFactNeighborX="-3975" custLinFactNeighborY="24045">
        <dgm:presLayoutVars>
          <dgm:bulletEnabled val="1"/>
        </dgm:presLayoutVars>
      </dgm:prSet>
      <dgm:spPr>
        <a:solidFill>
          <a:schemeClr val="accent1">
            <a:lumMod val="60000"/>
            <a:lumOff val="40000"/>
            <a:alpha val="90000"/>
          </a:schemeClr>
        </a:solidFill>
      </dgm:spPr>
    </dgm:pt>
  </dgm:ptLst>
  <dgm:cxnLst>
    <dgm:cxn modelId="{E0D46318-B0F1-4840-AD3F-7275B1129CA5}" type="presOf" srcId="{39BA4547-CED0-4116-8BE7-F99047E8C925}" destId="{9C413011-75F8-4CB9-942E-AE0048A2B95F}" srcOrd="1" destOrd="0" presId="urn:microsoft.com/office/officeart/2005/8/layout/list1"/>
    <dgm:cxn modelId="{F34C5792-919A-4CB3-A1C2-F55A10633CCC}" type="presOf" srcId="{70DA6CAB-600A-4BCE-BD77-F26210E8E416}" destId="{17803066-9239-4A1F-B476-32FC6D755CE7}" srcOrd="0" destOrd="0" presId="urn:microsoft.com/office/officeart/2005/8/layout/list1"/>
    <dgm:cxn modelId="{C1D99904-AC7A-44CE-A4B2-BA11DCA2A233}" srcId="{EDBB1E64-415E-4DA2-A502-0F7C74A7D63F}" destId="{39BA4547-CED0-4116-8BE7-F99047E8C925}" srcOrd="1" destOrd="0" parTransId="{AE2DD32C-8407-4D04-BA48-CC80DEF88F00}" sibTransId="{FB850526-A464-48C5-BE17-B0DA33180DA5}"/>
    <dgm:cxn modelId="{04F120DF-002F-4E2B-9DD3-3B1304CE62B2}" srcId="{EDBB1E64-415E-4DA2-A502-0F7C74A7D63F}" destId="{FEA1F296-F09E-4685-880C-6355182D0846}" srcOrd="0" destOrd="0" parTransId="{552950B7-B7AE-4B03-8436-AF50BC32D3A0}" sibTransId="{8FA565C2-CA29-4746-8732-D041E7303CB9}"/>
    <dgm:cxn modelId="{15FACF77-D280-4B33-927B-507E11FC4353}" type="presOf" srcId="{EDBB1E64-415E-4DA2-A502-0F7C74A7D63F}" destId="{35D939F9-B245-4145-B033-34E5BA6D2A1B}" srcOrd="0" destOrd="0" presId="urn:microsoft.com/office/officeart/2005/8/layout/list1"/>
    <dgm:cxn modelId="{21F6FDC7-BAFB-4D52-AB39-D62057703223}" type="presOf" srcId="{FEA1F296-F09E-4685-880C-6355182D0846}" destId="{AAE012F9-5DB3-43FD-90A0-2146908C0D9D}" srcOrd="0" destOrd="0" presId="urn:microsoft.com/office/officeart/2005/8/layout/list1"/>
    <dgm:cxn modelId="{C49CEE1C-0EC8-41B4-A70B-8E0DCBBA29D9}" type="presOf" srcId="{FEA1F296-F09E-4685-880C-6355182D0846}" destId="{4FBF53DB-81D2-4FFB-995B-F3B0EE9D767C}" srcOrd="1" destOrd="0" presId="urn:microsoft.com/office/officeart/2005/8/layout/list1"/>
    <dgm:cxn modelId="{B64677F7-5D45-4A6C-A0B7-F6403D695F92}" srcId="{EDBB1E64-415E-4DA2-A502-0F7C74A7D63F}" destId="{70DA6CAB-600A-4BCE-BD77-F26210E8E416}" srcOrd="2" destOrd="0" parTransId="{38D75AFA-BD43-46D4-ADE1-D4D42B3CE5BB}" sibTransId="{BEA3CB24-6CC6-4000-B54E-F2407E9EFB6A}"/>
    <dgm:cxn modelId="{7B16D6CA-FFC1-46D0-8F10-96D2C842D2E8}" type="presOf" srcId="{70DA6CAB-600A-4BCE-BD77-F26210E8E416}" destId="{2C335DB3-12A3-4874-B584-8033C685193E}" srcOrd="1" destOrd="0" presId="urn:microsoft.com/office/officeart/2005/8/layout/list1"/>
    <dgm:cxn modelId="{09AFC9F5-8E44-44B4-A436-1FA767DCC603}" type="presOf" srcId="{39BA4547-CED0-4116-8BE7-F99047E8C925}" destId="{3B10D963-2EF6-448B-BBBC-8236B309AE4A}" srcOrd="0" destOrd="0" presId="urn:microsoft.com/office/officeart/2005/8/layout/list1"/>
    <dgm:cxn modelId="{FC9A5C78-E264-4940-A7B1-4521179C0652}" type="presParOf" srcId="{35D939F9-B245-4145-B033-34E5BA6D2A1B}" destId="{8130F673-036D-4130-B01F-201A0B5C6507}" srcOrd="0" destOrd="0" presId="urn:microsoft.com/office/officeart/2005/8/layout/list1"/>
    <dgm:cxn modelId="{74E46248-7F73-418E-B8FE-5FD7919A4DB9}" type="presParOf" srcId="{8130F673-036D-4130-B01F-201A0B5C6507}" destId="{AAE012F9-5DB3-43FD-90A0-2146908C0D9D}" srcOrd="0" destOrd="0" presId="urn:microsoft.com/office/officeart/2005/8/layout/list1"/>
    <dgm:cxn modelId="{C0A0D3DA-19DF-4CBB-9396-5EBD74CA17F9}" type="presParOf" srcId="{8130F673-036D-4130-B01F-201A0B5C6507}" destId="{4FBF53DB-81D2-4FFB-995B-F3B0EE9D767C}" srcOrd="1" destOrd="0" presId="urn:microsoft.com/office/officeart/2005/8/layout/list1"/>
    <dgm:cxn modelId="{7BF07F2F-1D4D-4625-970E-FCC8B5A5345A}" type="presParOf" srcId="{35D939F9-B245-4145-B033-34E5BA6D2A1B}" destId="{27F5ED4D-6CF8-43CD-AEB1-EAB9DE06EDAA}" srcOrd="1" destOrd="0" presId="urn:microsoft.com/office/officeart/2005/8/layout/list1"/>
    <dgm:cxn modelId="{D553D1B5-9FFF-4259-BAD8-8A21A6F8DD98}" type="presParOf" srcId="{35D939F9-B245-4145-B033-34E5BA6D2A1B}" destId="{019786A9-E4EB-41DD-B8B7-5EFF8A4D9379}" srcOrd="2" destOrd="0" presId="urn:microsoft.com/office/officeart/2005/8/layout/list1"/>
    <dgm:cxn modelId="{7900578B-6CCE-4BED-8291-D8796FEC5505}" type="presParOf" srcId="{35D939F9-B245-4145-B033-34E5BA6D2A1B}" destId="{2D2E4A26-F7B0-4A8A-985E-753B109B7B83}" srcOrd="3" destOrd="0" presId="urn:microsoft.com/office/officeart/2005/8/layout/list1"/>
    <dgm:cxn modelId="{2D39F706-1424-422D-91AC-AFAB84EAAEC5}" type="presParOf" srcId="{35D939F9-B245-4145-B033-34E5BA6D2A1B}" destId="{8764D75A-9F00-40D2-A06A-161E59BE90B5}" srcOrd="4" destOrd="0" presId="urn:microsoft.com/office/officeart/2005/8/layout/list1"/>
    <dgm:cxn modelId="{87C468E9-83E3-4B8C-A51E-E7EBB6DBB6A8}" type="presParOf" srcId="{8764D75A-9F00-40D2-A06A-161E59BE90B5}" destId="{3B10D963-2EF6-448B-BBBC-8236B309AE4A}" srcOrd="0" destOrd="0" presId="urn:microsoft.com/office/officeart/2005/8/layout/list1"/>
    <dgm:cxn modelId="{CA22A114-160C-4ED4-9E96-E559F26B8D8E}" type="presParOf" srcId="{8764D75A-9F00-40D2-A06A-161E59BE90B5}" destId="{9C413011-75F8-4CB9-942E-AE0048A2B95F}" srcOrd="1" destOrd="0" presId="urn:microsoft.com/office/officeart/2005/8/layout/list1"/>
    <dgm:cxn modelId="{628B2720-0716-4331-AA00-7E166C763579}" type="presParOf" srcId="{35D939F9-B245-4145-B033-34E5BA6D2A1B}" destId="{1B036CA5-DDAB-426E-AD07-B7283F5D4194}" srcOrd="5" destOrd="0" presId="urn:microsoft.com/office/officeart/2005/8/layout/list1"/>
    <dgm:cxn modelId="{7534780C-E5F4-4D17-9A96-E76EFF901FF2}" type="presParOf" srcId="{35D939F9-B245-4145-B033-34E5BA6D2A1B}" destId="{E1C9BD7E-31AC-4DB6-95FC-BD0063850FB1}" srcOrd="6" destOrd="0" presId="urn:microsoft.com/office/officeart/2005/8/layout/list1"/>
    <dgm:cxn modelId="{77867E4A-7D1C-46A1-8451-5769A00D1F93}" type="presParOf" srcId="{35D939F9-B245-4145-B033-34E5BA6D2A1B}" destId="{34698935-0441-492F-8D62-D6F2980F62D7}" srcOrd="7" destOrd="0" presId="urn:microsoft.com/office/officeart/2005/8/layout/list1"/>
    <dgm:cxn modelId="{BECF98AA-CB2A-44E8-9595-2FE6AF0FDA48}" type="presParOf" srcId="{35D939F9-B245-4145-B033-34E5BA6D2A1B}" destId="{19493826-CE47-4942-9B30-A2EACCD2B7EF}" srcOrd="8" destOrd="0" presId="urn:microsoft.com/office/officeart/2005/8/layout/list1"/>
    <dgm:cxn modelId="{3DD32EF8-4F3A-48DC-AEB4-229CED5665B1}" type="presParOf" srcId="{19493826-CE47-4942-9B30-A2EACCD2B7EF}" destId="{17803066-9239-4A1F-B476-32FC6D755CE7}" srcOrd="0" destOrd="0" presId="urn:microsoft.com/office/officeart/2005/8/layout/list1"/>
    <dgm:cxn modelId="{BF63D100-FB23-4540-AEED-26F230C88DD5}" type="presParOf" srcId="{19493826-CE47-4942-9B30-A2EACCD2B7EF}" destId="{2C335DB3-12A3-4874-B584-8033C685193E}" srcOrd="1" destOrd="0" presId="urn:microsoft.com/office/officeart/2005/8/layout/list1"/>
    <dgm:cxn modelId="{B274C6C7-48BF-4BE1-8418-5DFD64EC1CB4}" type="presParOf" srcId="{35D939F9-B245-4145-B033-34E5BA6D2A1B}" destId="{CCB9F3DC-F7B2-44FB-9F34-2B67A463027A}" srcOrd="9" destOrd="0" presId="urn:microsoft.com/office/officeart/2005/8/layout/list1"/>
    <dgm:cxn modelId="{84B23C4D-6715-46C3-B42C-21B01F66CBCF}" type="presParOf" srcId="{35D939F9-B245-4145-B033-34E5BA6D2A1B}" destId="{72E88374-0B9E-4C3C-8E46-E2DFAE8BBDB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BB1E64-415E-4DA2-A502-0F7C74A7D63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FEA1F296-F09E-4685-880C-6355182D0846}">
      <dgm:prSet phldrT="[Текст]" custT="1"/>
      <dgm:spPr/>
      <dgm:t>
        <a:bodyPr/>
        <a:lstStyle/>
        <a:p>
          <a:pPr algn="just"/>
          <a:r>
            <a:rPr lang="ru-RU" sz="2400" dirty="0" smtClean="0">
              <a:solidFill>
                <a:schemeClr val="accent1">
                  <a:lumMod val="50000"/>
                </a:schemeClr>
              </a:solidFill>
              <a:latin typeface="Georgia" pitchFamily="18" charset="0"/>
            </a:rPr>
            <a:t>Закрепление у детей имеющихся знаний и умений.</a:t>
          </a:r>
        </a:p>
      </dgm:t>
    </dgm:pt>
    <dgm:pt modelId="{552950B7-B7AE-4B03-8436-AF50BC32D3A0}" type="parTrans" cxnId="{04F120DF-002F-4E2B-9DD3-3B1304CE62B2}">
      <dgm:prSet/>
      <dgm:spPr/>
      <dgm:t>
        <a:bodyPr/>
        <a:lstStyle/>
        <a:p>
          <a:endParaRPr lang="ru-RU"/>
        </a:p>
      </dgm:t>
    </dgm:pt>
    <dgm:pt modelId="{8FA565C2-CA29-4746-8732-D041E7303CB9}" type="sibTrans" cxnId="{04F120DF-002F-4E2B-9DD3-3B1304CE62B2}">
      <dgm:prSet/>
      <dgm:spPr/>
      <dgm:t>
        <a:bodyPr/>
        <a:lstStyle/>
        <a:p>
          <a:endParaRPr lang="ru-RU"/>
        </a:p>
      </dgm:t>
    </dgm:pt>
    <dgm:pt modelId="{39BA4547-CED0-4116-8BE7-F99047E8C925}">
      <dgm:prSet phldrT="[Текст]" custT="1"/>
      <dgm:spPr/>
      <dgm:t>
        <a:bodyPr/>
        <a:lstStyle/>
        <a:p>
          <a:pPr algn="just"/>
          <a:r>
            <a:rPr lang="ru-RU" sz="2400" dirty="0" smtClean="0">
              <a:solidFill>
                <a:schemeClr val="accent1">
                  <a:lumMod val="50000"/>
                </a:schemeClr>
              </a:solidFill>
              <a:latin typeface="Georgia" pitchFamily="18" charset="0"/>
            </a:rPr>
            <a:t>Применение имеющихся знаний и умений в новых условиях.</a:t>
          </a:r>
          <a:endParaRPr lang="ru-RU" sz="2400" dirty="0">
            <a:solidFill>
              <a:schemeClr val="accent1">
                <a:lumMod val="50000"/>
              </a:schemeClr>
            </a:solidFill>
            <a:latin typeface="Georgia" pitchFamily="18" charset="0"/>
          </a:endParaRPr>
        </a:p>
      </dgm:t>
    </dgm:pt>
    <dgm:pt modelId="{AE2DD32C-8407-4D04-BA48-CC80DEF88F00}" type="parTrans" cxnId="{C1D99904-AC7A-44CE-A4B2-BA11DCA2A233}">
      <dgm:prSet/>
      <dgm:spPr/>
      <dgm:t>
        <a:bodyPr/>
        <a:lstStyle/>
        <a:p>
          <a:endParaRPr lang="ru-RU"/>
        </a:p>
      </dgm:t>
    </dgm:pt>
    <dgm:pt modelId="{FB850526-A464-48C5-BE17-B0DA33180DA5}" type="sibTrans" cxnId="{C1D99904-AC7A-44CE-A4B2-BA11DCA2A233}">
      <dgm:prSet/>
      <dgm:spPr/>
      <dgm:t>
        <a:bodyPr/>
        <a:lstStyle/>
        <a:p>
          <a:endParaRPr lang="ru-RU"/>
        </a:p>
      </dgm:t>
    </dgm:pt>
    <dgm:pt modelId="{70DA6CAB-600A-4BCE-BD77-F26210E8E416}">
      <dgm:prSet phldrT="[Текст]" custT="1"/>
      <dgm:spPr/>
      <dgm:t>
        <a:bodyPr/>
        <a:lstStyle/>
        <a:p>
          <a:pPr algn="just"/>
          <a:r>
            <a:rPr lang="ru-RU" sz="2400" dirty="0" smtClean="0">
              <a:solidFill>
                <a:schemeClr val="accent1">
                  <a:lumMod val="50000"/>
                </a:schemeClr>
              </a:solidFill>
              <a:latin typeface="Georgia" pitchFamily="18" charset="0"/>
            </a:rPr>
            <a:t>Проявление ребенком активности, самостоятельности, творчества.</a:t>
          </a:r>
        </a:p>
      </dgm:t>
    </dgm:pt>
    <dgm:pt modelId="{38D75AFA-BD43-46D4-ADE1-D4D42B3CE5BB}" type="parTrans" cxnId="{B64677F7-5D45-4A6C-A0B7-F6403D695F92}">
      <dgm:prSet/>
      <dgm:spPr/>
      <dgm:t>
        <a:bodyPr/>
        <a:lstStyle/>
        <a:p>
          <a:endParaRPr lang="ru-RU"/>
        </a:p>
      </dgm:t>
    </dgm:pt>
    <dgm:pt modelId="{BEA3CB24-6CC6-4000-B54E-F2407E9EFB6A}" type="sibTrans" cxnId="{B64677F7-5D45-4A6C-A0B7-F6403D695F92}">
      <dgm:prSet/>
      <dgm:spPr/>
      <dgm:t>
        <a:bodyPr/>
        <a:lstStyle/>
        <a:p>
          <a:endParaRPr lang="ru-RU"/>
        </a:p>
      </dgm:t>
    </dgm:pt>
    <dgm:pt modelId="{35D939F9-B245-4145-B033-34E5BA6D2A1B}" type="pres">
      <dgm:prSet presAssocID="{EDBB1E64-415E-4DA2-A502-0F7C74A7D63F}" presName="linear" presStyleCnt="0">
        <dgm:presLayoutVars>
          <dgm:dir/>
          <dgm:animLvl val="lvl"/>
          <dgm:resizeHandles val="exact"/>
        </dgm:presLayoutVars>
      </dgm:prSet>
      <dgm:spPr/>
      <dgm:t>
        <a:bodyPr/>
        <a:lstStyle/>
        <a:p>
          <a:endParaRPr lang="ru-RU"/>
        </a:p>
      </dgm:t>
    </dgm:pt>
    <dgm:pt modelId="{8130F673-036D-4130-B01F-201A0B5C6507}" type="pres">
      <dgm:prSet presAssocID="{FEA1F296-F09E-4685-880C-6355182D0846}" presName="parentLin" presStyleCnt="0"/>
      <dgm:spPr/>
    </dgm:pt>
    <dgm:pt modelId="{AAE012F9-5DB3-43FD-90A0-2146908C0D9D}" type="pres">
      <dgm:prSet presAssocID="{FEA1F296-F09E-4685-880C-6355182D0846}" presName="parentLeftMargin" presStyleLbl="node1" presStyleIdx="0" presStyleCnt="3"/>
      <dgm:spPr/>
      <dgm:t>
        <a:bodyPr/>
        <a:lstStyle/>
        <a:p>
          <a:endParaRPr lang="ru-RU"/>
        </a:p>
      </dgm:t>
    </dgm:pt>
    <dgm:pt modelId="{4FBF53DB-81D2-4FFB-995B-F3B0EE9D767C}" type="pres">
      <dgm:prSet presAssocID="{FEA1F296-F09E-4685-880C-6355182D0846}" presName="parentText" presStyleLbl="node1" presStyleIdx="0" presStyleCnt="3" custScaleX="164551" custScaleY="202608" custLinFactNeighborX="-85981" custLinFactNeighborY="-17851">
        <dgm:presLayoutVars>
          <dgm:chMax val="0"/>
          <dgm:bulletEnabled val="1"/>
        </dgm:presLayoutVars>
      </dgm:prSet>
      <dgm:spPr/>
      <dgm:t>
        <a:bodyPr/>
        <a:lstStyle/>
        <a:p>
          <a:endParaRPr lang="ru-RU"/>
        </a:p>
      </dgm:t>
    </dgm:pt>
    <dgm:pt modelId="{27F5ED4D-6CF8-43CD-AEB1-EAB9DE06EDAA}" type="pres">
      <dgm:prSet presAssocID="{FEA1F296-F09E-4685-880C-6355182D0846}" presName="negativeSpace" presStyleCnt="0"/>
      <dgm:spPr/>
    </dgm:pt>
    <dgm:pt modelId="{019786A9-E4EB-41DD-B8B7-5EFF8A4D9379}" type="pres">
      <dgm:prSet presAssocID="{FEA1F296-F09E-4685-880C-6355182D0846}" presName="childText" presStyleLbl="conFgAcc1" presStyleIdx="0" presStyleCnt="3" custScaleX="88049">
        <dgm:presLayoutVars>
          <dgm:bulletEnabled val="1"/>
        </dgm:presLayoutVars>
      </dgm:prSet>
      <dgm:spPr>
        <a:solidFill>
          <a:schemeClr val="accent1">
            <a:lumMod val="40000"/>
            <a:lumOff val="60000"/>
            <a:alpha val="90000"/>
          </a:schemeClr>
        </a:solidFill>
      </dgm:spPr>
    </dgm:pt>
    <dgm:pt modelId="{2D2E4A26-F7B0-4A8A-985E-753B109B7B83}" type="pres">
      <dgm:prSet presAssocID="{8FA565C2-CA29-4746-8732-D041E7303CB9}" presName="spaceBetweenRectangles" presStyleCnt="0"/>
      <dgm:spPr/>
    </dgm:pt>
    <dgm:pt modelId="{8764D75A-9F00-40D2-A06A-161E59BE90B5}" type="pres">
      <dgm:prSet presAssocID="{39BA4547-CED0-4116-8BE7-F99047E8C925}" presName="parentLin" presStyleCnt="0"/>
      <dgm:spPr/>
    </dgm:pt>
    <dgm:pt modelId="{3B10D963-2EF6-448B-BBBC-8236B309AE4A}" type="pres">
      <dgm:prSet presAssocID="{39BA4547-CED0-4116-8BE7-F99047E8C925}" presName="parentLeftMargin" presStyleLbl="node1" presStyleIdx="0" presStyleCnt="3"/>
      <dgm:spPr/>
      <dgm:t>
        <a:bodyPr/>
        <a:lstStyle/>
        <a:p>
          <a:endParaRPr lang="ru-RU"/>
        </a:p>
      </dgm:t>
    </dgm:pt>
    <dgm:pt modelId="{9C413011-75F8-4CB9-942E-AE0048A2B95F}" type="pres">
      <dgm:prSet presAssocID="{39BA4547-CED0-4116-8BE7-F99047E8C925}" presName="parentText" presStyleLbl="node1" presStyleIdx="1" presStyleCnt="3" custScaleX="150037" custScaleY="167282" custLinFactNeighborX="-65693" custLinFactNeighborY="5546">
        <dgm:presLayoutVars>
          <dgm:chMax val="0"/>
          <dgm:bulletEnabled val="1"/>
        </dgm:presLayoutVars>
      </dgm:prSet>
      <dgm:spPr/>
      <dgm:t>
        <a:bodyPr/>
        <a:lstStyle/>
        <a:p>
          <a:endParaRPr lang="ru-RU"/>
        </a:p>
      </dgm:t>
    </dgm:pt>
    <dgm:pt modelId="{1B036CA5-DDAB-426E-AD07-B7283F5D4194}" type="pres">
      <dgm:prSet presAssocID="{39BA4547-CED0-4116-8BE7-F99047E8C925}" presName="negativeSpace" presStyleCnt="0"/>
      <dgm:spPr/>
    </dgm:pt>
    <dgm:pt modelId="{E1C9BD7E-31AC-4DB6-95FC-BD0063850FB1}" type="pres">
      <dgm:prSet presAssocID="{39BA4547-CED0-4116-8BE7-F99047E8C925}" presName="childText" presStyleLbl="conFgAcc1" presStyleIdx="1" presStyleCnt="3" custScaleX="90411">
        <dgm:presLayoutVars>
          <dgm:bulletEnabled val="1"/>
        </dgm:presLayoutVars>
      </dgm:prSet>
      <dgm:spPr>
        <a:solidFill>
          <a:schemeClr val="accent1">
            <a:lumMod val="40000"/>
            <a:lumOff val="60000"/>
            <a:alpha val="90000"/>
          </a:schemeClr>
        </a:solidFill>
      </dgm:spPr>
    </dgm:pt>
    <dgm:pt modelId="{34698935-0441-492F-8D62-D6F2980F62D7}" type="pres">
      <dgm:prSet presAssocID="{FB850526-A464-48C5-BE17-B0DA33180DA5}" presName="spaceBetweenRectangles" presStyleCnt="0"/>
      <dgm:spPr/>
    </dgm:pt>
    <dgm:pt modelId="{19493826-CE47-4942-9B30-A2EACCD2B7EF}" type="pres">
      <dgm:prSet presAssocID="{70DA6CAB-600A-4BCE-BD77-F26210E8E416}" presName="parentLin" presStyleCnt="0"/>
      <dgm:spPr/>
    </dgm:pt>
    <dgm:pt modelId="{17803066-9239-4A1F-B476-32FC6D755CE7}" type="pres">
      <dgm:prSet presAssocID="{70DA6CAB-600A-4BCE-BD77-F26210E8E416}" presName="parentLeftMargin" presStyleLbl="node1" presStyleIdx="1" presStyleCnt="3"/>
      <dgm:spPr/>
      <dgm:t>
        <a:bodyPr/>
        <a:lstStyle/>
        <a:p>
          <a:endParaRPr lang="ru-RU"/>
        </a:p>
      </dgm:t>
    </dgm:pt>
    <dgm:pt modelId="{2C335DB3-12A3-4874-B584-8033C685193E}" type="pres">
      <dgm:prSet presAssocID="{70DA6CAB-600A-4BCE-BD77-F26210E8E416}" presName="parentText" presStyleLbl="node1" presStyleIdx="2" presStyleCnt="3" custScaleX="157296" custScaleY="185179" custLinFactNeighborX="-86564" custLinFactNeighborY="-1461">
        <dgm:presLayoutVars>
          <dgm:chMax val="0"/>
          <dgm:bulletEnabled val="1"/>
        </dgm:presLayoutVars>
      </dgm:prSet>
      <dgm:spPr/>
      <dgm:t>
        <a:bodyPr/>
        <a:lstStyle/>
        <a:p>
          <a:endParaRPr lang="ru-RU"/>
        </a:p>
      </dgm:t>
    </dgm:pt>
    <dgm:pt modelId="{CCB9F3DC-F7B2-44FB-9F34-2B67A463027A}" type="pres">
      <dgm:prSet presAssocID="{70DA6CAB-600A-4BCE-BD77-F26210E8E416}" presName="negativeSpace" presStyleCnt="0"/>
      <dgm:spPr/>
    </dgm:pt>
    <dgm:pt modelId="{72E88374-0B9E-4C3C-8E46-E2DFAE8BBDBD}" type="pres">
      <dgm:prSet presAssocID="{70DA6CAB-600A-4BCE-BD77-F26210E8E416}" presName="childText" presStyleLbl="conFgAcc1" presStyleIdx="2" presStyleCnt="3" custScaleX="92913" custLinFactNeighborX="-3975" custLinFactNeighborY="24045">
        <dgm:presLayoutVars>
          <dgm:bulletEnabled val="1"/>
        </dgm:presLayoutVars>
      </dgm:prSet>
      <dgm:spPr>
        <a:solidFill>
          <a:schemeClr val="accent1">
            <a:lumMod val="60000"/>
            <a:lumOff val="40000"/>
            <a:alpha val="90000"/>
          </a:schemeClr>
        </a:solidFill>
      </dgm:spPr>
    </dgm:pt>
  </dgm:ptLst>
  <dgm:cxnLst>
    <dgm:cxn modelId="{C1D99904-AC7A-44CE-A4B2-BA11DCA2A233}" srcId="{EDBB1E64-415E-4DA2-A502-0F7C74A7D63F}" destId="{39BA4547-CED0-4116-8BE7-F99047E8C925}" srcOrd="1" destOrd="0" parTransId="{AE2DD32C-8407-4D04-BA48-CC80DEF88F00}" sibTransId="{FB850526-A464-48C5-BE17-B0DA33180DA5}"/>
    <dgm:cxn modelId="{04F120DF-002F-4E2B-9DD3-3B1304CE62B2}" srcId="{EDBB1E64-415E-4DA2-A502-0F7C74A7D63F}" destId="{FEA1F296-F09E-4685-880C-6355182D0846}" srcOrd="0" destOrd="0" parTransId="{552950B7-B7AE-4B03-8436-AF50BC32D3A0}" sibTransId="{8FA565C2-CA29-4746-8732-D041E7303CB9}"/>
    <dgm:cxn modelId="{079B39D6-EC6D-4A03-AC47-05E8C86B8E3B}" type="presOf" srcId="{70DA6CAB-600A-4BCE-BD77-F26210E8E416}" destId="{17803066-9239-4A1F-B476-32FC6D755CE7}" srcOrd="0" destOrd="0" presId="urn:microsoft.com/office/officeart/2005/8/layout/list1"/>
    <dgm:cxn modelId="{510EB4F0-3698-4122-961A-0BD1F130F3EC}" type="presOf" srcId="{39BA4547-CED0-4116-8BE7-F99047E8C925}" destId="{3B10D963-2EF6-448B-BBBC-8236B309AE4A}" srcOrd="0" destOrd="0" presId="urn:microsoft.com/office/officeart/2005/8/layout/list1"/>
    <dgm:cxn modelId="{E78CBE94-3808-4E15-96E7-40952762D5AD}" type="presOf" srcId="{70DA6CAB-600A-4BCE-BD77-F26210E8E416}" destId="{2C335DB3-12A3-4874-B584-8033C685193E}" srcOrd="1" destOrd="0" presId="urn:microsoft.com/office/officeart/2005/8/layout/list1"/>
    <dgm:cxn modelId="{EE77300A-DC02-4268-B0E4-F12DE67774C6}" type="presOf" srcId="{FEA1F296-F09E-4685-880C-6355182D0846}" destId="{AAE012F9-5DB3-43FD-90A0-2146908C0D9D}" srcOrd="0" destOrd="0" presId="urn:microsoft.com/office/officeart/2005/8/layout/list1"/>
    <dgm:cxn modelId="{A5AA87AA-1E2B-4D65-B817-62D883A8F5B8}" type="presOf" srcId="{39BA4547-CED0-4116-8BE7-F99047E8C925}" destId="{9C413011-75F8-4CB9-942E-AE0048A2B95F}" srcOrd="1" destOrd="0" presId="urn:microsoft.com/office/officeart/2005/8/layout/list1"/>
    <dgm:cxn modelId="{6CAAD2A6-5F9B-4674-892E-4814C099E7B0}" type="presOf" srcId="{FEA1F296-F09E-4685-880C-6355182D0846}" destId="{4FBF53DB-81D2-4FFB-995B-F3B0EE9D767C}" srcOrd="1" destOrd="0" presId="urn:microsoft.com/office/officeart/2005/8/layout/list1"/>
    <dgm:cxn modelId="{B64677F7-5D45-4A6C-A0B7-F6403D695F92}" srcId="{EDBB1E64-415E-4DA2-A502-0F7C74A7D63F}" destId="{70DA6CAB-600A-4BCE-BD77-F26210E8E416}" srcOrd="2" destOrd="0" parTransId="{38D75AFA-BD43-46D4-ADE1-D4D42B3CE5BB}" sibTransId="{BEA3CB24-6CC6-4000-B54E-F2407E9EFB6A}"/>
    <dgm:cxn modelId="{89ADC99F-E48E-4AFA-9F4F-EFA8EB9BA45C}" type="presOf" srcId="{EDBB1E64-415E-4DA2-A502-0F7C74A7D63F}" destId="{35D939F9-B245-4145-B033-34E5BA6D2A1B}" srcOrd="0" destOrd="0" presId="urn:microsoft.com/office/officeart/2005/8/layout/list1"/>
    <dgm:cxn modelId="{71FB5791-0983-45F8-A640-60FA15FCD8D1}" type="presParOf" srcId="{35D939F9-B245-4145-B033-34E5BA6D2A1B}" destId="{8130F673-036D-4130-B01F-201A0B5C6507}" srcOrd="0" destOrd="0" presId="urn:microsoft.com/office/officeart/2005/8/layout/list1"/>
    <dgm:cxn modelId="{21F74F26-D1D7-41ED-8316-393992E3BF58}" type="presParOf" srcId="{8130F673-036D-4130-B01F-201A0B5C6507}" destId="{AAE012F9-5DB3-43FD-90A0-2146908C0D9D}" srcOrd="0" destOrd="0" presId="urn:microsoft.com/office/officeart/2005/8/layout/list1"/>
    <dgm:cxn modelId="{0E76973A-3E2B-44EB-A083-79C00A013F8E}" type="presParOf" srcId="{8130F673-036D-4130-B01F-201A0B5C6507}" destId="{4FBF53DB-81D2-4FFB-995B-F3B0EE9D767C}" srcOrd="1" destOrd="0" presId="urn:microsoft.com/office/officeart/2005/8/layout/list1"/>
    <dgm:cxn modelId="{753694AD-D20F-4985-A8D6-82B0DD31C759}" type="presParOf" srcId="{35D939F9-B245-4145-B033-34E5BA6D2A1B}" destId="{27F5ED4D-6CF8-43CD-AEB1-EAB9DE06EDAA}" srcOrd="1" destOrd="0" presId="urn:microsoft.com/office/officeart/2005/8/layout/list1"/>
    <dgm:cxn modelId="{C025E365-DC5E-481F-8BDC-40D9F53FD788}" type="presParOf" srcId="{35D939F9-B245-4145-B033-34E5BA6D2A1B}" destId="{019786A9-E4EB-41DD-B8B7-5EFF8A4D9379}" srcOrd="2" destOrd="0" presId="urn:microsoft.com/office/officeart/2005/8/layout/list1"/>
    <dgm:cxn modelId="{5BA91446-0757-4E53-9713-71663119181B}" type="presParOf" srcId="{35D939F9-B245-4145-B033-34E5BA6D2A1B}" destId="{2D2E4A26-F7B0-4A8A-985E-753B109B7B83}" srcOrd="3" destOrd="0" presId="urn:microsoft.com/office/officeart/2005/8/layout/list1"/>
    <dgm:cxn modelId="{4CAB9ADE-8E88-4697-9E37-E5DC961BF16A}" type="presParOf" srcId="{35D939F9-B245-4145-B033-34E5BA6D2A1B}" destId="{8764D75A-9F00-40D2-A06A-161E59BE90B5}" srcOrd="4" destOrd="0" presId="urn:microsoft.com/office/officeart/2005/8/layout/list1"/>
    <dgm:cxn modelId="{854AB1C2-2AE5-4C7D-AEF5-6BA26B312908}" type="presParOf" srcId="{8764D75A-9F00-40D2-A06A-161E59BE90B5}" destId="{3B10D963-2EF6-448B-BBBC-8236B309AE4A}" srcOrd="0" destOrd="0" presId="urn:microsoft.com/office/officeart/2005/8/layout/list1"/>
    <dgm:cxn modelId="{65DE3BF7-CBE7-4332-AD63-8F7E90FD1D8B}" type="presParOf" srcId="{8764D75A-9F00-40D2-A06A-161E59BE90B5}" destId="{9C413011-75F8-4CB9-942E-AE0048A2B95F}" srcOrd="1" destOrd="0" presId="urn:microsoft.com/office/officeart/2005/8/layout/list1"/>
    <dgm:cxn modelId="{4A7446A3-3C47-46CC-A59F-885013CB2DFF}" type="presParOf" srcId="{35D939F9-B245-4145-B033-34E5BA6D2A1B}" destId="{1B036CA5-DDAB-426E-AD07-B7283F5D4194}" srcOrd="5" destOrd="0" presId="urn:microsoft.com/office/officeart/2005/8/layout/list1"/>
    <dgm:cxn modelId="{EA8F4E4A-752B-4074-932F-2243472AD212}" type="presParOf" srcId="{35D939F9-B245-4145-B033-34E5BA6D2A1B}" destId="{E1C9BD7E-31AC-4DB6-95FC-BD0063850FB1}" srcOrd="6" destOrd="0" presId="urn:microsoft.com/office/officeart/2005/8/layout/list1"/>
    <dgm:cxn modelId="{8146080A-1CA2-4403-B741-05BAE383913F}" type="presParOf" srcId="{35D939F9-B245-4145-B033-34E5BA6D2A1B}" destId="{34698935-0441-492F-8D62-D6F2980F62D7}" srcOrd="7" destOrd="0" presId="urn:microsoft.com/office/officeart/2005/8/layout/list1"/>
    <dgm:cxn modelId="{79B6B8F4-8B05-4F1B-98C6-96D4374CBACB}" type="presParOf" srcId="{35D939F9-B245-4145-B033-34E5BA6D2A1B}" destId="{19493826-CE47-4942-9B30-A2EACCD2B7EF}" srcOrd="8" destOrd="0" presId="urn:microsoft.com/office/officeart/2005/8/layout/list1"/>
    <dgm:cxn modelId="{4A69CE9D-B74A-497C-9654-110912100DAB}" type="presParOf" srcId="{19493826-CE47-4942-9B30-A2EACCD2B7EF}" destId="{17803066-9239-4A1F-B476-32FC6D755CE7}" srcOrd="0" destOrd="0" presId="urn:microsoft.com/office/officeart/2005/8/layout/list1"/>
    <dgm:cxn modelId="{2E752C64-7640-4446-A47A-09E71C510584}" type="presParOf" srcId="{19493826-CE47-4942-9B30-A2EACCD2B7EF}" destId="{2C335DB3-12A3-4874-B584-8033C685193E}" srcOrd="1" destOrd="0" presId="urn:microsoft.com/office/officeart/2005/8/layout/list1"/>
    <dgm:cxn modelId="{19A151F6-47DC-43D1-BD7E-41E23294E6E2}" type="presParOf" srcId="{35D939F9-B245-4145-B033-34E5BA6D2A1B}" destId="{CCB9F3DC-F7B2-44FB-9F34-2B67A463027A}" srcOrd="9" destOrd="0" presId="urn:microsoft.com/office/officeart/2005/8/layout/list1"/>
    <dgm:cxn modelId="{C6A876CA-7F9E-4789-A93E-E564703F45BD}" type="presParOf" srcId="{35D939F9-B245-4145-B033-34E5BA6D2A1B}" destId="{72E88374-0B9E-4C3C-8E46-E2DFAE8BBDB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9786A9-E4EB-41DD-B8B7-5EFF8A4D9379}">
      <dsp:nvSpPr>
        <dsp:cNvPr id="0" name=""/>
        <dsp:cNvSpPr/>
      </dsp:nvSpPr>
      <dsp:spPr>
        <a:xfrm>
          <a:off x="0" y="835632"/>
          <a:ext cx="6504975" cy="453600"/>
        </a:xfrm>
        <a:prstGeom prst="rect">
          <a:avLst/>
        </a:prstGeom>
        <a:solidFill>
          <a:schemeClr val="accent1">
            <a:lumMod val="40000"/>
            <a:lumOff val="60000"/>
            <a:alpha val="90000"/>
          </a:schemeClr>
        </a:solidFill>
        <a:ln w="384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BF53DB-81D2-4FFB-995B-F3B0EE9D767C}">
      <dsp:nvSpPr>
        <dsp:cNvPr id="0" name=""/>
        <dsp:cNvSpPr/>
      </dsp:nvSpPr>
      <dsp:spPr>
        <a:xfrm>
          <a:off x="43087" y="0"/>
          <a:ext cx="7080426" cy="1076577"/>
        </a:xfrm>
        <a:prstGeom prst="roundRect">
          <a:avLst/>
        </a:prstGeom>
        <a:solidFill>
          <a:schemeClr val="accent1">
            <a:hueOff val="0"/>
            <a:satOff val="0"/>
            <a:lumOff val="0"/>
            <a:alphaOff val="0"/>
          </a:schemeClr>
        </a:solidFill>
        <a:ln w="384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472" tIns="0" rIns="195472" bIns="0" numCol="1" spcCol="1270" anchor="ctr" anchorCtr="0">
          <a:noAutofit/>
        </a:bodyPr>
        <a:lstStyle/>
        <a:p>
          <a:pPr lvl="0" algn="just" defTabSz="1066800">
            <a:lnSpc>
              <a:spcPct val="90000"/>
            </a:lnSpc>
            <a:spcBef>
              <a:spcPct val="0"/>
            </a:spcBef>
            <a:spcAft>
              <a:spcPct val="35000"/>
            </a:spcAft>
          </a:pPr>
          <a:r>
            <a:rPr lang="ru-RU" sz="2400" kern="1200" dirty="0" smtClean="0">
              <a:solidFill>
                <a:schemeClr val="accent1">
                  <a:lumMod val="50000"/>
                </a:schemeClr>
              </a:solidFill>
              <a:latin typeface="Georgia" pitchFamily="18" charset="0"/>
            </a:rPr>
            <a:t>Формирование у детей новых представлений и </a:t>
          </a:r>
        </a:p>
        <a:p>
          <a:pPr lvl="0" algn="just" defTabSz="1066800">
            <a:lnSpc>
              <a:spcPct val="90000"/>
            </a:lnSpc>
            <a:spcBef>
              <a:spcPct val="0"/>
            </a:spcBef>
            <a:spcAft>
              <a:spcPct val="35000"/>
            </a:spcAft>
          </a:pPr>
          <a:r>
            <a:rPr lang="ru-RU" sz="2400" kern="1200" dirty="0" smtClean="0">
              <a:solidFill>
                <a:schemeClr val="accent1">
                  <a:lumMod val="50000"/>
                </a:schemeClr>
              </a:solidFill>
              <a:latin typeface="Georgia" pitchFamily="18" charset="0"/>
            </a:rPr>
            <a:t>умений в разных видах деятельности. </a:t>
          </a:r>
          <a:endParaRPr lang="ru-RU" sz="2400" kern="1200" dirty="0">
            <a:solidFill>
              <a:schemeClr val="accent1">
                <a:lumMod val="50000"/>
              </a:schemeClr>
            </a:solidFill>
            <a:latin typeface="Georgia" pitchFamily="18" charset="0"/>
          </a:endParaRPr>
        </a:p>
      </dsp:txBody>
      <dsp:txXfrm>
        <a:off x="95641" y="52554"/>
        <a:ext cx="6975318" cy="971469"/>
      </dsp:txXfrm>
    </dsp:sp>
    <dsp:sp modelId="{E1C9BD7E-31AC-4DB6-95FC-BD0063850FB1}">
      <dsp:nvSpPr>
        <dsp:cNvPr id="0" name=""/>
        <dsp:cNvSpPr/>
      </dsp:nvSpPr>
      <dsp:spPr>
        <a:xfrm>
          <a:off x="0" y="1924986"/>
          <a:ext cx="6679477" cy="453600"/>
        </a:xfrm>
        <a:prstGeom prst="rect">
          <a:avLst/>
        </a:prstGeom>
        <a:solidFill>
          <a:schemeClr val="accent1">
            <a:lumMod val="40000"/>
            <a:lumOff val="60000"/>
            <a:alpha val="90000"/>
          </a:schemeClr>
        </a:solidFill>
        <a:ln w="384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413011-75F8-4CB9-942E-AE0048A2B95F}">
      <dsp:nvSpPr>
        <dsp:cNvPr id="0" name=""/>
        <dsp:cNvSpPr/>
      </dsp:nvSpPr>
      <dsp:spPr>
        <a:xfrm>
          <a:off x="0" y="1376532"/>
          <a:ext cx="7046941" cy="804234"/>
        </a:xfrm>
        <a:prstGeom prst="roundRect">
          <a:avLst/>
        </a:prstGeom>
        <a:solidFill>
          <a:schemeClr val="accent1">
            <a:hueOff val="0"/>
            <a:satOff val="0"/>
            <a:lumOff val="0"/>
            <a:alphaOff val="0"/>
          </a:schemeClr>
        </a:solidFill>
        <a:ln w="384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472" tIns="0" rIns="195472" bIns="0" numCol="1" spcCol="1270" anchor="ctr" anchorCtr="0">
          <a:noAutofit/>
        </a:bodyPr>
        <a:lstStyle/>
        <a:p>
          <a:pPr lvl="0" algn="l" defTabSz="1066800">
            <a:lnSpc>
              <a:spcPct val="90000"/>
            </a:lnSpc>
            <a:spcBef>
              <a:spcPct val="0"/>
            </a:spcBef>
            <a:spcAft>
              <a:spcPct val="35000"/>
            </a:spcAft>
          </a:pPr>
          <a:r>
            <a:rPr lang="ru-RU" sz="2400" kern="1200" dirty="0" smtClean="0">
              <a:solidFill>
                <a:schemeClr val="accent1">
                  <a:lumMod val="50000"/>
                </a:schemeClr>
              </a:solidFill>
              <a:latin typeface="Georgia" pitchFamily="18" charset="0"/>
            </a:rPr>
            <a:t>Обобщение знаний по теме.</a:t>
          </a:r>
          <a:endParaRPr lang="ru-RU" sz="2400" kern="1200" dirty="0">
            <a:solidFill>
              <a:schemeClr val="accent1">
                <a:lumMod val="50000"/>
              </a:schemeClr>
            </a:solidFill>
            <a:latin typeface="Georgia" pitchFamily="18" charset="0"/>
          </a:endParaRPr>
        </a:p>
      </dsp:txBody>
      <dsp:txXfrm>
        <a:off x="39259" y="1415791"/>
        <a:ext cx="6968423" cy="725716"/>
      </dsp:txXfrm>
    </dsp:sp>
    <dsp:sp modelId="{72E88374-0B9E-4C3C-8E46-E2DFAE8BBDBD}">
      <dsp:nvSpPr>
        <dsp:cNvPr id="0" name=""/>
        <dsp:cNvSpPr/>
      </dsp:nvSpPr>
      <dsp:spPr>
        <a:xfrm>
          <a:off x="0" y="3218808"/>
          <a:ext cx="6864323" cy="453600"/>
        </a:xfrm>
        <a:prstGeom prst="rect">
          <a:avLst/>
        </a:prstGeom>
        <a:solidFill>
          <a:schemeClr val="accent1">
            <a:lumMod val="60000"/>
            <a:lumOff val="40000"/>
            <a:alpha val="90000"/>
          </a:schemeClr>
        </a:solidFill>
        <a:ln w="384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335DB3-12A3-4874-B584-8033C685193E}">
      <dsp:nvSpPr>
        <dsp:cNvPr id="0" name=""/>
        <dsp:cNvSpPr/>
      </dsp:nvSpPr>
      <dsp:spPr>
        <a:xfrm>
          <a:off x="43088" y="2468023"/>
          <a:ext cx="7062179" cy="983967"/>
        </a:xfrm>
        <a:prstGeom prst="roundRect">
          <a:avLst/>
        </a:prstGeom>
        <a:solidFill>
          <a:schemeClr val="accent1">
            <a:hueOff val="0"/>
            <a:satOff val="0"/>
            <a:lumOff val="0"/>
            <a:alphaOff val="0"/>
          </a:schemeClr>
        </a:solidFill>
        <a:ln w="384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472" tIns="0" rIns="195472" bIns="0" numCol="1" spcCol="1270" anchor="ctr" anchorCtr="0">
          <a:noAutofit/>
        </a:bodyPr>
        <a:lstStyle/>
        <a:p>
          <a:pPr lvl="0" algn="l" defTabSz="1066800">
            <a:lnSpc>
              <a:spcPct val="90000"/>
            </a:lnSpc>
            <a:spcBef>
              <a:spcPct val="0"/>
            </a:spcBef>
            <a:spcAft>
              <a:spcPct val="35000"/>
            </a:spcAft>
          </a:pPr>
          <a:r>
            <a:rPr lang="ru-RU" sz="2400" kern="1200" dirty="0" smtClean="0">
              <a:solidFill>
                <a:schemeClr val="accent1">
                  <a:lumMod val="50000"/>
                </a:schemeClr>
              </a:solidFill>
              <a:latin typeface="Georgia" pitchFamily="18" charset="0"/>
            </a:rPr>
            <a:t>Развитие способности рассуждать и делать </a:t>
          </a:r>
        </a:p>
        <a:p>
          <a:pPr lvl="0" algn="l" defTabSz="1066800">
            <a:lnSpc>
              <a:spcPct val="90000"/>
            </a:lnSpc>
            <a:spcBef>
              <a:spcPct val="0"/>
            </a:spcBef>
            <a:spcAft>
              <a:spcPct val="35000"/>
            </a:spcAft>
          </a:pPr>
          <a:r>
            <a:rPr lang="ru-RU" sz="2400" kern="1200" dirty="0" smtClean="0">
              <a:solidFill>
                <a:schemeClr val="accent1">
                  <a:lumMod val="50000"/>
                </a:schemeClr>
              </a:solidFill>
              <a:latin typeface="Georgia" pitchFamily="18" charset="0"/>
            </a:rPr>
            <a:t>выводы.</a:t>
          </a:r>
          <a:endParaRPr lang="ru-RU" sz="2400" kern="1200" dirty="0">
            <a:solidFill>
              <a:schemeClr val="accent1">
                <a:lumMod val="50000"/>
              </a:schemeClr>
            </a:solidFill>
            <a:latin typeface="Georgia" pitchFamily="18" charset="0"/>
          </a:endParaRPr>
        </a:p>
      </dsp:txBody>
      <dsp:txXfrm>
        <a:off x="91121" y="2516056"/>
        <a:ext cx="6966113" cy="8879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9786A9-E4EB-41DD-B8B7-5EFF8A4D9379}">
      <dsp:nvSpPr>
        <dsp:cNvPr id="0" name=""/>
        <dsp:cNvSpPr/>
      </dsp:nvSpPr>
      <dsp:spPr>
        <a:xfrm>
          <a:off x="0" y="851252"/>
          <a:ext cx="6504975" cy="428400"/>
        </a:xfrm>
        <a:prstGeom prst="rect">
          <a:avLst/>
        </a:prstGeom>
        <a:solidFill>
          <a:schemeClr val="accent1">
            <a:lumMod val="40000"/>
            <a:lumOff val="60000"/>
            <a:alpha val="90000"/>
          </a:schemeClr>
        </a:solidFill>
        <a:ln w="384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BF53DB-81D2-4FFB-995B-F3B0EE9D767C}">
      <dsp:nvSpPr>
        <dsp:cNvPr id="0" name=""/>
        <dsp:cNvSpPr/>
      </dsp:nvSpPr>
      <dsp:spPr>
        <a:xfrm>
          <a:off x="43087" y="0"/>
          <a:ext cx="7080426" cy="1016767"/>
        </a:xfrm>
        <a:prstGeom prst="roundRect">
          <a:avLst/>
        </a:prstGeom>
        <a:solidFill>
          <a:schemeClr val="accent1">
            <a:hueOff val="0"/>
            <a:satOff val="0"/>
            <a:lumOff val="0"/>
            <a:alphaOff val="0"/>
          </a:schemeClr>
        </a:solidFill>
        <a:ln w="384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472" tIns="0" rIns="195472" bIns="0" numCol="1" spcCol="1270" anchor="ctr" anchorCtr="0">
          <a:noAutofit/>
        </a:bodyPr>
        <a:lstStyle/>
        <a:p>
          <a:pPr lvl="0" algn="just" defTabSz="1066800">
            <a:lnSpc>
              <a:spcPct val="90000"/>
            </a:lnSpc>
            <a:spcBef>
              <a:spcPct val="0"/>
            </a:spcBef>
            <a:spcAft>
              <a:spcPct val="35000"/>
            </a:spcAft>
          </a:pPr>
          <a:r>
            <a:rPr lang="ru-RU" sz="2400" kern="1200" dirty="0" smtClean="0">
              <a:solidFill>
                <a:schemeClr val="accent1">
                  <a:lumMod val="50000"/>
                </a:schemeClr>
              </a:solidFill>
              <a:latin typeface="Georgia" pitchFamily="18" charset="0"/>
            </a:rPr>
            <a:t>Закрепление у детей имеющихся знаний и умений.</a:t>
          </a:r>
        </a:p>
      </dsp:txBody>
      <dsp:txXfrm>
        <a:off x="92721" y="49634"/>
        <a:ext cx="6981158" cy="917499"/>
      </dsp:txXfrm>
    </dsp:sp>
    <dsp:sp modelId="{E1C9BD7E-31AC-4DB6-95FC-BD0063850FB1}">
      <dsp:nvSpPr>
        <dsp:cNvPr id="0" name=""/>
        <dsp:cNvSpPr/>
      </dsp:nvSpPr>
      <dsp:spPr>
        <a:xfrm>
          <a:off x="0" y="1960020"/>
          <a:ext cx="6679477" cy="428400"/>
        </a:xfrm>
        <a:prstGeom prst="rect">
          <a:avLst/>
        </a:prstGeom>
        <a:solidFill>
          <a:schemeClr val="accent1">
            <a:lumMod val="40000"/>
            <a:lumOff val="60000"/>
            <a:alpha val="90000"/>
          </a:schemeClr>
        </a:solidFill>
        <a:ln w="384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413011-75F8-4CB9-942E-AE0048A2B95F}">
      <dsp:nvSpPr>
        <dsp:cNvPr id="0" name=""/>
        <dsp:cNvSpPr/>
      </dsp:nvSpPr>
      <dsp:spPr>
        <a:xfrm>
          <a:off x="115095" y="1399284"/>
          <a:ext cx="7046941" cy="839487"/>
        </a:xfrm>
        <a:prstGeom prst="roundRect">
          <a:avLst/>
        </a:prstGeom>
        <a:solidFill>
          <a:schemeClr val="accent1">
            <a:hueOff val="0"/>
            <a:satOff val="0"/>
            <a:lumOff val="0"/>
            <a:alphaOff val="0"/>
          </a:schemeClr>
        </a:solidFill>
        <a:ln w="384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472" tIns="0" rIns="195472" bIns="0" numCol="1" spcCol="1270" anchor="ctr" anchorCtr="0">
          <a:noAutofit/>
        </a:bodyPr>
        <a:lstStyle/>
        <a:p>
          <a:pPr lvl="0" algn="just" defTabSz="1066800">
            <a:lnSpc>
              <a:spcPct val="90000"/>
            </a:lnSpc>
            <a:spcBef>
              <a:spcPct val="0"/>
            </a:spcBef>
            <a:spcAft>
              <a:spcPct val="35000"/>
            </a:spcAft>
          </a:pPr>
          <a:r>
            <a:rPr lang="ru-RU" sz="2400" kern="1200" dirty="0" smtClean="0">
              <a:solidFill>
                <a:schemeClr val="accent1">
                  <a:lumMod val="50000"/>
                </a:schemeClr>
              </a:solidFill>
              <a:latin typeface="Georgia" pitchFamily="18" charset="0"/>
            </a:rPr>
            <a:t>Применение имеющихся знаний и умений в новых условиях.</a:t>
          </a:r>
          <a:endParaRPr lang="ru-RU" sz="2400" kern="1200" dirty="0">
            <a:solidFill>
              <a:schemeClr val="accent1">
                <a:lumMod val="50000"/>
              </a:schemeClr>
            </a:solidFill>
            <a:latin typeface="Georgia" pitchFamily="18" charset="0"/>
          </a:endParaRPr>
        </a:p>
      </dsp:txBody>
      <dsp:txXfrm>
        <a:off x="156075" y="1440264"/>
        <a:ext cx="6964981" cy="757527"/>
      </dsp:txXfrm>
    </dsp:sp>
    <dsp:sp modelId="{72E88374-0B9E-4C3C-8E46-E2DFAE8BBDBD}">
      <dsp:nvSpPr>
        <dsp:cNvPr id="0" name=""/>
        <dsp:cNvSpPr/>
      </dsp:nvSpPr>
      <dsp:spPr>
        <a:xfrm>
          <a:off x="0" y="3218936"/>
          <a:ext cx="6864323" cy="428400"/>
        </a:xfrm>
        <a:prstGeom prst="rect">
          <a:avLst/>
        </a:prstGeom>
        <a:solidFill>
          <a:schemeClr val="accent1">
            <a:lumMod val="60000"/>
            <a:lumOff val="40000"/>
            <a:alpha val="90000"/>
          </a:schemeClr>
        </a:solidFill>
        <a:ln w="384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335DB3-12A3-4874-B584-8033C685193E}">
      <dsp:nvSpPr>
        <dsp:cNvPr id="0" name=""/>
        <dsp:cNvSpPr/>
      </dsp:nvSpPr>
      <dsp:spPr>
        <a:xfrm>
          <a:off x="43088" y="2472888"/>
          <a:ext cx="7062179" cy="929302"/>
        </a:xfrm>
        <a:prstGeom prst="roundRect">
          <a:avLst/>
        </a:prstGeom>
        <a:solidFill>
          <a:schemeClr val="accent1">
            <a:hueOff val="0"/>
            <a:satOff val="0"/>
            <a:lumOff val="0"/>
            <a:alphaOff val="0"/>
          </a:schemeClr>
        </a:solidFill>
        <a:ln w="384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472" tIns="0" rIns="195472" bIns="0" numCol="1" spcCol="1270" anchor="ctr" anchorCtr="0">
          <a:noAutofit/>
        </a:bodyPr>
        <a:lstStyle/>
        <a:p>
          <a:pPr lvl="0" algn="just" defTabSz="1066800">
            <a:lnSpc>
              <a:spcPct val="90000"/>
            </a:lnSpc>
            <a:spcBef>
              <a:spcPct val="0"/>
            </a:spcBef>
            <a:spcAft>
              <a:spcPct val="35000"/>
            </a:spcAft>
          </a:pPr>
          <a:r>
            <a:rPr lang="ru-RU" sz="2400" kern="1200" dirty="0" smtClean="0">
              <a:solidFill>
                <a:schemeClr val="accent1">
                  <a:lumMod val="50000"/>
                </a:schemeClr>
              </a:solidFill>
              <a:latin typeface="Georgia" pitchFamily="18" charset="0"/>
            </a:rPr>
            <a:t>Проявление ребенком активности, самостоятельности, творчества.</a:t>
          </a:r>
        </a:p>
      </dsp:txBody>
      <dsp:txXfrm>
        <a:off x="88453" y="2518253"/>
        <a:ext cx="6971449" cy="83857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C55185-57BE-46C9-B7D2-6C5312C2A1C3}" type="datetimeFigureOut">
              <a:rPr lang="ru-RU" smtClean="0"/>
              <a:t>11.04.2016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76F1F6-336C-4CFE-AE39-7AF167DA5DB9}" type="slidenum">
              <a:rPr lang="ru-RU" smtClean="0"/>
              <a:t>‹#›</a:t>
            </a:fld>
            <a:endParaRPr lang="ru-RU"/>
          </a:p>
        </p:txBody>
      </p:sp>
    </p:spTree>
    <p:extLst>
      <p:ext uri="{BB962C8B-B14F-4D97-AF65-F5344CB8AC3E}">
        <p14:creationId xmlns:p14="http://schemas.microsoft.com/office/powerpoint/2010/main" val="3723026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A76F1F6-336C-4CFE-AE39-7AF167DA5DB9}" type="slidenum">
              <a:rPr lang="ru-RU" smtClean="0"/>
              <a:t>6</a:t>
            </a:fld>
            <a:endParaRPr lang="ru-RU"/>
          </a:p>
        </p:txBody>
      </p:sp>
    </p:spTree>
    <p:extLst>
      <p:ext uri="{BB962C8B-B14F-4D97-AF65-F5344CB8AC3E}">
        <p14:creationId xmlns:p14="http://schemas.microsoft.com/office/powerpoint/2010/main" val="334574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A76F1F6-336C-4CFE-AE39-7AF167DA5DB9}" type="slidenum">
              <a:rPr lang="ru-RU" smtClean="0"/>
              <a:t>12</a:t>
            </a:fld>
            <a:endParaRPr lang="ru-RU"/>
          </a:p>
        </p:txBody>
      </p:sp>
    </p:spTree>
    <p:extLst>
      <p:ext uri="{BB962C8B-B14F-4D97-AF65-F5344CB8AC3E}">
        <p14:creationId xmlns:p14="http://schemas.microsoft.com/office/powerpoint/2010/main" val="2912610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A76F1F6-336C-4CFE-AE39-7AF167DA5DB9}" type="slidenum">
              <a:rPr lang="ru-RU" smtClean="0"/>
              <a:t>13</a:t>
            </a:fld>
            <a:endParaRPr lang="ru-RU"/>
          </a:p>
        </p:txBody>
      </p:sp>
    </p:spTree>
    <p:extLst>
      <p:ext uri="{BB962C8B-B14F-4D97-AF65-F5344CB8AC3E}">
        <p14:creationId xmlns:p14="http://schemas.microsoft.com/office/powerpoint/2010/main" val="2912610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A76F1F6-336C-4CFE-AE39-7AF167DA5DB9}" type="slidenum">
              <a:rPr lang="ru-RU" smtClean="0"/>
              <a:t>14</a:t>
            </a:fld>
            <a:endParaRPr lang="ru-RU"/>
          </a:p>
        </p:txBody>
      </p:sp>
    </p:spTree>
    <p:extLst>
      <p:ext uri="{BB962C8B-B14F-4D97-AF65-F5344CB8AC3E}">
        <p14:creationId xmlns:p14="http://schemas.microsoft.com/office/powerpoint/2010/main" val="2912610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A76F1F6-336C-4CFE-AE39-7AF167DA5DB9}" type="slidenum">
              <a:rPr lang="ru-RU" smtClean="0"/>
              <a:t>17</a:t>
            </a:fld>
            <a:endParaRPr lang="ru-RU"/>
          </a:p>
        </p:txBody>
      </p:sp>
    </p:spTree>
    <p:extLst>
      <p:ext uri="{BB962C8B-B14F-4D97-AF65-F5344CB8AC3E}">
        <p14:creationId xmlns:p14="http://schemas.microsoft.com/office/powerpoint/2010/main" val="2912610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A76F1F6-336C-4CFE-AE39-7AF167DA5DB9}" type="slidenum">
              <a:rPr lang="ru-RU" smtClean="0"/>
              <a:t>18</a:t>
            </a:fld>
            <a:endParaRPr lang="ru-RU"/>
          </a:p>
        </p:txBody>
      </p:sp>
    </p:spTree>
    <p:extLst>
      <p:ext uri="{BB962C8B-B14F-4D97-AF65-F5344CB8AC3E}">
        <p14:creationId xmlns:p14="http://schemas.microsoft.com/office/powerpoint/2010/main" val="2912610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A76F1F6-336C-4CFE-AE39-7AF167DA5DB9}" type="slidenum">
              <a:rPr lang="ru-RU" smtClean="0"/>
              <a:t>19</a:t>
            </a:fld>
            <a:endParaRPr lang="ru-RU"/>
          </a:p>
        </p:txBody>
      </p:sp>
    </p:spTree>
    <p:extLst>
      <p:ext uri="{BB962C8B-B14F-4D97-AF65-F5344CB8AC3E}">
        <p14:creationId xmlns:p14="http://schemas.microsoft.com/office/powerpoint/2010/main" val="2912610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A76F1F6-336C-4CFE-AE39-7AF167DA5DB9}" type="slidenum">
              <a:rPr lang="ru-RU" smtClean="0"/>
              <a:t>20</a:t>
            </a:fld>
            <a:endParaRPr lang="ru-RU"/>
          </a:p>
        </p:txBody>
      </p:sp>
    </p:spTree>
    <p:extLst>
      <p:ext uri="{BB962C8B-B14F-4D97-AF65-F5344CB8AC3E}">
        <p14:creationId xmlns:p14="http://schemas.microsoft.com/office/powerpoint/2010/main" val="2912610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06020"/>
            <a:ext cx="6172199" cy="2251579"/>
          </a:xfrm>
        </p:spPr>
        <p:txBody>
          <a:bodyPr lIns="0" rIns="0" anchor="t">
            <a:noAutofit/>
          </a:bodyPr>
          <a:lstStyle>
            <a:lvl1pPr>
              <a:defRPr sz="6600"/>
            </a:lvl1pPr>
          </a:lstStyle>
          <a:p>
            <a:r>
              <a:rPr lang="ru-RU" smtClean="0"/>
              <a:t>Образец заголовка</a:t>
            </a:r>
            <a:endParaRPr lang="en-US" dirty="0"/>
          </a:p>
        </p:txBody>
      </p:sp>
      <p:sp>
        <p:nvSpPr>
          <p:cNvPr id="3" name="Subtitle 2"/>
          <p:cNvSpPr>
            <a:spLocks noGrp="1"/>
          </p:cNvSpPr>
          <p:nvPr>
            <p:ph type="subTitle" idx="1"/>
          </p:nvPr>
        </p:nvSpPr>
        <p:spPr>
          <a:xfrm>
            <a:off x="1066800" y="3905864"/>
            <a:ext cx="6172200" cy="1123336"/>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11.04.2016</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3454400" y="1554480"/>
            <a:ext cx="4222308" cy="388620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11.04.2016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554480"/>
            <a:ext cx="2075688" cy="38862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3456432" y="1554480"/>
            <a:ext cx="4224528" cy="3886200"/>
          </a:xfrm>
        </p:spPr>
        <p:txBody>
          <a:bodyPr vert="eaVert"/>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11.04.2016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9" name="Date Placeholder 8"/>
          <p:cNvSpPr>
            <a:spLocks noGrp="1"/>
          </p:cNvSpPr>
          <p:nvPr>
            <p:ph type="dt" sz="half" idx="14"/>
          </p:nvPr>
        </p:nvSpPr>
        <p:spPr/>
        <p:txBody>
          <a:bodyPr/>
          <a:lstStyle/>
          <a:p>
            <a:fld id="{B4C71EC6-210F-42DE-9C53-41977AD35B3D}" type="datetimeFigureOut">
              <a:rPr lang="ru-RU" smtClean="0"/>
              <a:t>11.04.2016</a:t>
            </a:fld>
            <a:endParaRPr lang="ru-RU"/>
          </a:p>
        </p:txBody>
      </p:sp>
      <p:sp>
        <p:nvSpPr>
          <p:cNvPr id="10" name="Slide Number Placeholder 9"/>
          <p:cNvSpPr>
            <a:spLocks noGrp="1"/>
          </p:cNvSpPr>
          <p:nvPr>
            <p:ph type="sldNum" sz="quarter" idx="15"/>
          </p:nvPr>
        </p:nvSpPr>
        <p:spPr/>
        <p:txBody>
          <a:bodyPr/>
          <a:lstStyle/>
          <a:p>
            <a:fld id="{B19B0651-EE4F-4900-A07F-96A6BFA9D0F0}" type="slidenum">
              <a:rPr lang="ru-RU" smtClean="0"/>
              <a:t>‹#›</a:t>
            </a:fld>
            <a:endParaRPr lang="ru-RU"/>
          </a:p>
        </p:txBody>
      </p:sp>
      <p:sp>
        <p:nvSpPr>
          <p:cNvPr id="11" name="Footer Placeholder 10"/>
          <p:cNvSpPr>
            <a:spLocks noGrp="1"/>
          </p:cNvSpPr>
          <p:nvPr>
            <p:ph type="ftr" sz="quarter" idx="16"/>
          </p:nvPr>
        </p:nvSpPr>
        <p:spPr/>
        <p:txBody>
          <a:bodyPr/>
          <a:lstStyle/>
          <a:p>
            <a:endParaRPr lang="ru-RU"/>
          </a:p>
        </p:txBody>
      </p:sp>
      <p:sp>
        <p:nvSpPr>
          <p:cNvPr id="12" name="Title 11"/>
          <p:cNvSpPr>
            <a:spLocks noGrp="1"/>
          </p:cNvSpPr>
          <p:nvPr>
            <p:ph type="title"/>
          </p:nvPr>
        </p:nvSpPr>
        <p:spPr/>
        <p:txBody>
          <a:bodyPr/>
          <a:lstStyle/>
          <a:p>
            <a:r>
              <a:rPr lang="ru-RU" smtClean="0"/>
              <a:t>Образец заголовка</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p:spPr>
        <p:txBody>
          <a:bodyPr anchor="t">
            <a:noAutofit/>
          </a:bodyPr>
          <a:lstStyle>
            <a:lvl1pPr algn="l">
              <a:defRPr sz="4800" b="1" cap="all"/>
            </a:lvl1pPr>
          </a:lstStyle>
          <a:p>
            <a:r>
              <a:rPr lang="ru-RU" smtClean="0"/>
              <a:t>Образец заголовка</a:t>
            </a:r>
            <a:endParaRPr lang="en-US" dirty="0"/>
          </a:p>
        </p:txBody>
      </p:sp>
      <p:sp>
        <p:nvSpPr>
          <p:cNvPr id="3" name="Text Placeholder 2"/>
          <p:cNvSpPr>
            <a:spLocks noGrp="1"/>
          </p:cNvSpPr>
          <p:nvPr>
            <p:ph type="body" idx="1"/>
          </p:nvPr>
        </p:nvSpPr>
        <p:spPr>
          <a:xfrm>
            <a:off x="1069848" y="3886200"/>
            <a:ext cx="6172200" cy="9144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11.04.2016</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4486998"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96754"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9" name="Date Placeholder 8"/>
          <p:cNvSpPr>
            <a:spLocks noGrp="1"/>
          </p:cNvSpPr>
          <p:nvPr>
            <p:ph type="dt" sz="half" idx="10"/>
          </p:nvPr>
        </p:nvSpPr>
        <p:spPr/>
        <p:txBody>
          <a:bodyPr/>
          <a:lstStyle/>
          <a:p>
            <a:fld id="{B4C71EC6-210F-42DE-9C53-41977AD35B3D}" type="datetimeFigureOut">
              <a:rPr lang="ru-RU" smtClean="0"/>
              <a:t>11.04.2016</a:t>
            </a:fld>
            <a:endParaRPr lang="ru-RU"/>
          </a:p>
        </p:txBody>
      </p:sp>
      <p:sp>
        <p:nvSpPr>
          <p:cNvPr id="10" name="Slide Number Placeholder 9"/>
          <p:cNvSpPr>
            <a:spLocks noGrp="1"/>
          </p:cNvSpPr>
          <p:nvPr>
            <p:ph type="sldNum" sz="quarter" idx="11"/>
          </p:nvPr>
        </p:nvSpPr>
        <p:spPr/>
        <p:txBody>
          <a:bodyPr/>
          <a:lstStyle/>
          <a:p>
            <a:fld id="{B19B0651-EE4F-4900-A07F-96A6BFA9D0F0}" type="slidenum">
              <a:rPr lang="ru-RU" smtClean="0"/>
              <a:t>‹#›</a:t>
            </a:fld>
            <a:endParaRPr lang="ru-RU"/>
          </a:p>
        </p:txBody>
      </p:sp>
      <p:sp>
        <p:nvSpPr>
          <p:cNvPr id="11" name="Footer Placeholder 10"/>
          <p:cNvSpPr>
            <a:spLocks noGrp="1"/>
          </p:cNvSpPr>
          <p:nvPr>
            <p:ph type="ftr" sz="quarter" idx="12"/>
          </p:nvPr>
        </p:nvSpPr>
        <p:spPr>
          <a:xfrm>
            <a:off x="493776" y="6356350"/>
            <a:ext cx="5102352" cy="365125"/>
          </a:xfrm>
        </p:spPr>
        <p:txBody>
          <a:bodyPr/>
          <a:lstStyle/>
          <a:p>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495301" y="1916113"/>
            <a:ext cx="3638550"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95300"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492625" y="1916113"/>
            <a:ext cx="3660775"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492626"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0" name="Date Placeholder 9"/>
          <p:cNvSpPr>
            <a:spLocks noGrp="1"/>
          </p:cNvSpPr>
          <p:nvPr>
            <p:ph type="dt" sz="half" idx="10"/>
          </p:nvPr>
        </p:nvSpPr>
        <p:spPr/>
        <p:txBody>
          <a:bodyPr/>
          <a:lstStyle/>
          <a:p>
            <a:fld id="{B4C71EC6-210F-42DE-9C53-41977AD35B3D}" type="datetimeFigureOut">
              <a:rPr lang="ru-RU" smtClean="0"/>
              <a:t>11.04.2016</a:t>
            </a:fld>
            <a:endParaRPr lang="ru-RU"/>
          </a:p>
        </p:txBody>
      </p:sp>
      <p:sp>
        <p:nvSpPr>
          <p:cNvPr id="11" name="Slide Number Placeholder 10"/>
          <p:cNvSpPr>
            <a:spLocks noGrp="1"/>
          </p:cNvSpPr>
          <p:nvPr>
            <p:ph type="sldNum" sz="quarter" idx="11"/>
          </p:nvPr>
        </p:nvSpPr>
        <p:spPr/>
        <p:txBody>
          <a:bodyPr/>
          <a:lstStyle/>
          <a:p>
            <a:fld id="{B19B0651-EE4F-4900-A07F-96A6BFA9D0F0}" type="slidenum">
              <a:rPr lang="ru-RU" smtClean="0"/>
              <a:t>‹#›</a:t>
            </a:fld>
            <a:endParaRPr lang="ru-RU"/>
          </a:p>
        </p:txBody>
      </p:sp>
      <p:sp>
        <p:nvSpPr>
          <p:cNvPr id="12" name="Footer Placeholder 11"/>
          <p:cNvSpPr>
            <a:spLocks noGrp="1"/>
          </p:cNvSpPr>
          <p:nvPr>
            <p:ph type="ftr" sz="quarter" idx="12"/>
          </p:nvPr>
        </p:nvSpPr>
        <p:spPr>
          <a:xfrm>
            <a:off x="493776" y="6356350"/>
            <a:ext cx="5102352" cy="365125"/>
          </a:xfrm>
        </p:spPr>
        <p:txBody>
          <a:bodyPr/>
          <a:lstStyle/>
          <a:p>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551543"/>
            <a:ext cx="1828800" cy="365125"/>
          </a:xfrm>
        </p:spPr>
        <p:txBody>
          <a:bodyPr/>
          <a:lstStyle/>
          <a:p>
            <a:fld id="{B4C71EC6-210F-42DE-9C53-41977AD35B3D}" type="datetimeFigureOut">
              <a:rPr lang="ru-RU" smtClean="0"/>
              <a:t>11.04.2016</a:t>
            </a:fld>
            <a:endParaRPr lang="ru-RU"/>
          </a:p>
        </p:txBody>
      </p:sp>
      <p:sp>
        <p:nvSpPr>
          <p:cNvPr id="5" name="Title 4"/>
          <p:cNvSpPr>
            <a:spLocks noGrp="1"/>
          </p:cNvSpPr>
          <p:nvPr>
            <p:ph type="title"/>
          </p:nvPr>
        </p:nvSpPr>
        <p:spPr/>
        <p:txBody>
          <a:bodyPr/>
          <a:lstStyle/>
          <a:p>
            <a:r>
              <a:rPr lang="ru-RU" smtClean="0"/>
              <a:t>Образец заголовка</a:t>
            </a:r>
            <a:endParaRPr lang="en-US" dirty="0"/>
          </a:p>
        </p:txBody>
      </p:sp>
      <p:sp>
        <p:nvSpPr>
          <p:cNvPr id="4" name="Slide Number Placeholder 3"/>
          <p:cNvSpPr>
            <a:spLocks noGrp="1"/>
          </p:cNvSpPr>
          <p:nvPr>
            <p:ph type="sldNum" sz="quarter" idx="11"/>
          </p:nvPr>
        </p:nvSpPr>
        <p:spPr/>
        <p:txBody>
          <a:bodyPr/>
          <a:lstStyle/>
          <a:p>
            <a:fld id="{B19B0651-EE4F-4900-A07F-96A6BFA9D0F0}" type="slidenum">
              <a:rPr lang="ru-RU" smtClean="0"/>
              <a:t>‹#›</a:t>
            </a:fld>
            <a:endParaRPr lang="ru-RU"/>
          </a:p>
        </p:txBody>
      </p:sp>
      <p:sp>
        <p:nvSpPr>
          <p:cNvPr id="6" name="Footer Placeholder 5"/>
          <p:cNvSpPr>
            <a:spLocks noGrp="1"/>
          </p:cNvSpPr>
          <p:nvPr>
            <p:ph type="ftr" sz="quarter" idx="12"/>
          </p:nvPr>
        </p:nvSpPr>
        <p:spPr/>
        <p:txBody>
          <a:bodyPr/>
          <a:lstStyle/>
          <a:p>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11.04.2016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0" y="1920876"/>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493776" y="606425"/>
            <a:ext cx="3629025" cy="1041400"/>
          </a:xfrm>
        </p:spPr>
        <p:txBody>
          <a:bodyPr anchor="t">
            <a:normAutofit/>
          </a:bodyPr>
          <a:lstStyle>
            <a:lvl1pPr algn="l">
              <a:defRPr sz="1800" b="1"/>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 y="1920875"/>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B4C71EC6-210F-42DE-9C53-41977AD35B3D}" type="datetimeFigureOut">
              <a:rPr lang="ru-RU" smtClean="0"/>
              <a:t>11.04.2016</a:t>
            </a:fld>
            <a:endParaRPr lang="ru-RU"/>
          </a:p>
        </p:txBody>
      </p:sp>
      <p:sp>
        <p:nvSpPr>
          <p:cNvPr id="9" name="Slide Number Placeholder 8"/>
          <p:cNvSpPr>
            <a:spLocks noGrp="1"/>
          </p:cNvSpPr>
          <p:nvPr>
            <p:ph type="sldNum" sz="quarter" idx="11"/>
          </p:nvPr>
        </p:nvSpPr>
        <p:spPr/>
        <p:txBody>
          <a:bodyPr/>
          <a:lstStyle/>
          <a:p>
            <a:fld id="{B19B0651-EE4F-4900-A07F-96A6BFA9D0F0}" type="slidenum">
              <a:rPr lang="ru-RU" smtClean="0"/>
              <a:t>‹#›</a:t>
            </a:fld>
            <a:endParaRPr lang="ru-RU"/>
          </a:p>
        </p:txBody>
      </p:sp>
      <p:sp>
        <p:nvSpPr>
          <p:cNvPr id="10" name="Footer Placeholder 9"/>
          <p:cNvSpPr>
            <a:spLocks noGrp="1"/>
          </p:cNvSpPr>
          <p:nvPr>
            <p:ph type="ftr" sz="quarter" idx="12"/>
          </p:nvPr>
        </p:nvSpPr>
        <p:spPr>
          <a:xfrm>
            <a:off x="493776" y="6356350"/>
            <a:ext cx="5102352" cy="365125"/>
          </a:xfrm>
        </p:spPr>
        <p:txBody>
          <a:bodyPr/>
          <a:lstStyle/>
          <a:p>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3776" y="600074"/>
            <a:ext cx="2074862" cy="1981201"/>
          </a:xfrm>
          <a:ln>
            <a:noFill/>
          </a:ln>
        </p:spPr>
        <p:txBody>
          <a:bodyPr anchor="t">
            <a:normAutofit/>
          </a:bodyPr>
          <a:lstStyle>
            <a:lvl1pPr algn="l">
              <a:defRPr sz="1800" b="0"/>
            </a:lvl1pPr>
          </a:lstStyle>
          <a:p>
            <a:r>
              <a:rPr lang="ru-RU" smtClean="0"/>
              <a:t>Образец заголовка</a:t>
            </a:r>
            <a:endParaRPr lang="en-US" dirty="0"/>
          </a:p>
        </p:txBody>
      </p:sp>
      <p:sp>
        <p:nvSpPr>
          <p:cNvPr id="3" name="Picture Placeholder 2"/>
          <p:cNvSpPr>
            <a:spLocks noGrp="1"/>
          </p:cNvSpPr>
          <p:nvPr>
            <p:ph type="pic" idx="1"/>
          </p:nvPr>
        </p:nvSpPr>
        <p:spPr>
          <a:xfrm>
            <a:off x="2963862" y="1650999"/>
            <a:ext cx="5627687" cy="4220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2963862" y="614363"/>
            <a:ext cx="3741738"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B4C71EC6-210F-42DE-9C53-41977AD35B3D}" type="datetimeFigureOut">
              <a:rPr lang="ru-RU" smtClean="0"/>
              <a:t>11.04.2016</a:t>
            </a:fld>
            <a:endParaRPr lang="ru-RU"/>
          </a:p>
        </p:txBody>
      </p:sp>
      <p:sp>
        <p:nvSpPr>
          <p:cNvPr id="9" name="Slide Number Placeholder 8"/>
          <p:cNvSpPr>
            <a:spLocks noGrp="1"/>
          </p:cNvSpPr>
          <p:nvPr>
            <p:ph type="sldNum" sz="quarter" idx="11"/>
          </p:nvPr>
        </p:nvSpPr>
        <p:spPr/>
        <p:txBody>
          <a:bodyPr/>
          <a:lstStyle/>
          <a:p>
            <a:fld id="{B19B0651-EE4F-4900-A07F-96A6BFA9D0F0}" type="slidenum">
              <a:rPr lang="ru-RU" smtClean="0"/>
              <a:t>‹#›</a:t>
            </a:fld>
            <a:endParaRPr lang="ru-RU"/>
          </a:p>
        </p:txBody>
      </p:sp>
      <p:sp>
        <p:nvSpPr>
          <p:cNvPr id="10" name="Footer Placeholder 9"/>
          <p:cNvSpPr>
            <a:spLocks noGrp="1"/>
          </p:cNvSpPr>
          <p:nvPr>
            <p:ph type="ftr" sz="quarter" idx="12"/>
          </p:nvPr>
        </p:nvSpPr>
        <p:spPr>
          <a:xfrm>
            <a:off x="493776" y="6356350"/>
            <a:ext cx="5102352" cy="365125"/>
          </a:xfrm>
        </p:spPr>
        <p:txBody>
          <a:bodyPr/>
          <a:lstStyle/>
          <a:p>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554480"/>
            <a:ext cx="2073348" cy="1979466"/>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3454400" y="1547036"/>
            <a:ext cx="4222308" cy="388620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162800" y="189468"/>
            <a:ext cx="1828800"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B4C71EC6-210F-42DE-9C53-41977AD35B3D}" type="datetimeFigureOut">
              <a:rPr lang="ru-RU" smtClean="0"/>
              <a:t>11.04.2016</a:t>
            </a:fld>
            <a:endParaRPr lang="ru-RU"/>
          </a:p>
        </p:txBody>
      </p:sp>
      <p:sp>
        <p:nvSpPr>
          <p:cNvPr id="5" name="Footer Placeholder 4"/>
          <p:cNvSpPr>
            <a:spLocks noGrp="1"/>
          </p:cNvSpPr>
          <p:nvPr>
            <p:ph type="ftr" sz="quarter" idx="3"/>
          </p:nvPr>
        </p:nvSpPr>
        <p:spPr>
          <a:xfrm>
            <a:off x="1069848" y="6356350"/>
            <a:ext cx="5102352" cy="365125"/>
          </a:xfrm>
          <a:prstGeom prst="rect">
            <a:avLst/>
          </a:prstGeom>
        </p:spPr>
        <p:txBody>
          <a:bodyPr vert="horz" lIns="91440" tIns="45720" rIns="91440" bIns="45720" rtlCol="0" anchor="t"/>
          <a:lstStyle>
            <a:lvl1pPr algn="l">
              <a:defRPr sz="1200">
                <a:solidFill>
                  <a:schemeClr val="tx1"/>
                </a:solidFill>
              </a:defRPr>
            </a:lvl1pPr>
          </a:lstStyle>
          <a:p>
            <a:endParaRPr lang="ru-RU"/>
          </a:p>
        </p:txBody>
      </p:sp>
      <p:sp>
        <p:nvSpPr>
          <p:cNvPr id="6" name="Slide Number Placeholder 5"/>
          <p:cNvSpPr>
            <a:spLocks noGrp="1"/>
          </p:cNvSpPr>
          <p:nvPr>
            <p:ph type="sldNum" sz="quarter" idx="4"/>
          </p:nvPr>
        </p:nvSpPr>
        <p:spPr>
          <a:xfrm>
            <a:off x="7159752" y="6356350"/>
            <a:ext cx="1137684"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6.wdp"/><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20000">
              <a:schemeClr val="accent1">
                <a:lumMod val="75000"/>
              </a:schemeClr>
            </a:gs>
            <a:gs pos="71040">
              <a:schemeClr val="accent1">
                <a:lumMod val="60000"/>
                <a:lumOff val="40000"/>
              </a:schemeClr>
            </a:gs>
            <a:gs pos="100000">
              <a:schemeClr val="accent1">
                <a:lumMod val="40000"/>
                <a:lumOff val="6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5" name="Прямоугольник 4"/>
          <p:cNvSpPr/>
          <p:nvPr/>
        </p:nvSpPr>
        <p:spPr>
          <a:xfrm>
            <a:off x="1861624" y="1779294"/>
            <a:ext cx="6024406" cy="2800767"/>
          </a:xfrm>
          <a:prstGeom prst="rect">
            <a:avLst/>
          </a:prstGeom>
          <a:noFill/>
        </p:spPr>
        <p:txBody>
          <a:bodyPr wrap="none" lIns="91440" tIns="45720" rIns="91440" bIns="45720">
            <a:spAutoFit/>
          </a:bodyPr>
          <a:lstStyle/>
          <a:p>
            <a:pPr algn="ctr"/>
            <a:r>
              <a:rPr lang="ru-RU"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eorgia" pitchFamily="18" charset="0"/>
              </a:rPr>
              <a:t>Использование</a:t>
            </a:r>
          </a:p>
          <a:p>
            <a:pPr algn="ctr"/>
            <a:r>
              <a:rPr lang="ru-RU"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eorgia" pitchFamily="18" charset="0"/>
              </a:rPr>
              <a:t> образовательных</a:t>
            </a:r>
          </a:p>
          <a:p>
            <a:pPr algn="ctr"/>
            <a:r>
              <a:rPr lang="ru-RU"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eorgia" pitchFamily="18" charset="0"/>
              </a:rPr>
              <a:t> ситуаций в работе </a:t>
            </a:r>
          </a:p>
          <a:p>
            <a:pPr algn="ctr"/>
            <a:r>
              <a:rPr lang="ru-RU"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eorgia" pitchFamily="18" charset="0"/>
              </a:rPr>
              <a:t>с дошкольниками</a:t>
            </a:r>
            <a:endParaRPr lang="ru-RU"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eorgia" pitchFamily="18" charset="0"/>
            </a:endParaRPr>
          </a:p>
        </p:txBody>
      </p:sp>
      <p:sp>
        <p:nvSpPr>
          <p:cNvPr id="6" name="Прямоугольник 5"/>
          <p:cNvSpPr/>
          <p:nvPr/>
        </p:nvSpPr>
        <p:spPr>
          <a:xfrm>
            <a:off x="4067944" y="4725144"/>
            <a:ext cx="4724370" cy="1846659"/>
          </a:xfrm>
          <a:prstGeom prst="rect">
            <a:avLst/>
          </a:prstGeom>
          <a:noFill/>
        </p:spPr>
        <p:txBody>
          <a:bodyPr wrap="none" lIns="91440" tIns="45720" rIns="91440" bIns="45720">
            <a:spAutoFit/>
          </a:bodyPr>
          <a:lstStyle/>
          <a:p>
            <a:pPr algn="ctr"/>
            <a:r>
              <a:rPr lang="ru-RU" sz="2400" dirty="0" smtClean="0">
                <a:ln w="10541" cmpd="sng">
                  <a:solidFill>
                    <a:schemeClr val="accent1">
                      <a:shade val="88000"/>
                      <a:satMod val="110000"/>
                    </a:schemeClr>
                  </a:solidFill>
                  <a:prstDash val="solid"/>
                </a:ln>
                <a:solidFill>
                  <a:schemeClr val="tx2">
                    <a:lumMod val="10000"/>
                  </a:schemeClr>
                </a:solidFill>
                <a:latin typeface="Georgia" pitchFamily="18" charset="0"/>
              </a:rPr>
              <a:t>Практико – ориентированный</a:t>
            </a:r>
          </a:p>
          <a:p>
            <a:pPr algn="ctr"/>
            <a:r>
              <a:rPr lang="ru-RU" sz="2400" dirty="0">
                <a:ln w="10541" cmpd="sng">
                  <a:solidFill>
                    <a:schemeClr val="accent1">
                      <a:shade val="88000"/>
                      <a:satMod val="110000"/>
                    </a:schemeClr>
                  </a:solidFill>
                  <a:prstDash val="solid"/>
                </a:ln>
                <a:solidFill>
                  <a:schemeClr val="tx2">
                    <a:lumMod val="10000"/>
                  </a:schemeClr>
                </a:solidFill>
                <a:latin typeface="Georgia" pitchFamily="18" charset="0"/>
              </a:rPr>
              <a:t>д</a:t>
            </a:r>
            <a:r>
              <a:rPr lang="ru-RU" sz="2400" cap="none" spc="0" dirty="0" smtClean="0">
                <a:ln w="10541" cmpd="sng">
                  <a:solidFill>
                    <a:schemeClr val="accent1">
                      <a:shade val="88000"/>
                      <a:satMod val="110000"/>
                    </a:schemeClr>
                  </a:solidFill>
                  <a:prstDash val="solid"/>
                </a:ln>
                <a:solidFill>
                  <a:schemeClr val="tx2">
                    <a:lumMod val="10000"/>
                  </a:schemeClr>
                </a:solidFill>
                <a:latin typeface="Georgia" pitchFamily="18" charset="0"/>
              </a:rPr>
              <a:t>олгосрочный проект</a:t>
            </a:r>
          </a:p>
          <a:p>
            <a:pPr algn="ctr"/>
            <a:r>
              <a:rPr lang="ru-RU" sz="2400" dirty="0">
                <a:ln w="10541" cmpd="sng">
                  <a:solidFill>
                    <a:schemeClr val="accent1">
                      <a:shade val="88000"/>
                      <a:satMod val="110000"/>
                    </a:schemeClr>
                  </a:solidFill>
                  <a:prstDash val="solid"/>
                </a:ln>
                <a:solidFill>
                  <a:schemeClr val="tx2">
                    <a:lumMod val="10000"/>
                  </a:schemeClr>
                </a:solidFill>
                <a:latin typeface="Georgia" pitchFamily="18" charset="0"/>
              </a:rPr>
              <a:t>в</a:t>
            </a:r>
            <a:r>
              <a:rPr lang="ru-RU" sz="2400" dirty="0" smtClean="0">
                <a:ln w="10541" cmpd="sng">
                  <a:solidFill>
                    <a:schemeClr val="accent1">
                      <a:shade val="88000"/>
                      <a:satMod val="110000"/>
                    </a:schemeClr>
                  </a:solidFill>
                  <a:prstDash val="solid"/>
                </a:ln>
                <a:solidFill>
                  <a:schemeClr val="tx2">
                    <a:lumMod val="10000"/>
                  </a:schemeClr>
                </a:solidFill>
                <a:latin typeface="Georgia" pitchFamily="18" charset="0"/>
              </a:rPr>
              <a:t>оспитателя высшей категории</a:t>
            </a:r>
          </a:p>
          <a:p>
            <a:pPr algn="ctr"/>
            <a:r>
              <a:rPr lang="ru-RU" sz="2400" cap="none" spc="0" dirty="0" err="1" smtClean="0">
                <a:ln w="10541" cmpd="sng">
                  <a:solidFill>
                    <a:schemeClr val="accent1">
                      <a:shade val="88000"/>
                      <a:satMod val="110000"/>
                    </a:schemeClr>
                  </a:solidFill>
                  <a:prstDash val="solid"/>
                </a:ln>
                <a:solidFill>
                  <a:schemeClr val="tx2">
                    <a:lumMod val="10000"/>
                  </a:schemeClr>
                </a:solidFill>
                <a:latin typeface="Georgia" pitchFamily="18" charset="0"/>
              </a:rPr>
              <a:t>Карповой.О.П</a:t>
            </a:r>
            <a:r>
              <a:rPr lang="ru-RU" sz="2400" cap="none" spc="0" dirty="0" smtClean="0">
                <a:ln w="10541" cmpd="sng">
                  <a:solidFill>
                    <a:schemeClr val="accent1">
                      <a:shade val="88000"/>
                      <a:satMod val="110000"/>
                    </a:schemeClr>
                  </a:solidFill>
                  <a:prstDash val="solid"/>
                </a:ln>
                <a:solidFill>
                  <a:schemeClr val="tx2">
                    <a:lumMod val="10000"/>
                  </a:schemeClr>
                </a:solidFill>
                <a:latin typeface="Georgia" pitchFamily="18" charset="0"/>
              </a:rPr>
              <a:t>.</a:t>
            </a:r>
          </a:p>
          <a:p>
            <a:pPr algn="ctr"/>
            <a:r>
              <a:rPr lang="ru-RU" dirty="0" smtClean="0">
                <a:ln w="10541" cmpd="sng">
                  <a:solidFill>
                    <a:schemeClr val="accent1">
                      <a:shade val="88000"/>
                      <a:satMod val="110000"/>
                    </a:schemeClr>
                  </a:solidFill>
                  <a:prstDash val="solid"/>
                </a:ln>
                <a:solidFill>
                  <a:schemeClr val="tx2">
                    <a:lumMod val="10000"/>
                  </a:schemeClr>
                </a:solidFill>
                <a:latin typeface="Georgia" pitchFamily="18" charset="0"/>
              </a:rPr>
              <a:t>Октябрь 2015 г.</a:t>
            </a:r>
            <a:endParaRPr lang="ru-RU" cap="none" spc="0" dirty="0">
              <a:ln w="10541" cmpd="sng">
                <a:solidFill>
                  <a:schemeClr val="accent1">
                    <a:shade val="88000"/>
                    <a:satMod val="110000"/>
                  </a:schemeClr>
                </a:solidFill>
                <a:prstDash val="solid"/>
              </a:ln>
              <a:solidFill>
                <a:schemeClr val="tx2">
                  <a:lumMod val="10000"/>
                </a:schemeClr>
              </a:solidFill>
              <a:latin typeface="Georgia" pitchFamily="18" charset="0"/>
            </a:endParaRPr>
          </a:p>
        </p:txBody>
      </p:sp>
      <p:sp>
        <p:nvSpPr>
          <p:cNvPr id="7" name="TextBox 6"/>
          <p:cNvSpPr txBox="1"/>
          <p:nvPr/>
        </p:nvSpPr>
        <p:spPr>
          <a:xfrm>
            <a:off x="178118" y="116632"/>
            <a:ext cx="4748416" cy="646331"/>
          </a:xfrm>
          <a:prstGeom prst="rect">
            <a:avLst/>
          </a:prstGeom>
          <a:noFill/>
        </p:spPr>
        <p:txBody>
          <a:bodyPr wrap="none" rtlCol="0">
            <a:spAutoFit/>
          </a:bodyPr>
          <a:lstStyle/>
          <a:p>
            <a:r>
              <a:rPr lang="ru-RU" dirty="0" smtClean="0">
                <a:solidFill>
                  <a:schemeClr val="accent1">
                    <a:lumMod val="50000"/>
                  </a:schemeClr>
                </a:solidFill>
                <a:latin typeface="Georgia" pitchFamily="18" charset="0"/>
              </a:rPr>
              <a:t>МБДОУ № 29 «Детский сад «</a:t>
            </a:r>
            <a:r>
              <a:rPr lang="ru-RU" dirty="0" err="1" smtClean="0">
                <a:solidFill>
                  <a:schemeClr val="accent1">
                    <a:lumMod val="50000"/>
                  </a:schemeClr>
                </a:solidFill>
                <a:latin typeface="Georgia" pitchFamily="18" charset="0"/>
              </a:rPr>
              <a:t>Рябинушка</a:t>
            </a:r>
            <a:r>
              <a:rPr lang="ru-RU" dirty="0" smtClean="0">
                <a:solidFill>
                  <a:schemeClr val="accent1">
                    <a:lumMod val="50000"/>
                  </a:schemeClr>
                </a:solidFill>
                <a:latin typeface="Georgia" pitchFamily="18" charset="0"/>
              </a:rPr>
              <a:t>»</a:t>
            </a:r>
          </a:p>
          <a:p>
            <a:r>
              <a:rPr lang="ru-RU" dirty="0">
                <a:solidFill>
                  <a:schemeClr val="accent1">
                    <a:lumMod val="50000"/>
                  </a:schemeClr>
                </a:solidFill>
                <a:latin typeface="Georgia" pitchFamily="18" charset="0"/>
              </a:rPr>
              <a:t>к</a:t>
            </a:r>
            <a:r>
              <a:rPr lang="ru-RU" dirty="0" smtClean="0">
                <a:solidFill>
                  <a:schemeClr val="accent1">
                    <a:lumMod val="50000"/>
                  </a:schemeClr>
                </a:solidFill>
                <a:latin typeface="Georgia" pitchFamily="18" charset="0"/>
              </a:rPr>
              <a:t>омбинированного </a:t>
            </a:r>
            <a:r>
              <a:rPr lang="ru-RU" dirty="0" smtClean="0">
                <a:solidFill>
                  <a:schemeClr val="accent1">
                    <a:lumMod val="50000"/>
                  </a:schemeClr>
                </a:solidFill>
                <a:latin typeface="Georgia" pitchFamily="18" charset="0"/>
              </a:rPr>
              <a:t>вида.</a:t>
            </a:r>
            <a:endParaRPr lang="ru-RU" dirty="0" smtClean="0">
              <a:solidFill>
                <a:schemeClr val="accent1">
                  <a:lumMod val="50000"/>
                </a:schemeClr>
              </a:solidFill>
              <a:latin typeface="Georgia"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7" y="4015318"/>
            <a:ext cx="2279650"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48988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20000">
              <a:schemeClr val="bg2">
                <a:tint val="80000"/>
                <a:lumMod val="100000"/>
              </a:schemeClr>
            </a:gs>
            <a:gs pos="48320">
              <a:schemeClr val="tx1">
                <a:lumMod val="50000"/>
              </a:schemeClr>
            </a:gs>
            <a:gs pos="100000">
              <a:schemeClr val="bg2">
                <a:lumMod val="60000"/>
                <a:lumOff val="40000"/>
              </a:schemeClr>
            </a:gs>
          </a:gsLst>
          <a:path path="circle">
            <a:fillToRect l="50000" t="20000" r="100000" b="100000"/>
          </a:path>
        </a:gra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471039117"/>
              </p:ext>
            </p:extLst>
          </p:nvPr>
        </p:nvGraphicFramePr>
        <p:xfrm>
          <a:off x="215515" y="1484784"/>
          <a:ext cx="8748973" cy="4968240"/>
        </p:xfrm>
        <a:graphic>
          <a:graphicData uri="http://schemas.openxmlformats.org/drawingml/2006/table">
            <a:tbl>
              <a:tblPr firstRow="1" bandRow="1">
                <a:tableStyleId>{5C22544A-7EE6-4342-B048-85BDC9FD1C3A}</a:tableStyleId>
              </a:tblPr>
              <a:tblGrid>
                <a:gridCol w="3434515"/>
                <a:gridCol w="3370242"/>
                <a:gridCol w="1944216"/>
              </a:tblGrid>
              <a:tr h="557196">
                <a:tc>
                  <a:txBody>
                    <a:bodyPr/>
                    <a:lstStyle/>
                    <a:p>
                      <a:pPr algn="just"/>
                      <a:r>
                        <a:rPr lang="ru-RU" dirty="0" smtClean="0">
                          <a:solidFill>
                            <a:schemeClr val="bg2">
                              <a:lumMod val="50000"/>
                            </a:schemeClr>
                          </a:solidFill>
                          <a:latin typeface="Georgia" pitchFamily="18" charset="0"/>
                        </a:rPr>
                        <a:t>Тема</a:t>
                      </a:r>
                      <a:endParaRPr lang="ru-RU" dirty="0">
                        <a:solidFill>
                          <a:schemeClr val="bg2">
                            <a:lumMod val="50000"/>
                          </a:schemeClr>
                        </a:solidFill>
                        <a:latin typeface="Georgia" pitchFamily="18" charset="0"/>
                      </a:endParaRPr>
                    </a:p>
                  </a:txBody>
                  <a:tcPr/>
                </a:tc>
                <a:tc>
                  <a:txBody>
                    <a:bodyPr/>
                    <a:lstStyle/>
                    <a:p>
                      <a:pPr algn="just"/>
                      <a:r>
                        <a:rPr lang="ru-RU" b="1" dirty="0" smtClean="0">
                          <a:solidFill>
                            <a:schemeClr val="bg2">
                              <a:lumMod val="50000"/>
                            </a:schemeClr>
                          </a:solidFill>
                          <a:latin typeface="Georgia" pitchFamily="18" charset="0"/>
                        </a:rPr>
                        <a:t>Виды деятельности и формы работы</a:t>
                      </a:r>
                      <a:endParaRPr lang="ru-RU" b="1" dirty="0">
                        <a:solidFill>
                          <a:schemeClr val="bg2">
                            <a:lumMod val="50000"/>
                          </a:schemeClr>
                        </a:solidFill>
                        <a:latin typeface="Georgia" pitchFamily="18" charset="0"/>
                      </a:endParaRPr>
                    </a:p>
                  </a:txBody>
                  <a:tcPr/>
                </a:tc>
                <a:tc>
                  <a:txBody>
                    <a:bodyPr/>
                    <a:lstStyle/>
                    <a:p>
                      <a:pPr algn="just"/>
                      <a:r>
                        <a:rPr lang="ru-RU" dirty="0" smtClean="0">
                          <a:solidFill>
                            <a:schemeClr val="bg2">
                              <a:lumMod val="50000"/>
                            </a:schemeClr>
                          </a:solidFill>
                          <a:latin typeface="Georgia" pitchFamily="18" charset="0"/>
                        </a:rPr>
                        <a:t>Линии</a:t>
                      </a:r>
                      <a:r>
                        <a:rPr lang="ru-RU" baseline="0" dirty="0" smtClean="0">
                          <a:solidFill>
                            <a:schemeClr val="bg2">
                              <a:lumMod val="50000"/>
                            </a:schemeClr>
                          </a:solidFill>
                          <a:latin typeface="Georgia" pitchFamily="18" charset="0"/>
                        </a:rPr>
                        <a:t> развития</a:t>
                      </a:r>
                      <a:endParaRPr lang="ru-RU" dirty="0">
                        <a:solidFill>
                          <a:schemeClr val="bg2">
                            <a:lumMod val="50000"/>
                          </a:schemeClr>
                        </a:solidFill>
                        <a:latin typeface="Georgia" pitchFamily="18" charset="0"/>
                      </a:endParaRPr>
                    </a:p>
                  </a:txBody>
                  <a:tcPr/>
                </a:tc>
              </a:tr>
              <a:tr h="370840">
                <a:tc>
                  <a:txBody>
                    <a:bodyPr/>
                    <a:lstStyle/>
                    <a:p>
                      <a:pPr algn="just"/>
                      <a:r>
                        <a:rPr lang="ru-RU" sz="1400" b="1" baseline="0" dirty="0" smtClean="0">
                          <a:solidFill>
                            <a:schemeClr val="tx2">
                              <a:lumMod val="10000"/>
                            </a:schemeClr>
                          </a:solidFill>
                          <a:latin typeface="Georgia" pitchFamily="18" charset="0"/>
                        </a:rPr>
                        <a:t>Прямые образовательные ситуации, используемые в </a:t>
                      </a:r>
                      <a:r>
                        <a:rPr lang="ru-RU" sz="1400" b="1" baseline="0" dirty="0" smtClean="0">
                          <a:solidFill>
                            <a:schemeClr val="tx2">
                              <a:lumMod val="10000"/>
                            </a:schemeClr>
                          </a:solidFill>
                          <a:latin typeface="Georgia" pitchFamily="18" charset="0"/>
                        </a:rPr>
                        <a:t>ОД</a:t>
                      </a:r>
                      <a:r>
                        <a:rPr lang="ru-RU" sz="1400" b="1" baseline="0" dirty="0" smtClean="0">
                          <a:solidFill>
                            <a:schemeClr val="tx2">
                              <a:lumMod val="10000"/>
                            </a:schemeClr>
                          </a:solidFill>
                          <a:latin typeface="Georgia" pitchFamily="18" charset="0"/>
                        </a:rPr>
                        <a:t>.</a:t>
                      </a:r>
                    </a:p>
                    <a:p>
                      <a:pPr algn="just"/>
                      <a:endParaRPr lang="ru-RU" sz="1400" b="1" dirty="0">
                        <a:solidFill>
                          <a:schemeClr val="tx2">
                            <a:lumMod val="10000"/>
                          </a:schemeClr>
                        </a:solidFill>
                        <a:latin typeface="Georgia" pitchFamily="18" charset="0"/>
                      </a:endParaRPr>
                    </a:p>
                  </a:txBody>
                  <a:tcPr/>
                </a:tc>
                <a:tc>
                  <a:txBody>
                    <a:bodyPr/>
                    <a:lstStyle/>
                    <a:p>
                      <a:pPr algn="just"/>
                      <a:r>
                        <a:rPr lang="ru-RU" sz="1400" b="1" dirty="0" smtClean="0">
                          <a:solidFill>
                            <a:schemeClr val="tx2">
                              <a:lumMod val="10000"/>
                            </a:schemeClr>
                          </a:solidFill>
                          <a:latin typeface="Georgia" pitchFamily="18" charset="0"/>
                        </a:rPr>
                        <a:t>Познавательно-исследовательская, коммуникативная музыкальная, изобразительная</a:t>
                      </a:r>
                    </a:p>
                    <a:p>
                      <a:pPr algn="just"/>
                      <a:r>
                        <a:rPr lang="ru-RU" sz="1400" b="1" dirty="0" smtClean="0">
                          <a:solidFill>
                            <a:schemeClr val="tx2">
                              <a:lumMod val="10000"/>
                            </a:schemeClr>
                          </a:solidFill>
                          <a:latin typeface="Georgia" pitchFamily="18" charset="0"/>
                        </a:rPr>
                        <a:t>(Беседы, экспериментирование, </a:t>
                      </a:r>
                    </a:p>
                    <a:p>
                      <a:pPr algn="just"/>
                      <a:r>
                        <a:rPr lang="ru-RU" sz="1400" b="1" dirty="0" smtClean="0">
                          <a:solidFill>
                            <a:schemeClr val="tx2">
                              <a:lumMod val="10000"/>
                            </a:schemeClr>
                          </a:solidFill>
                          <a:latin typeface="Georgia" pitchFamily="18" charset="0"/>
                        </a:rPr>
                        <a:t>наблюдение, познавательные рассказы)</a:t>
                      </a:r>
                    </a:p>
                  </a:txBody>
                  <a:tcPr/>
                </a:tc>
                <a:tc>
                  <a:txBody>
                    <a:bodyPr/>
                    <a:lstStyle/>
                    <a:p>
                      <a:pPr algn="just"/>
                      <a:r>
                        <a:rPr lang="ru-RU" sz="1400" b="1" dirty="0" smtClean="0">
                          <a:solidFill>
                            <a:schemeClr val="tx2">
                              <a:lumMod val="10000"/>
                            </a:schemeClr>
                          </a:solidFill>
                          <a:latin typeface="Georgia" pitchFamily="18" charset="0"/>
                        </a:rPr>
                        <a:t>Познавательное развитие</a:t>
                      </a:r>
                    </a:p>
                    <a:p>
                      <a:pPr algn="just"/>
                      <a:r>
                        <a:rPr lang="ru-RU" sz="1400" b="1" dirty="0" smtClean="0">
                          <a:solidFill>
                            <a:schemeClr val="tx2">
                              <a:lumMod val="10000"/>
                            </a:schemeClr>
                          </a:solidFill>
                          <a:latin typeface="Georgia" pitchFamily="18" charset="0"/>
                        </a:rPr>
                        <a:t>Социально-коммуникативное развитие,</a:t>
                      </a:r>
                    </a:p>
                    <a:p>
                      <a:pPr algn="just"/>
                      <a:r>
                        <a:rPr lang="ru-RU" sz="1400" b="1" dirty="0" smtClean="0">
                          <a:solidFill>
                            <a:schemeClr val="tx2">
                              <a:lumMod val="10000"/>
                            </a:schemeClr>
                          </a:solidFill>
                          <a:latin typeface="Georgia" pitchFamily="18" charset="0"/>
                        </a:rPr>
                        <a:t>Речевое</a:t>
                      </a:r>
                      <a:r>
                        <a:rPr lang="ru-RU" sz="1400" b="1" baseline="0" dirty="0" smtClean="0">
                          <a:solidFill>
                            <a:schemeClr val="tx2">
                              <a:lumMod val="10000"/>
                            </a:schemeClr>
                          </a:solidFill>
                          <a:latin typeface="Georgia" pitchFamily="18" charset="0"/>
                        </a:rPr>
                        <a:t> развитие</a:t>
                      </a:r>
                    </a:p>
                    <a:p>
                      <a:pPr algn="just"/>
                      <a:r>
                        <a:rPr lang="ru-RU" sz="1400" b="1" baseline="0" dirty="0" smtClean="0">
                          <a:solidFill>
                            <a:schemeClr val="tx2">
                              <a:lumMod val="10000"/>
                            </a:schemeClr>
                          </a:solidFill>
                          <a:latin typeface="Georgia" pitchFamily="18" charset="0"/>
                        </a:rPr>
                        <a:t>Художественно – эстетическое развитие</a:t>
                      </a:r>
                      <a:endParaRPr lang="ru-RU" sz="1400" b="1" dirty="0">
                        <a:solidFill>
                          <a:schemeClr val="tx2">
                            <a:lumMod val="10000"/>
                          </a:schemeClr>
                        </a:solidFill>
                        <a:latin typeface="Georgia" pitchFamily="18" charset="0"/>
                      </a:endParaRPr>
                    </a:p>
                  </a:txBody>
                  <a:tcPr/>
                </a:tc>
              </a:tr>
              <a:tr h="818336">
                <a:tc>
                  <a:txBody>
                    <a:bodyPr/>
                    <a:lstStyle/>
                    <a:p>
                      <a:pPr algn="just"/>
                      <a:r>
                        <a:rPr lang="ru-RU" sz="1400" b="1" dirty="0" smtClean="0">
                          <a:solidFill>
                            <a:schemeClr val="tx2">
                              <a:lumMod val="10000"/>
                            </a:schemeClr>
                          </a:solidFill>
                          <a:latin typeface="Georgia" pitchFamily="18" charset="0"/>
                        </a:rPr>
                        <a:t>Косвенные образовательные ситуации, используемые в  </a:t>
                      </a:r>
                      <a:r>
                        <a:rPr lang="ru-RU" sz="1400" b="1" dirty="0" smtClean="0">
                          <a:solidFill>
                            <a:schemeClr val="tx2">
                              <a:lumMod val="10000"/>
                            </a:schemeClr>
                          </a:solidFill>
                          <a:latin typeface="Georgia" pitchFamily="18" charset="0"/>
                        </a:rPr>
                        <a:t>ОД</a:t>
                      </a:r>
                      <a:r>
                        <a:rPr lang="ru-RU" sz="1400" b="1" dirty="0" smtClean="0">
                          <a:solidFill>
                            <a:schemeClr val="tx2">
                              <a:lumMod val="10000"/>
                            </a:schemeClr>
                          </a:solidFill>
                          <a:latin typeface="Georgia" pitchFamily="18" charset="0"/>
                        </a:rPr>
                        <a:t>.</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2">
                              <a:lumMod val="10000"/>
                            </a:schemeClr>
                          </a:solidFill>
                          <a:latin typeface="Georgia" pitchFamily="18" charset="0"/>
                        </a:rPr>
                        <a:t>Познавательно-исследовательская,   коммуникативная </a:t>
                      </a:r>
                    </a:p>
                    <a:p>
                      <a:pPr algn="just"/>
                      <a:endParaRPr lang="ru-RU" sz="1400" b="1" dirty="0">
                        <a:solidFill>
                          <a:schemeClr val="tx2">
                            <a:lumMod val="10000"/>
                          </a:schemeClr>
                        </a:solidFill>
                        <a:latin typeface="Georgia" pitchFamily="18" charset="0"/>
                      </a:endParaRPr>
                    </a:p>
                  </a:txBody>
                  <a:tcPr/>
                </a:tc>
                <a:tc>
                  <a:txBody>
                    <a:bodyPr/>
                    <a:lstStyle/>
                    <a:p>
                      <a:pPr algn="just"/>
                      <a:r>
                        <a:rPr lang="ru-RU" sz="1400" b="1" dirty="0" smtClean="0">
                          <a:solidFill>
                            <a:schemeClr val="tx2">
                              <a:lumMod val="10000"/>
                            </a:schemeClr>
                          </a:solidFill>
                          <a:latin typeface="Georgia" pitchFamily="18" charset="0"/>
                        </a:rPr>
                        <a:t>Познавательное</a:t>
                      </a:r>
                      <a:r>
                        <a:rPr lang="ru-RU" sz="1400" b="1" baseline="0" dirty="0" smtClean="0">
                          <a:solidFill>
                            <a:schemeClr val="tx2">
                              <a:lumMod val="10000"/>
                            </a:schemeClr>
                          </a:solidFill>
                          <a:latin typeface="Georgia" pitchFamily="18" charset="0"/>
                        </a:rPr>
                        <a:t>  развитие</a:t>
                      </a:r>
                      <a:endParaRPr lang="ru-RU" sz="1400" b="1" dirty="0">
                        <a:solidFill>
                          <a:schemeClr val="tx2">
                            <a:lumMod val="10000"/>
                          </a:schemeClr>
                        </a:solidFill>
                        <a:latin typeface="Georgia" pitchFamily="18" charset="0"/>
                      </a:endParaRPr>
                    </a:p>
                  </a:txBody>
                  <a:tcPr/>
                </a:tc>
              </a:tr>
              <a:tr h="370840">
                <a:tc>
                  <a:txBody>
                    <a:bodyPr/>
                    <a:lstStyle/>
                    <a:p>
                      <a:pPr algn="just"/>
                      <a:r>
                        <a:rPr lang="ru-RU" sz="1400" b="1" dirty="0" smtClean="0">
                          <a:solidFill>
                            <a:schemeClr val="tx2">
                              <a:lumMod val="10000"/>
                            </a:schemeClr>
                          </a:solidFill>
                          <a:latin typeface="Georgia" pitchFamily="18" charset="0"/>
                        </a:rPr>
                        <a:t>Прямые образовательные ситуации, используемые </a:t>
                      </a:r>
                      <a:r>
                        <a:rPr lang="ru-RU" sz="1400" b="1" baseline="0" dirty="0" smtClean="0">
                          <a:solidFill>
                            <a:schemeClr val="tx2">
                              <a:lumMod val="10000"/>
                            </a:schemeClr>
                          </a:solidFill>
                          <a:latin typeface="Georgia" pitchFamily="18" charset="0"/>
                        </a:rPr>
                        <a:t> при проведении режимных моментов.</a:t>
                      </a:r>
                      <a:endParaRPr lang="ru-RU" sz="1400" b="1" dirty="0">
                        <a:solidFill>
                          <a:schemeClr val="tx2">
                            <a:lumMod val="10000"/>
                          </a:schemeClr>
                        </a:solidFill>
                        <a:latin typeface="Georgia" pitchFamily="18" charset="0"/>
                      </a:endParaRPr>
                    </a:p>
                  </a:txBody>
                  <a:tcPr/>
                </a:tc>
                <a:tc>
                  <a:txBody>
                    <a:bodyPr/>
                    <a:lstStyle/>
                    <a:p>
                      <a:pPr algn="just"/>
                      <a:r>
                        <a:rPr lang="ru-RU" sz="1400" b="1" dirty="0" smtClean="0">
                          <a:solidFill>
                            <a:schemeClr val="tx2">
                              <a:lumMod val="10000"/>
                            </a:schemeClr>
                          </a:solidFill>
                          <a:latin typeface="Georgia" pitchFamily="18" charset="0"/>
                        </a:rPr>
                        <a:t>Познавательно-исследовательская, коммуникативная музыкальная, изобразительная, физическое развитие.</a:t>
                      </a:r>
                    </a:p>
                    <a:p>
                      <a:pPr algn="just"/>
                      <a:endParaRPr lang="ru-RU" sz="1400" b="1" dirty="0" smtClean="0">
                        <a:solidFill>
                          <a:schemeClr val="tx2">
                            <a:lumMod val="10000"/>
                          </a:schemeClr>
                        </a:solidFill>
                        <a:latin typeface="Georgia" pitchFamily="18" charset="0"/>
                      </a:endParaRPr>
                    </a:p>
                  </a:txBody>
                  <a:tcPr/>
                </a:tc>
                <a:tc>
                  <a:txBody>
                    <a:bodyPr/>
                    <a:lstStyle/>
                    <a:p>
                      <a:pPr algn="just"/>
                      <a:r>
                        <a:rPr lang="ru-RU" sz="1400" b="1" dirty="0" smtClean="0">
                          <a:solidFill>
                            <a:schemeClr val="tx2">
                              <a:lumMod val="10000"/>
                            </a:schemeClr>
                          </a:solidFill>
                          <a:latin typeface="Georgia" pitchFamily="18" charset="0"/>
                        </a:rPr>
                        <a:t>Все</a:t>
                      </a:r>
                      <a:r>
                        <a:rPr lang="ru-RU" sz="1400" b="1" baseline="0" dirty="0" smtClean="0">
                          <a:solidFill>
                            <a:schemeClr val="tx2">
                              <a:lumMod val="10000"/>
                            </a:schemeClr>
                          </a:solidFill>
                          <a:latin typeface="Georgia" pitchFamily="18" charset="0"/>
                        </a:rPr>
                        <a:t> линии развития</a:t>
                      </a:r>
                      <a:endParaRPr lang="ru-RU" sz="1400" b="1" dirty="0">
                        <a:solidFill>
                          <a:schemeClr val="tx2">
                            <a:lumMod val="10000"/>
                          </a:schemeClr>
                        </a:solidFill>
                        <a:latin typeface="Georgia" pitchFamily="18" charset="0"/>
                      </a:endParaRPr>
                    </a:p>
                  </a:txBody>
                  <a:tcPr/>
                </a:tc>
              </a:tr>
            </a:tbl>
          </a:graphicData>
        </a:graphic>
      </p:graphicFrame>
      <p:sp>
        <p:nvSpPr>
          <p:cNvPr id="3" name="Прямоугольник 2"/>
          <p:cNvSpPr/>
          <p:nvPr/>
        </p:nvSpPr>
        <p:spPr>
          <a:xfrm>
            <a:off x="535" y="-16625"/>
            <a:ext cx="9148409" cy="144655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400" b="1" spc="50" dirty="0" smtClean="0">
                <a:ln w="11430"/>
                <a:solidFill>
                  <a:srgbClr val="FF0066"/>
                </a:solidFill>
                <a:effectLst>
                  <a:outerShdw blurRad="76200" dist="50800" dir="5400000" algn="tl" rotWithShape="0">
                    <a:srgbClr val="000000">
                      <a:alpha val="65000"/>
                    </a:srgbClr>
                  </a:outerShdw>
                </a:effectLst>
                <a:latin typeface="Georgia" panose="02040502050405020303" pitchFamily="18" charset="0"/>
              </a:rPr>
              <a:t>     </a:t>
            </a:r>
            <a:r>
              <a:rPr lang="ru-RU" sz="4400" b="1" spc="50" dirty="0" smtClean="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rPr>
              <a:t>ОСНОВНОЙ ЭТАП  ПРОЕКТА</a:t>
            </a:r>
            <a:endParaRPr lang="ru-RU" sz="4400" b="1" cap="none" spc="50" dirty="0" smtClean="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endParaRPr>
          </a:p>
        </p:txBody>
      </p:sp>
    </p:spTree>
    <p:extLst>
      <p:ext uri="{BB962C8B-B14F-4D97-AF65-F5344CB8AC3E}">
        <p14:creationId xmlns:p14="http://schemas.microsoft.com/office/powerpoint/2010/main" val="3020458618"/>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75360">
              <a:schemeClr val="bg2">
                <a:lumMod val="60000"/>
                <a:lumOff val="40000"/>
              </a:schemeClr>
            </a:gs>
            <a:gs pos="20000">
              <a:schemeClr val="bg2">
                <a:tint val="80000"/>
                <a:lumMod val="100000"/>
              </a:schemeClr>
            </a:gs>
            <a:gs pos="100000">
              <a:schemeClr val="bg2">
                <a:tint val="100000"/>
                <a:lumMod val="80000"/>
              </a:schemeClr>
            </a:gs>
          </a:gsLst>
          <a:path path="circle">
            <a:fillToRect l="50000" t="20000" r="100000" b="100000"/>
          </a:path>
        </a:gra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106362093"/>
              </p:ext>
            </p:extLst>
          </p:nvPr>
        </p:nvGraphicFramePr>
        <p:xfrm>
          <a:off x="215515" y="1401900"/>
          <a:ext cx="8748973" cy="5195452"/>
        </p:xfrm>
        <a:graphic>
          <a:graphicData uri="http://schemas.openxmlformats.org/drawingml/2006/table">
            <a:tbl>
              <a:tblPr firstRow="1" bandRow="1">
                <a:tableStyleId>{5C22544A-7EE6-4342-B048-85BDC9FD1C3A}</a:tableStyleId>
              </a:tblPr>
              <a:tblGrid>
                <a:gridCol w="3434515"/>
                <a:gridCol w="3370242"/>
                <a:gridCol w="1944216"/>
              </a:tblGrid>
              <a:tr h="370840">
                <a:tc>
                  <a:txBody>
                    <a:bodyPr/>
                    <a:lstStyle/>
                    <a:p>
                      <a:pPr algn="just"/>
                      <a:r>
                        <a:rPr lang="ru-RU" dirty="0" smtClean="0">
                          <a:solidFill>
                            <a:schemeClr val="accent1">
                              <a:lumMod val="50000"/>
                            </a:schemeClr>
                          </a:solidFill>
                          <a:latin typeface="Georgia" pitchFamily="18" charset="0"/>
                        </a:rPr>
                        <a:t>Тема</a:t>
                      </a:r>
                      <a:endParaRPr lang="ru-RU" dirty="0">
                        <a:solidFill>
                          <a:schemeClr val="accent1">
                            <a:lumMod val="50000"/>
                          </a:schemeClr>
                        </a:solidFill>
                        <a:latin typeface="Georgia" pitchFamily="18" charset="0"/>
                      </a:endParaRPr>
                    </a:p>
                  </a:txBody>
                  <a:tcPr/>
                </a:tc>
                <a:tc>
                  <a:txBody>
                    <a:bodyPr/>
                    <a:lstStyle/>
                    <a:p>
                      <a:pPr algn="just"/>
                      <a:r>
                        <a:rPr lang="ru-RU" b="1" dirty="0" smtClean="0">
                          <a:solidFill>
                            <a:schemeClr val="accent1">
                              <a:lumMod val="50000"/>
                            </a:schemeClr>
                          </a:solidFill>
                          <a:latin typeface="Georgia" pitchFamily="18" charset="0"/>
                        </a:rPr>
                        <a:t>Виды деятельности и формы работы</a:t>
                      </a:r>
                      <a:endParaRPr lang="ru-RU" b="1" dirty="0">
                        <a:solidFill>
                          <a:schemeClr val="accent1">
                            <a:lumMod val="50000"/>
                          </a:schemeClr>
                        </a:solidFill>
                        <a:latin typeface="Georgia" pitchFamily="18" charset="0"/>
                      </a:endParaRPr>
                    </a:p>
                  </a:txBody>
                  <a:tcPr/>
                </a:tc>
                <a:tc>
                  <a:txBody>
                    <a:bodyPr/>
                    <a:lstStyle/>
                    <a:p>
                      <a:pPr algn="just"/>
                      <a:r>
                        <a:rPr lang="ru-RU" dirty="0" smtClean="0">
                          <a:solidFill>
                            <a:schemeClr val="accent1">
                              <a:lumMod val="50000"/>
                            </a:schemeClr>
                          </a:solidFill>
                          <a:latin typeface="Georgia" pitchFamily="18" charset="0"/>
                        </a:rPr>
                        <a:t>Линии</a:t>
                      </a:r>
                      <a:r>
                        <a:rPr lang="ru-RU" baseline="0" dirty="0" smtClean="0">
                          <a:solidFill>
                            <a:schemeClr val="accent1">
                              <a:lumMod val="50000"/>
                            </a:schemeClr>
                          </a:solidFill>
                          <a:latin typeface="Georgia" pitchFamily="18" charset="0"/>
                        </a:rPr>
                        <a:t> развития</a:t>
                      </a:r>
                      <a:endParaRPr lang="ru-RU" dirty="0">
                        <a:solidFill>
                          <a:schemeClr val="accent1">
                            <a:lumMod val="50000"/>
                          </a:schemeClr>
                        </a:solidFill>
                        <a:latin typeface="Georgia" pitchFamily="18" charset="0"/>
                      </a:endParaRPr>
                    </a:p>
                  </a:txBody>
                  <a:tcPr/>
                </a:tc>
              </a:tr>
              <a:tr h="370840">
                <a:tc>
                  <a:txBody>
                    <a:bodyPr/>
                    <a:lstStyle/>
                    <a:p>
                      <a:pPr algn="just"/>
                      <a:r>
                        <a:rPr lang="ru-RU" sz="1400" b="1" baseline="0" dirty="0" smtClean="0">
                          <a:solidFill>
                            <a:schemeClr val="tx2">
                              <a:lumMod val="10000"/>
                            </a:schemeClr>
                          </a:solidFill>
                          <a:latin typeface="Georgia" pitchFamily="18" charset="0"/>
                        </a:rPr>
                        <a:t>Косвенные образовательные ситуации, используемые в режимных моментах.</a:t>
                      </a:r>
                    </a:p>
                    <a:p>
                      <a:pPr algn="just"/>
                      <a:endParaRPr lang="ru-RU" sz="1400" b="1" dirty="0">
                        <a:solidFill>
                          <a:schemeClr val="tx2">
                            <a:lumMod val="10000"/>
                          </a:schemeClr>
                        </a:solidFill>
                        <a:latin typeface="Georgia" pitchFamily="18" charset="0"/>
                      </a:endParaRPr>
                    </a:p>
                  </a:txBody>
                  <a:tcPr/>
                </a:tc>
                <a:tc>
                  <a:txBody>
                    <a:bodyPr/>
                    <a:lstStyle/>
                    <a:p>
                      <a:pPr algn="just"/>
                      <a:r>
                        <a:rPr lang="ru-RU" sz="1400" b="1" dirty="0" smtClean="0">
                          <a:solidFill>
                            <a:schemeClr val="tx2">
                              <a:lumMod val="10000"/>
                            </a:schemeClr>
                          </a:solidFill>
                          <a:latin typeface="Georgia" pitchFamily="18" charset="0"/>
                        </a:rPr>
                        <a:t>Познавательно-исследовательская, коммуникативная музыкальная, </a:t>
                      </a:r>
                    </a:p>
                    <a:p>
                      <a:pPr algn="just"/>
                      <a:r>
                        <a:rPr lang="ru-RU" sz="1400" b="1" dirty="0" smtClean="0">
                          <a:solidFill>
                            <a:schemeClr val="tx2">
                              <a:lumMod val="10000"/>
                            </a:schemeClr>
                          </a:solidFill>
                          <a:latin typeface="Georgia" pitchFamily="18" charset="0"/>
                        </a:rPr>
                        <a:t>(Беседы, экспериментирование, </a:t>
                      </a:r>
                    </a:p>
                    <a:p>
                      <a:pPr algn="just"/>
                      <a:r>
                        <a:rPr lang="ru-RU" sz="1400" b="1" dirty="0" smtClean="0">
                          <a:solidFill>
                            <a:schemeClr val="tx2">
                              <a:lumMod val="10000"/>
                            </a:schemeClr>
                          </a:solidFill>
                          <a:latin typeface="Georgia" pitchFamily="18" charset="0"/>
                        </a:rPr>
                        <a:t>наблюдение, познавательные рассказы).</a:t>
                      </a:r>
                    </a:p>
                  </a:txBody>
                  <a:tcPr/>
                </a:tc>
                <a:tc>
                  <a:txBody>
                    <a:bodyPr/>
                    <a:lstStyle/>
                    <a:p>
                      <a:pPr algn="just"/>
                      <a:r>
                        <a:rPr lang="ru-RU" sz="1400" b="1" dirty="0" smtClean="0">
                          <a:solidFill>
                            <a:schemeClr val="tx2">
                              <a:lumMod val="10000"/>
                            </a:schemeClr>
                          </a:solidFill>
                          <a:latin typeface="Georgia" pitchFamily="18" charset="0"/>
                        </a:rPr>
                        <a:t>Познавательное развитие</a:t>
                      </a:r>
                    </a:p>
                    <a:p>
                      <a:pPr algn="just"/>
                      <a:r>
                        <a:rPr lang="ru-RU" sz="1400" b="1" dirty="0" smtClean="0">
                          <a:solidFill>
                            <a:schemeClr val="tx2">
                              <a:lumMod val="10000"/>
                            </a:schemeClr>
                          </a:solidFill>
                          <a:latin typeface="Georgia" pitchFamily="18" charset="0"/>
                        </a:rPr>
                        <a:t>Социально-коммуникативное развитие,</a:t>
                      </a:r>
                    </a:p>
                    <a:p>
                      <a:pPr algn="just"/>
                      <a:r>
                        <a:rPr lang="ru-RU" sz="1400" b="1" dirty="0" smtClean="0">
                          <a:solidFill>
                            <a:schemeClr val="tx2">
                              <a:lumMod val="10000"/>
                            </a:schemeClr>
                          </a:solidFill>
                          <a:latin typeface="Georgia" pitchFamily="18" charset="0"/>
                        </a:rPr>
                        <a:t>Речевое</a:t>
                      </a:r>
                      <a:r>
                        <a:rPr lang="ru-RU" sz="1400" b="1" baseline="0" dirty="0" smtClean="0">
                          <a:solidFill>
                            <a:schemeClr val="tx2">
                              <a:lumMod val="10000"/>
                            </a:schemeClr>
                          </a:solidFill>
                          <a:latin typeface="Georgia" pitchFamily="18" charset="0"/>
                        </a:rPr>
                        <a:t> развитие</a:t>
                      </a:r>
                    </a:p>
                    <a:p>
                      <a:pPr algn="just"/>
                      <a:r>
                        <a:rPr lang="ru-RU" sz="1400" b="1" baseline="0" dirty="0" smtClean="0">
                          <a:solidFill>
                            <a:schemeClr val="tx2">
                              <a:lumMod val="10000"/>
                            </a:schemeClr>
                          </a:solidFill>
                          <a:latin typeface="Georgia" pitchFamily="18" charset="0"/>
                        </a:rPr>
                        <a:t>Художественно – эстетическое развитие.</a:t>
                      </a:r>
                      <a:endParaRPr lang="ru-RU" sz="1400" b="1" dirty="0">
                        <a:solidFill>
                          <a:schemeClr val="tx2">
                            <a:lumMod val="10000"/>
                          </a:schemeClr>
                        </a:solidFill>
                        <a:latin typeface="Georgia" pitchFamily="18" charset="0"/>
                      </a:endParaRPr>
                    </a:p>
                  </a:txBody>
                  <a:tcPr/>
                </a:tc>
              </a:tr>
              <a:tr h="1261260">
                <a:tc>
                  <a:txBody>
                    <a:bodyPr/>
                    <a:lstStyle/>
                    <a:p>
                      <a:pPr algn="just"/>
                      <a:r>
                        <a:rPr lang="ru-RU" sz="1400" b="1" dirty="0" smtClean="0">
                          <a:solidFill>
                            <a:schemeClr val="tx2">
                              <a:lumMod val="10000"/>
                            </a:schemeClr>
                          </a:solidFill>
                          <a:latin typeface="Georgia" pitchFamily="18" charset="0"/>
                        </a:rPr>
                        <a:t>Прямые</a:t>
                      </a:r>
                      <a:r>
                        <a:rPr lang="ru-RU" sz="1400" b="1" baseline="0" dirty="0" smtClean="0">
                          <a:solidFill>
                            <a:schemeClr val="tx2">
                              <a:lumMod val="10000"/>
                            </a:schemeClr>
                          </a:solidFill>
                          <a:latin typeface="Georgia" pitchFamily="18" charset="0"/>
                        </a:rPr>
                        <a:t> образовательные ситуации, используемые в свободной деятельности.</a:t>
                      </a:r>
                      <a:endParaRPr lang="ru-RU" sz="1400" b="1" dirty="0" smtClean="0">
                        <a:solidFill>
                          <a:schemeClr val="tx2">
                            <a:lumMod val="10000"/>
                          </a:schemeClr>
                        </a:solidFill>
                        <a:latin typeface="Georgia"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2">
                              <a:lumMod val="10000"/>
                            </a:schemeClr>
                          </a:solidFill>
                          <a:latin typeface="Georgia" pitchFamily="18" charset="0"/>
                        </a:rPr>
                        <a:t>Познавательно-исследовательская,   коммуникативная,</a:t>
                      </a:r>
                      <a:r>
                        <a:rPr lang="ru-RU" sz="1400" b="1" baseline="0" dirty="0" smtClean="0">
                          <a:solidFill>
                            <a:schemeClr val="tx2">
                              <a:lumMod val="10000"/>
                            </a:schemeClr>
                          </a:solidFill>
                          <a:latin typeface="Georgia" pitchFamily="18" charset="0"/>
                        </a:rPr>
                        <a:t> </a:t>
                      </a:r>
                      <a:r>
                        <a:rPr lang="ru-RU" sz="1400" b="1" dirty="0" smtClean="0">
                          <a:solidFill>
                            <a:schemeClr val="tx2">
                              <a:lumMod val="10000"/>
                            </a:schemeClr>
                          </a:solidFill>
                          <a:latin typeface="Georgia" pitchFamily="18" charset="0"/>
                        </a:rPr>
                        <a:t>музыкальная, изобразительная…</a:t>
                      </a:r>
                    </a:p>
                    <a:p>
                      <a:pPr algn="just"/>
                      <a:endParaRPr lang="ru-RU" sz="1400" b="1" dirty="0">
                        <a:solidFill>
                          <a:schemeClr val="tx2">
                            <a:lumMod val="10000"/>
                          </a:schemeClr>
                        </a:solidFill>
                        <a:latin typeface="Georgia" pitchFamily="18" charset="0"/>
                      </a:endParaRPr>
                    </a:p>
                  </a:txBody>
                  <a:tcPr/>
                </a:tc>
                <a:tc>
                  <a:txBody>
                    <a:bodyPr/>
                    <a:lstStyle/>
                    <a:p>
                      <a:pPr algn="just"/>
                      <a:r>
                        <a:rPr lang="ru-RU" sz="1400" b="1" dirty="0" smtClean="0">
                          <a:solidFill>
                            <a:schemeClr val="tx2">
                              <a:lumMod val="10000"/>
                            </a:schemeClr>
                          </a:solidFill>
                          <a:latin typeface="Georgia" pitchFamily="18" charset="0"/>
                        </a:rPr>
                        <a:t>Познавательное</a:t>
                      </a:r>
                      <a:r>
                        <a:rPr lang="ru-RU" sz="1400" b="1" baseline="0" dirty="0" smtClean="0">
                          <a:solidFill>
                            <a:schemeClr val="tx2">
                              <a:lumMod val="10000"/>
                            </a:schemeClr>
                          </a:solidFill>
                          <a:latin typeface="Georgia" pitchFamily="18" charset="0"/>
                        </a:rPr>
                        <a:t>  развитие, речевое развитие, физическое развитие.</a:t>
                      </a:r>
                      <a:endParaRPr lang="ru-RU" sz="1400" b="1" dirty="0">
                        <a:solidFill>
                          <a:schemeClr val="tx2">
                            <a:lumMod val="10000"/>
                          </a:schemeClr>
                        </a:solidFill>
                        <a:latin typeface="Georgia" pitchFamily="18" charset="0"/>
                      </a:endParaRPr>
                    </a:p>
                  </a:txBody>
                  <a:tcPr/>
                </a:tc>
              </a:tr>
              <a:tr h="1172092">
                <a:tc>
                  <a:txBody>
                    <a:bodyPr/>
                    <a:lstStyle/>
                    <a:p>
                      <a:pPr algn="just"/>
                      <a:r>
                        <a:rPr lang="ru-RU" sz="1400" b="1" dirty="0" smtClean="0">
                          <a:solidFill>
                            <a:schemeClr val="tx2">
                              <a:lumMod val="10000"/>
                            </a:schemeClr>
                          </a:solidFill>
                          <a:latin typeface="Georgia" pitchFamily="18" charset="0"/>
                        </a:rPr>
                        <a:t>Косвенные</a:t>
                      </a:r>
                      <a:r>
                        <a:rPr lang="ru-RU" sz="1400" b="1" baseline="0" dirty="0" smtClean="0">
                          <a:solidFill>
                            <a:schemeClr val="tx2">
                              <a:lumMod val="10000"/>
                            </a:schemeClr>
                          </a:solidFill>
                          <a:latin typeface="Georgia" pitchFamily="18" charset="0"/>
                        </a:rPr>
                        <a:t> образовательные ситуации, используемые в свободной деятельности.</a:t>
                      </a:r>
                      <a:endParaRPr lang="ru-RU" sz="1400" b="1" dirty="0">
                        <a:solidFill>
                          <a:schemeClr val="tx2">
                            <a:lumMod val="10000"/>
                          </a:schemeClr>
                        </a:solidFill>
                        <a:latin typeface="Georgia" pitchFamily="18" charset="0"/>
                      </a:endParaRPr>
                    </a:p>
                  </a:txBody>
                  <a:tcPr/>
                </a:tc>
                <a:tc>
                  <a:txBody>
                    <a:bodyPr/>
                    <a:lstStyle/>
                    <a:p>
                      <a:pPr algn="just"/>
                      <a:r>
                        <a:rPr lang="ru-RU" sz="1400" b="1" dirty="0" smtClean="0">
                          <a:solidFill>
                            <a:schemeClr val="tx2">
                              <a:lumMod val="10000"/>
                            </a:schemeClr>
                          </a:solidFill>
                          <a:latin typeface="Georgia" pitchFamily="18" charset="0"/>
                        </a:rPr>
                        <a:t>Все виды деятельности.</a:t>
                      </a:r>
                    </a:p>
                  </a:txBody>
                  <a:tcPr/>
                </a:tc>
                <a:tc>
                  <a:txBody>
                    <a:bodyPr/>
                    <a:lstStyle/>
                    <a:p>
                      <a:pPr algn="just"/>
                      <a:r>
                        <a:rPr lang="ru-RU" sz="1400" b="1" dirty="0" smtClean="0">
                          <a:solidFill>
                            <a:schemeClr val="tx2">
                              <a:lumMod val="10000"/>
                            </a:schemeClr>
                          </a:solidFill>
                          <a:latin typeface="Georgia" pitchFamily="18" charset="0"/>
                        </a:rPr>
                        <a:t>Все</a:t>
                      </a:r>
                      <a:r>
                        <a:rPr lang="ru-RU" sz="1400" b="1" baseline="0" dirty="0" smtClean="0">
                          <a:solidFill>
                            <a:schemeClr val="tx2">
                              <a:lumMod val="10000"/>
                            </a:schemeClr>
                          </a:solidFill>
                          <a:latin typeface="Georgia" pitchFamily="18" charset="0"/>
                        </a:rPr>
                        <a:t> линии развития.</a:t>
                      </a:r>
                      <a:endParaRPr lang="ru-RU" sz="1400" b="1" dirty="0">
                        <a:solidFill>
                          <a:schemeClr val="tx2">
                            <a:lumMod val="10000"/>
                          </a:schemeClr>
                        </a:solidFill>
                        <a:latin typeface="Georgia" pitchFamily="18" charset="0"/>
                      </a:endParaRPr>
                    </a:p>
                  </a:txBody>
                  <a:tcPr/>
                </a:tc>
              </a:tr>
            </a:tbl>
          </a:graphicData>
        </a:graphic>
      </p:graphicFrame>
      <p:sp>
        <p:nvSpPr>
          <p:cNvPr id="3" name="Прямоугольник 2"/>
          <p:cNvSpPr/>
          <p:nvPr/>
        </p:nvSpPr>
        <p:spPr>
          <a:xfrm>
            <a:off x="535" y="-16625"/>
            <a:ext cx="9148409" cy="144655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400" b="1" spc="50" dirty="0" smtClean="0">
                <a:ln w="11430"/>
                <a:solidFill>
                  <a:srgbClr val="FF0066"/>
                </a:solidFill>
                <a:effectLst>
                  <a:outerShdw blurRad="76200" dist="50800" dir="5400000" algn="tl" rotWithShape="0">
                    <a:srgbClr val="000000">
                      <a:alpha val="65000"/>
                    </a:srgbClr>
                  </a:outerShdw>
                </a:effectLst>
                <a:latin typeface="Georgia" panose="02040502050405020303" pitchFamily="18" charset="0"/>
              </a:rPr>
              <a:t>     </a:t>
            </a:r>
            <a:r>
              <a:rPr lang="ru-RU" sz="4400" b="1" spc="50" dirty="0" smtClean="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rPr>
              <a:t>ОСНОВНОЙ ЭТАП  ПРОЕКТА</a:t>
            </a:r>
            <a:endParaRPr lang="ru-RU" sz="4400" b="1" cap="none" spc="50" dirty="0" smtClean="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endParaRPr>
          </a:p>
        </p:txBody>
      </p:sp>
    </p:spTree>
    <p:extLst>
      <p:ext uri="{BB962C8B-B14F-4D97-AF65-F5344CB8AC3E}">
        <p14:creationId xmlns:p14="http://schemas.microsoft.com/office/powerpoint/2010/main" val="4163963261"/>
      </p:ext>
    </p:extLst>
  </p:cSld>
  <p:clrMapOvr>
    <a:masterClrMapping/>
  </p:clrMapOvr>
  <mc:AlternateContent xmlns:mc="http://schemas.openxmlformats.org/markup-compatibility/2006">
    <mc:Choice xmlns:p14="http://schemas.microsoft.com/office/powerpoint/2010/main" Requires="p14">
      <p:transition spd="slow" p14:dur="1500">
        <p14:window/>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59680">
              <a:schemeClr val="bg2">
                <a:lumMod val="75000"/>
              </a:schemeClr>
            </a:gs>
            <a:gs pos="20000">
              <a:schemeClr val="bg2">
                <a:tint val="80000"/>
                <a:lumMod val="100000"/>
              </a:schemeClr>
            </a:gs>
            <a:gs pos="100000">
              <a:schemeClr val="bg2">
                <a:lumMod val="60000"/>
                <a:lumOff val="4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3" name="Прямоугольник 2"/>
          <p:cNvSpPr/>
          <p:nvPr/>
        </p:nvSpPr>
        <p:spPr>
          <a:xfrm>
            <a:off x="120281" y="85539"/>
            <a:ext cx="9148409" cy="212365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400" b="1" cap="none" spc="50" dirty="0" smtClean="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rPr>
              <a:t> </a:t>
            </a:r>
            <a:r>
              <a:rPr lang="ru-RU" sz="4400" b="1" spc="50" dirty="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rPr>
              <a:t>О</a:t>
            </a:r>
            <a:r>
              <a:rPr lang="ru-RU" sz="4400" b="1" cap="none" spc="50" dirty="0" smtClean="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rPr>
              <a:t>бразовательные </a:t>
            </a:r>
          </a:p>
          <a:p>
            <a:pPr algn="ctr"/>
            <a:r>
              <a:rPr lang="ru-RU" sz="4400" b="1" spc="50" dirty="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rPr>
              <a:t>с</a:t>
            </a:r>
            <a:r>
              <a:rPr lang="ru-RU" sz="4400" b="1" spc="50" dirty="0" smtClean="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rPr>
              <a:t>итуации, </a:t>
            </a:r>
            <a:r>
              <a:rPr lang="ru-RU" sz="4400" b="1" spc="50" dirty="0" smtClean="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rPr>
              <a:t>используемые в процессе </a:t>
            </a:r>
            <a:r>
              <a:rPr lang="ru-RU" sz="4400" b="1" spc="50" dirty="0" smtClean="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rPr>
              <a:t>ОД</a:t>
            </a:r>
            <a:endParaRPr lang="ru-RU" sz="4400" b="1" cap="none" spc="50" dirty="0" smtClean="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endParaRPr>
          </a:p>
        </p:txBody>
      </p:sp>
      <p:sp>
        <p:nvSpPr>
          <p:cNvPr id="6" name="Стрелка вниз 5"/>
          <p:cNvSpPr/>
          <p:nvPr/>
        </p:nvSpPr>
        <p:spPr>
          <a:xfrm>
            <a:off x="3851920" y="2348880"/>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7" name="Схема 6"/>
          <p:cNvGraphicFramePr/>
          <p:nvPr>
            <p:extLst>
              <p:ext uri="{D42A27DB-BD31-4B8C-83A1-F6EECF244321}">
                <p14:modId xmlns:p14="http://schemas.microsoft.com/office/powerpoint/2010/main" val="2291636002"/>
              </p:ext>
            </p:extLst>
          </p:nvPr>
        </p:nvGraphicFramePr>
        <p:xfrm>
          <a:off x="1288552" y="2870092"/>
          <a:ext cx="7387904"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2703988"/>
      </p:ext>
    </p:extLst>
  </p:cSld>
  <p:clrMapOvr>
    <a:masterClrMapping/>
  </p:clrMapOvr>
  <mc:AlternateContent xmlns:mc="http://schemas.openxmlformats.org/markup-compatibility/2006">
    <mc:Choice xmlns:p14="http://schemas.microsoft.com/office/powerpoint/2010/main" Requires="p14">
      <p:transition spd="slow" p14:dur="1600">
        <p14:prism dir="r" isContent="1" isInverted="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bg2">
                <a:lumMod val="40000"/>
                <a:lumOff val="60000"/>
              </a:schemeClr>
            </a:gs>
            <a:gs pos="58640">
              <a:schemeClr val="bg2">
                <a:lumMod val="60000"/>
                <a:lumOff val="40000"/>
              </a:schemeClr>
            </a:gs>
            <a:gs pos="20000">
              <a:schemeClr val="bg2">
                <a:tint val="80000"/>
                <a:lumMod val="100000"/>
              </a:schemeClr>
            </a:gs>
            <a:gs pos="100000">
              <a:schemeClr val="bg2">
                <a:lumMod val="75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3" name="Прямоугольник 2"/>
          <p:cNvSpPr/>
          <p:nvPr/>
        </p:nvSpPr>
        <p:spPr>
          <a:xfrm>
            <a:off x="120281" y="85539"/>
            <a:ext cx="9148409" cy="212365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400" b="1" cap="none" spc="50" dirty="0" smtClean="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rPr>
              <a:t> </a:t>
            </a:r>
            <a:r>
              <a:rPr lang="ru-RU" sz="4400" b="1" spc="50" dirty="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rPr>
              <a:t>О</a:t>
            </a:r>
            <a:r>
              <a:rPr lang="ru-RU" sz="4400" b="1" cap="none" spc="50" dirty="0" smtClean="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rPr>
              <a:t>бразовательные </a:t>
            </a:r>
          </a:p>
          <a:p>
            <a:pPr algn="ctr"/>
            <a:r>
              <a:rPr lang="ru-RU" sz="4400" b="1" spc="50" dirty="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rPr>
              <a:t>с</a:t>
            </a:r>
            <a:r>
              <a:rPr lang="ru-RU" sz="4400" b="1" spc="50" dirty="0" smtClean="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rPr>
              <a:t>итуации, </a:t>
            </a:r>
            <a:r>
              <a:rPr lang="ru-RU" sz="4400" b="1" spc="50" dirty="0" smtClean="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rPr>
              <a:t>используемые в</a:t>
            </a:r>
          </a:p>
          <a:p>
            <a:pPr algn="ctr"/>
            <a:r>
              <a:rPr lang="ru-RU" sz="4400" b="1" spc="50" dirty="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rPr>
              <a:t>р</a:t>
            </a:r>
            <a:r>
              <a:rPr lang="ru-RU" sz="4400" b="1" cap="none" spc="50" dirty="0" smtClean="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rPr>
              <a:t>ежимных моментах</a:t>
            </a:r>
          </a:p>
        </p:txBody>
      </p:sp>
      <p:sp>
        <p:nvSpPr>
          <p:cNvPr id="6" name="Стрелка вниз 5"/>
          <p:cNvSpPr/>
          <p:nvPr/>
        </p:nvSpPr>
        <p:spPr>
          <a:xfrm>
            <a:off x="3851920" y="2348880"/>
            <a:ext cx="484632" cy="489204"/>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7" name="Схема 6"/>
          <p:cNvGraphicFramePr/>
          <p:nvPr>
            <p:extLst>
              <p:ext uri="{D42A27DB-BD31-4B8C-83A1-F6EECF244321}">
                <p14:modId xmlns:p14="http://schemas.microsoft.com/office/powerpoint/2010/main" val="649353191"/>
              </p:ext>
            </p:extLst>
          </p:nvPr>
        </p:nvGraphicFramePr>
        <p:xfrm>
          <a:off x="1288552" y="2870092"/>
          <a:ext cx="7387904"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5738519"/>
      </p:ext>
    </p:extLst>
  </p:cSld>
  <p:clrMapOvr>
    <a:masterClrMapping/>
  </p:clrMapOvr>
  <mc:AlternateContent xmlns:mc="http://schemas.openxmlformats.org/markup-compatibility/2006">
    <mc:Choice xmlns:p14="http://schemas.microsoft.com/office/powerpoint/2010/main" Requires="p14">
      <p:transition spd="slow" p14:dur="1100" advClick="0">
        <p14:switch dir="r"/>
      </p:transition>
    </mc:Choice>
    <mc:Fallback>
      <p:transition spd="slow" advClick="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95000">
              <a:schemeClr val="bg2">
                <a:lumMod val="40000"/>
                <a:lumOff val="60000"/>
              </a:schemeClr>
            </a:gs>
            <a:gs pos="8000">
              <a:schemeClr val="bg2">
                <a:tint val="80000"/>
                <a:lumMod val="100000"/>
              </a:schemeClr>
            </a:gs>
            <a:gs pos="100000">
              <a:schemeClr val="bg2">
                <a:tint val="100000"/>
                <a:lumMod val="8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3" name="Прямоугольник 2"/>
          <p:cNvSpPr/>
          <p:nvPr/>
        </p:nvSpPr>
        <p:spPr>
          <a:xfrm>
            <a:off x="120281" y="85539"/>
            <a:ext cx="9148409" cy="144655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400" b="1" cap="none" spc="50" dirty="0" smtClean="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rPr>
              <a:t> Прямые </a:t>
            </a:r>
            <a:r>
              <a:rPr lang="ru-RU" sz="4400" b="1" spc="50" dirty="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rPr>
              <a:t>о</a:t>
            </a:r>
            <a:r>
              <a:rPr lang="ru-RU" sz="4400" b="1" cap="none" spc="50" dirty="0" smtClean="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rPr>
              <a:t>бразовательные </a:t>
            </a:r>
          </a:p>
          <a:p>
            <a:pPr algn="ctr"/>
            <a:r>
              <a:rPr lang="ru-RU" sz="4400" b="1" spc="50" dirty="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rPr>
              <a:t>с</a:t>
            </a:r>
            <a:r>
              <a:rPr lang="ru-RU" sz="4400" b="1" spc="50" dirty="0" smtClean="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rPr>
              <a:t>итуации </a:t>
            </a:r>
          </a:p>
        </p:txBody>
      </p:sp>
      <p:sp>
        <p:nvSpPr>
          <p:cNvPr id="8" name="Стрелка вниз 7"/>
          <p:cNvSpPr/>
          <p:nvPr/>
        </p:nvSpPr>
        <p:spPr>
          <a:xfrm>
            <a:off x="755576" y="1532089"/>
            <a:ext cx="484632" cy="978408"/>
          </a:xfrm>
          <a:prstGeom prst="downArrow">
            <a:avLst/>
          </a:prstGeom>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2">
                  <a:lumMod val="10000"/>
                </a:schemeClr>
              </a:solidFill>
            </a:endParaRPr>
          </a:p>
        </p:txBody>
      </p:sp>
      <p:sp>
        <p:nvSpPr>
          <p:cNvPr id="9" name="Прямоугольник 8"/>
          <p:cNvSpPr/>
          <p:nvPr/>
        </p:nvSpPr>
        <p:spPr>
          <a:xfrm>
            <a:off x="208362" y="3140969"/>
            <a:ext cx="8324077" cy="2677656"/>
          </a:xfrm>
          <a:prstGeom prst="rect">
            <a:avLst/>
          </a:prstGeom>
        </p:spPr>
        <p:txBody>
          <a:bodyPr wrap="square">
            <a:spAutoFit/>
          </a:bodyPr>
          <a:lstStyle/>
          <a:p>
            <a:pPr algn="just"/>
            <a:r>
              <a:rPr lang="ru-RU" sz="2400" dirty="0" smtClean="0">
                <a:solidFill>
                  <a:schemeClr val="bg2">
                    <a:lumMod val="75000"/>
                  </a:schemeClr>
                </a:solidFill>
                <a:latin typeface="Georgia" pitchFamily="18" charset="0"/>
              </a:rPr>
              <a:t>специально </a:t>
            </a:r>
            <a:r>
              <a:rPr lang="ru-RU" sz="2400" dirty="0">
                <a:solidFill>
                  <a:schemeClr val="bg2">
                    <a:lumMod val="75000"/>
                  </a:schemeClr>
                </a:solidFill>
                <a:latin typeface="Georgia" pitchFamily="18" charset="0"/>
              </a:rPr>
              <a:t>создаются для решения какой-то образовательной задачи: развитие у детей познавательных и творческих способностей, психических качеств, сообщение им знаний, создание условий для овладения детьми определенными </a:t>
            </a:r>
            <a:r>
              <a:rPr lang="ru-RU" sz="2400" dirty="0" smtClean="0">
                <a:solidFill>
                  <a:schemeClr val="bg2">
                    <a:lumMod val="75000"/>
                  </a:schemeClr>
                </a:solidFill>
                <a:latin typeface="Georgia" pitchFamily="18" charset="0"/>
              </a:rPr>
              <a:t>действиями</a:t>
            </a:r>
            <a:r>
              <a:rPr lang="ru-RU" sz="2400" dirty="0">
                <a:solidFill>
                  <a:schemeClr val="bg2">
                    <a:lumMod val="75000"/>
                  </a:schemeClr>
                </a:solidFill>
                <a:latin typeface="Georgia" pitchFamily="18" charset="0"/>
              </a:rPr>
              <a:t>;</a:t>
            </a:r>
            <a:r>
              <a:rPr lang="ru-RU" sz="2400" dirty="0" smtClean="0">
                <a:solidFill>
                  <a:schemeClr val="bg2">
                    <a:lumMod val="75000"/>
                  </a:schemeClr>
                </a:solidFill>
                <a:latin typeface="Georgia" pitchFamily="18" charset="0"/>
              </a:rPr>
              <a:t> </a:t>
            </a:r>
            <a:r>
              <a:rPr lang="ru-RU" sz="2400" dirty="0">
                <a:solidFill>
                  <a:schemeClr val="bg2">
                    <a:lumMod val="75000"/>
                  </a:schemeClr>
                </a:solidFill>
                <a:latin typeface="Georgia" pitchFamily="18" charset="0"/>
              </a:rPr>
              <a:t>обычно планируются, организуются и проводятся со всей группой </a:t>
            </a:r>
            <a:r>
              <a:rPr lang="ru-RU" sz="2400" dirty="0" smtClean="0">
                <a:solidFill>
                  <a:schemeClr val="bg2">
                    <a:lumMod val="75000"/>
                  </a:schemeClr>
                </a:solidFill>
                <a:latin typeface="Georgia" pitchFamily="18" charset="0"/>
              </a:rPr>
              <a:t>детей</a:t>
            </a:r>
            <a:r>
              <a:rPr lang="ru-RU" sz="2400" dirty="0">
                <a:solidFill>
                  <a:schemeClr val="bg2">
                    <a:lumMod val="75000"/>
                  </a:schemeClr>
                </a:solidFill>
                <a:latin typeface="Georgia" pitchFamily="18" charset="0"/>
              </a:rPr>
              <a:t>.</a:t>
            </a:r>
          </a:p>
        </p:txBody>
      </p:sp>
      <p:sp>
        <p:nvSpPr>
          <p:cNvPr id="11" name="Рамка 10"/>
          <p:cNvSpPr/>
          <p:nvPr/>
        </p:nvSpPr>
        <p:spPr>
          <a:xfrm>
            <a:off x="189776" y="2840784"/>
            <a:ext cx="8486680" cy="3108496"/>
          </a:xfrm>
          <a:prstGeom prst="frame">
            <a:avLst>
              <a:gd name="adj1" fmla="val 26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173" y="5819212"/>
            <a:ext cx="579437"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descr="I:\картинки\иит.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53" b="100000" l="0" r="100000"/>
                    </a14:imgEffect>
                  </a14:imgLayer>
                </a14:imgProps>
              </a:ext>
              <a:ext uri="{28A0092B-C50C-407E-A947-70E740481C1C}">
                <a14:useLocalDpi xmlns:a14="http://schemas.microsoft.com/office/drawing/2010/main" val="0"/>
              </a:ext>
            </a:extLst>
          </a:blip>
          <a:srcRect/>
          <a:stretch>
            <a:fillRect/>
          </a:stretch>
        </p:blipFill>
        <p:spPr bwMode="auto">
          <a:xfrm>
            <a:off x="6264936" y="1124809"/>
            <a:ext cx="2808312" cy="2031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124854"/>
      </p:ext>
    </p:extLst>
  </p:cSld>
  <p:clrMapOvr>
    <a:masterClrMapping/>
  </p:clrMapOvr>
  <mc:AlternateContent xmlns:mc="http://schemas.openxmlformats.org/markup-compatibility/2006">
    <mc:Choice xmlns:p14="http://schemas.microsoft.com/office/powerpoint/2010/main" Requires="p14">
      <p:transition spd="slow" p14:dur="1100">
        <p14:switch dir="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54664">
              <a:schemeClr val="bg2">
                <a:lumMod val="75000"/>
              </a:schemeClr>
            </a:gs>
            <a:gs pos="7998">
              <a:srgbClr val="888B80"/>
            </a:gs>
            <a:gs pos="0">
              <a:schemeClr val="bg2">
                <a:lumMod val="40000"/>
                <a:lumOff val="60000"/>
              </a:schemeClr>
            </a:gs>
            <a:gs pos="43000">
              <a:schemeClr val="accent1">
                <a:lumMod val="60000"/>
                <a:lumOff val="40000"/>
              </a:schemeClr>
            </a:gs>
            <a:gs pos="79000">
              <a:schemeClr val="bg2">
                <a:tint val="80000"/>
                <a:lumMod val="100000"/>
              </a:schemeClr>
            </a:gs>
            <a:gs pos="100000">
              <a:schemeClr val="bg2">
                <a:lumMod val="40000"/>
                <a:lumOff val="6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Прямоугольник 1"/>
          <p:cNvSpPr/>
          <p:nvPr/>
        </p:nvSpPr>
        <p:spPr>
          <a:xfrm>
            <a:off x="395536" y="2413338"/>
            <a:ext cx="8568952" cy="2831544"/>
          </a:xfrm>
          <a:prstGeom prst="rect">
            <a:avLst/>
          </a:prstGeom>
        </p:spPr>
        <p:txBody>
          <a:bodyPr wrap="square">
            <a:spAutoFit/>
          </a:bodyPr>
          <a:lstStyle/>
          <a:p>
            <a:endParaRPr lang="ru-RU" dirty="0"/>
          </a:p>
          <a:p>
            <a:pPr marL="457200" indent="-457200" algn="just">
              <a:buFont typeface="Wingdings" pitchFamily="2" charset="2"/>
              <a:buChar char="q"/>
            </a:pPr>
            <a:r>
              <a:rPr lang="ru-RU" sz="3200" dirty="0">
                <a:effectLst>
                  <a:outerShdw blurRad="38100" dist="38100" dir="2700000" algn="tl">
                    <a:srgbClr val="000000">
                      <a:alpha val="43137"/>
                    </a:srgbClr>
                  </a:outerShdw>
                </a:effectLst>
              </a:rPr>
              <a:t> </a:t>
            </a:r>
            <a:r>
              <a:rPr lang="ru-RU" sz="3200" dirty="0" smtClean="0">
                <a:ln w="10160">
                  <a:solidFill>
                    <a:schemeClr val="accent1"/>
                  </a:solidFill>
                  <a:prstDash val="solid"/>
                </a:ln>
                <a:solidFill>
                  <a:srgbClr val="FFFFFF"/>
                </a:solidFill>
                <a:effectLst>
                  <a:outerShdw blurRad="38100" dist="38100" dir="2700000" algn="tl">
                    <a:srgbClr val="000000">
                      <a:alpha val="43137"/>
                    </a:srgbClr>
                  </a:outerShdw>
                </a:effectLst>
                <a:latin typeface="Georgia" pitchFamily="18" charset="0"/>
              </a:rPr>
              <a:t>постановка и формулирование </a:t>
            </a:r>
            <a:r>
              <a:rPr lang="ru-RU" sz="3200" dirty="0">
                <a:ln w="10160">
                  <a:solidFill>
                    <a:schemeClr val="accent1"/>
                  </a:solidFill>
                  <a:prstDash val="solid"/>
                </a:ln>
                <a:solidFill>
                  <a:srgbClr val="FFFFFF"/>
                </a:solidFill>
                <a:effectLst>
                  <a:outerShdw blurRad="38100" dist="38100" dir="2700000" algn="tl">
                    <a:srgbClr val="000000">
                      <a:alpha val="43137"/>
                    </a:srgbClr>
                  </a:outerShdw>
                </a:effectLst>
                <a:latin typeface="Georgia" pitchFamily="18" charset="0"/>
              </a:rPr>
              <a:t>проблемы</a:t>
            </a:r>
          </a:p>
          <a:p>
            <a:pPr marL="457200" indent="-457200" algn="just">
              <a:buFont typeface="Wingdings" pitchFamily="2" charset="2"/>
              <a:buChar char="q"/>
            </a:pPr>
            <a:r>
              <a:rPr lang="ru-RU" sz="32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Georgia" pitchFamily="18" charset="0"/>
              </a:rPr>
              <a:t> </a:t>
            </a:r>
            <a:r>
              <a:rPr lang="ru-RU" sz="3200" dirty="0">
                <a:ln w="10160">
                  <a:solidFill>
                    <a:schemeClr val="accent1"/>
                  </a:solidFill>
                  <a:prstDash val="solid"/>
                </a:ln>
                <a:solidFill>
                  <a:srgbClr val="FFFFFF"/>
                </a:solidFill>
                <a:effectLst>
                  <a:outerShdw blurRad="38100" dist="32000" dir="5400000" algn="tl">
                    <a:srgbClr val="000000">
                      <a:alpha val="30000"/>
                    </a:srgbClr>
                  </a:outerShdw>
                </a:effectLst>
                <a:latin typeface="Georgia" pitchFamily="18" charset="0"/>
              </a:rPr>
              <a:t>выдвижение предположений и гипотез</a:t>
            </a:r>
          </a:p>
          <a:p>
            <a:pPr marL="457200" indent="-457200" algn="just">
              <a:buFont typeface="Wingdings" pitchFamily="2" charset="2"/>
              <a:buChar char="q"/>
            </a:pPr>
            <a:r>
              <a:rPr lang="ru-RU" sz="32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Georgia" pitchFamily="18" charset="0"/>
              </a:rPr>
              <a:t> </a:t>
            </a:r>
            <a:r>
              <a:rPr lang="ru-RU" sz="3200" dirty="0">
                <a:ln w="10160">
                  <a:solidFill>
                    <a:schemeClr val="accent1"/>
                  </a:solidFill>
                  <a:prstDash val="solid"/>
                </a:ln>
                <a:solidFill>
                  <a:srgbClr val="FFFFFF"/>
                </a:solidFill>
                <a:effectLst>
                  <a:outerShdw blurRad="38100" dist="32000" dir="5400000" algn="tl">
                    <a:srgbClr val="000000">
                      <a:alpha val="30000"/>
                    </a:srgbClr>
                  </a:outerShdw>
                </a:effectLst>
                <a:latin typeface="Georgia" pitchFamily="18" charset="0"/>
              </a:rPr>
              <a:t>выбор, проверка, обоснование гипотез</a:t>
            </a:r>
          </a:p>
          <a:p>
            <a:pPr marL="457200" indent="-457200" algn="just">
              <a:buFont typeface="Wingdings" pitchFamily="2" charset="2"/>
              <a:buChar char="q"/>
            </a:pPr>
            <a:r>
              <a:rPr lang="ru-RU" sz="32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Georgia" pitchFamily="18" charset="0"/>
              </a:rPr>
              <a:t> </a:t>
            </a:r>
            <a:r>
              <a:rPr lang="ru-RU" sz="3200" dirty="0">
                <a:ln w="10160">
                  <a:solidFill>
                    <a:schemeClr val="accent1"/>
                  </a:solidFill>
                  <a:prstDash val="solid"/>
                </a:ln>
                <a:solidFill>
                  <a:srgbClr val="FFFFFF"/>
                </a:solidFill>
                <a:effectLst>
                  <a:outerShdw blurRad="38100" dist="32000" dir="5400000" algn="tl">
                    <a:srgbClr val="000000">
                      <a:alpha val="30000"/>
                    </a:srgbClr>
                  </a:outerShdw>
                </a:effectLst>
                <a:latin typeface="Georgia" pitchFamily="18" charset="0"/>
              </a:rPr>
              <a:t>подведение итогов, рефлексия, вывод</a:t>
            </a:r>
          </a:p>
        </p:txBody>
      </p:sp>
      <p:sp>
        <p:nvSpPr>
          <p:cNvPr id="3" name="Прямоугольник 2"/>
          <p:cNvSpPr/>
          <p:nvPr/>
        </p:nvSpPr>
        <p:spPr>
          <a:xfrm>
            <a:off x="980514" y="404664"/>
            <a:ext cx="7285970" cy="1446550"/>
          </a:xfrm>
          <a:prstGeom prst="rect">
            <a:avLst/>
          </a:prstGeom>
          <a:noFill/>
        </p:spPr>
        <p:txBody>
          <a:bodyPr wrap="none" lIns="91440" tIns="45720" rIns="91440" bIns="45720">
            <a:spAutoFit/>
          </a:bodyPr>
          <a:lstStyle/>
          <a:p>
            <a:pPr algn="ctr"/>
            <a:r>
              <a:rPr lang="ru-RU" sz="4400" b="1" spc="300" dirty="0" smtClean="0">
                <a:ln w="11430" cmpd="sng">
                  <a:solidFill>
                    <a:schemeClr val="accent1">
                      <a:tint val="10000"/>
                    </a:schemeClr>
                  </a:solidFill>
                  <a:prstDash val="solid"/>
                  <a:miter lim="800000"/>
                </a:ln>
                <a:solidFill>
                  <a:schemeClr val="accent1">
                    <a:lumMod val="50000"/>
                  </a:schemeClr>
                </a:solidFill>
                <a:effectLst>
                  <a:glow rad="45500">
                    <a:schemeClr val="accent1">
                      <a:satMod val="220000"/>
                      <a:alpha val="35000"/>
                    </a:schemeClr>
                  </a:glow>
                </a:effectLst>
                <a:latin typeface="Georgia" pitchFamily="18" charset="0"/>
              </a:rPr>
              <a:t>Этапы постановки и </a:t>
            </a:r>
          </a:p>
          <a:p>
            <a:pPr algn="ctr"/>
            <a:r>
              <a:rPr lang="ru-RU" sz="4400" b="1" spc="300" dirty="0" smtClean="0">
                <a:ln w="11430" cmpd="sng">
                  <a:solidFill>
                    <a:schemeClr val="accent1">
                      <a:tint val="10000"/>
                    </a:schemeClr>
                  </a:solidFill>
                  <a:prstDash val="solid"/>
                  <a:miter lim="800000"/>
                </a:ln>
                <a:solidFill>
                  <a:schemeClr val="accent1">
                    <a:lumMod val="50000"/>
                  </a:schemeClr>
                </a:solidFill>
                <a:effectLst>
                  <a:glow rad="45500">
                    <a:schemeClr val="accent1">
                      <a:satMod val="220000"/>
                      <a:alpha val="35000"/>
                    </a:schemeClr>
                  </a:glow>
                </a:effectLst>
                <a:latin typeface="Georgia" pitchFamily="18" charset="0"/>
              </a:rPr>
              <a:t>решения ситуации</a:t>
            </a:r>
            <a:endParaRPr lang="ru-RU" sz="4400" b="1" spc="300" dirty="0">
              <a:ln w="11430" cmpd="sng">
                <a:solidFill>
                  <a:schemeClr val="accent1">
                    <a:tint val="10000"/>
                  </a:schemeClr>
                </a:solidFill>
                <a:prstDash val="solid"/>
                <a:miter lim="800000"/>
              </a:ln>
              <a:solidFill>
                <a:schemeClr val="accent1">
                  <a:lumMod val="50000"/>
                </a:schemeClr>
              </a:solidFill>
              <a:effectLst>
                <a:glow rad="45500">
                  <a:schemeClr val="accent1">
                    <a:satMod val="220000"/>
                    <a:alpha val="35000"/>
                  </a:schemeClr>
                </a:glow>
              </a:effectLst>
              <a:latin typeface="Georgia" pitchFamily="18" charset="0"/>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612795"/>
            <a:ext cx="579437"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7" y="5522948"/>
            <a:ext cx="579437"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I:\картинки\8122.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878" b="100000" l="0" r="100000"/>
                    </a14:imgEffect>
                  </a14:imgLayer>
                </a14:imgProps>
              </a:ext>
              <a:ext uri="{28A0092B-C50C-407E-A947-70E740481C1C}">
                <a14:useLocalDpi xmlns:a14="http://schemas.microsoft.com/office/drawing/2010/main" val="0"/>
              </a:ext>
            </a:extLst>
          </a:blip>
          <a:srcRect/>
          <a:stretch>
            <a:fillRect/>
          </a:stretch>
        </p:blipFill>
        <p:spPr bwMode="auto">
          <a:xfrm>
            <a:off x="6369156" y="4733075"/>
            <a:ext cx="2513856" cy="2007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722415"/>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7998">
              <a:schemeClr val="bg2">
                <a:lumMod val="50000"/>
              </a:schemeClr>
            </a:gs>
            <a:gs pos="0">
              <a:schemeClr val="bg2">
                <a:lumMod val="50000"/>
              </a:schemeClr>
            </a:gs>
            <a:gs pos="43000">
              <a:schemeClr val="accent1">
                <a:lumMod val="60000"/>
                <a:lumOff val="40000"/>
              </a:schemeClr>
            </a:gs>
            <a:gs pos="79000">
              <a:schemeClr val="bg2">
                <a:tint val="80000"/>
                <a:lumMod val="100000"/>
              </a:schemeClr>
            </a:gs>
            <a:gs pos="100000">
              <a:schemeClr val="bg2">
                <a:lumMod val="50000"/>
              </a:schemeClr>
            </a:gs>
            <a:gs pos="90000">
              <a:schemeClr val="accent1">
                <a:lumMod val="75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3" name="Прямоугольник 2"/>
          <p:cNvSpPr/>
          <p:nvPr/>
        </p:nvSpPr>
        <p:spPr>
          <a:xfrm>
            <a:off x="646293" y="116632"/>
            <a:ext cx="7954422" cy="1754326"/>
          </a:xfrm>
          <a:prstGeom prst="rect">
            <a:avLst/>
          </a:prstGeom>
          <a:noFill/>
        </p:spPr>
        <p:txBody>
          <a:bodyPr wrap="none" lIns="91440" tIns="45720" rIns="91440" bIns="45720">
            <a:spAutoFit/>
          </a:bodyPr>
          <a:lstStyle/>
          <a:p>
            <a:pPr algn="ctr"/>
            <a:r>
              <a:rPr lang="ru-RU" sz="3600" b="1" spc="300" dirty="0" smtClean="0">
                <a:ln w="11430" cmpd="sng">
                  <a:solidFill>
                    <a:schemeClr val="accent1">
                      <a:tint val="10000"/>
                    </a:schemeClr>
                  </a:solidFill>
                  <a:prstDash val="solid"/>
                  <a:miter lim="800000"/>
                </a:ln>
                <a:solidFill>
                  <a:schemeClr val="accent1">
                    <a:lumMod val="50000"/>
                  </a:schemeClr>
                </a:solidFill>
                <a:effectLst>
                  <a:glow rad="45500">
                    <a:schemeClr val="accent1">
                      <a:satMod val="220000"/>
                      <a:alpha val="35000"/>
                    </a:schemeClr>
                  </a:glow>
                </a:effectLst>
                <a:latin typeface="Georgia" pitchFamily="18" charset="0"/>
              </a:rPr>
              <a:t>Примерные темы прямых</a:t>
            </a:r>
          </a:p>
          <a:p>
            <a:pPr algn="ctr"/>
            <a:r>
              <a:rPr lang="ru-RU" sz="3600" b="1" spc="300" dirty="0">
                <a:ln w="11430" cmpd="sng">
                  <a:solidFill>
                    <a:schemeClr val="accent1">
                      <a:tint val="10000"/>
                    </a:schemeClr>
                  </a:solidFill>
                  <a:prstDash val="solid"/>
                  <a:miter lim="800000"/>
                </a:ln>
                <a:solidFill>
                  <a:schemeClr val="accent1">
                    <a:lumMod val="50000"/>
                  </a:schemeClr>
                </a:solidFill>
                <a:effectLst>
                  <a:glow rad="45500">
                    <a:schemeClr val="accent1">
                      <a:satMod val="220000"/>
                      <a:alpha val="35000"/>
                    </a:schemeClr>
                  </a:glow>
                </a:effectLst>
                <a:latin typeface="Georgia" pitchFamily="18" charset="0"/>
              </a:rPr>
              <a:t>о</a:t>
            </a:r>
            <a:r>
              <a:rPr lang="ru-RU" sz="3600" b="1" spc="300" dirty="0" smtClean="0">
                <a:ln w="11430" cmpd="sng">
                  <a:solidFill>
                    <a:schemeClr val="accent1">
                      <a:tint val="10000"/>
                    </a:schemeClr>
                  </a:solidFill>
                  <a:prstDash val="solid"/>
                  <a:miter lim="800000"/>
                </a:ln>
                <a:solidFill>
                  <a:schemeClr val="accent1">
                    <a:lumMod val="50000"/>
                  </a:schemeClr>
                </a:solidFill>
                <a:effectLst>
                  <a:glow rad="45500">
                    <a:schemeClr val="accent1">
                      <a:satMod val="220000"/>
                      <a:alpha val="35000"/>
                    </a:schemeClr>
                  </a:glow>
                </a:effectLst>
                <a:latin typeface="Georgia" pitchFamily="18" charset="0"/>
              </a:rPr>
              <a:t>бразовательных ситуаций</a:t>
            </a:r>
          </a:p>
          <a:p>
            <a:pPr algn="ctr"/>
            <a:r>
              <a:rPr lang="ru-RU" sz="3600" b="1" spc="300" dirty="0" smtClean="0">
                <a:ln w="11430" cmpd="sng">
                  <a:solidFill>
                    <a:schemeClr val="accent1">
                      <a:tint val="10000"/>
                    </a:schemeClr>
                  </a:solidFill>
                  <a:prstDash val="solid"/>
                  <a:miter lim="800000"/>
                </a:ln>
                <a:solidFill>
                  <a:schemeClr val="accent1">
                    <a:lumMod val="50000"/>
                  </a:schemeClr>
                </a:solidFill>
                <a:effectLst>
                  <a:glow rad="45500">
                    <a:schemeClr val="accent1">
                      <a:satMod val="220000"/>
                      <a:alpha val="35000"/>
                    </a:schemeClr>
                  </a:glow>
                </a:effectLst>
                <a:latin typeface="Georgia" pitchFamily="18" charset="0"/>
              </a:rPr>
              <a:t> ситуаций</a:t>
            </a:r>
          </a:p>
        </p:txBody>
      </p:sp>
      <p:graphicFrame>
        <p:nvGraphicFramePr>
          <p:cNvPr id="4" name="Таблица 3"/>
          <p:cNvGraphicFramePr>
            <a:graphicFrameLocks noGrp="1"/>
          </p:cNvGraphicFramePr>
          <p:nvPr>
            <p:extLst>
              <p:ext uri="{D42A27DB-BD31-4B8C-83A1-F6EECF244321}">
                <p14:modId xmlns:p14="http://schemas.microsoft.com/office/powerpoint/2010/main" val="3653695427"/>
              </p:ext>
            </p:extLst>
          </p:nvPr>
        </p:nvGraphicFramePr>
        <p:xfrm>
          <a:off x="467544" y="1385272"/>
          <a:ext cx="8280920" cy="5212080"/>
        </p:xfrm>
        <a:graphic>
          <a:graphicData uri="http://schemas.openxmlformats.org/drawingml/2006/table">
            <a:tbl>
              <a:tblPr firstRow="1" bandRow="1">
                <a:tableStyleId>{5C22544A-7EE6-4342-B048-85BDC9FD1C3A}</a:tableStyleId>
              </a:tblPr>
              <a:tblGrid>
                <a:gridCol w="2503273"/>
                <a:gridCol w="5777647"/>
              </a:tblGrid>
              <a:tr h="348724">
                <a:tc>
                  <a:txBody>
                    <a:bodyPr/>
                    <a:lstStyle/>
                    <a:p>
                      <a:pPr algn="just"/>
                      <a:r>
                        <a:rPr lang="ru-RU" dirty="0" smtClean="0">
                          <a:latin typeface="Georgia" pitchFamily="18" charset="0"/>
                        </a:rPr>
                        <a:t>                    Тема</a:t>
                      </a:r>
                      <a:endParaRPr lang="ru-RU" dirty="0">
                        <a:latin typeface="Georgia" pitchFamily="18" charset="0"/>
                      </a:endParaRPr>
                    </a:p>
                  </a:txBody>
                  <a:tcPr/>
                </a:tc>
                <a:tc>
                  <a:txBody>
                    <a:bodyPr/>
                    <a:lstStyle/>
                    <a:p>
                      <a:pPr algn="just"/>
                      <a:r>
                        <a:rPr lang="ru-RU" dirty="0" smtClean="0">
                          <a:latin typeface="Georgia" pitchFamily="18" charset="0"/>
                        </a:rPr>
                        <a:t>Содержание</a:t>
                      </a:r>
                      <a:endParaRPr lang="ru-RU" dirty="0">
                        <a:latin typeface="Georgia" pitchFamily="18" charset="0"/>
                      </a:endParaRPr>
                    </a:p>
                  </a:txBody>
                  <a:tcPr/>
                </a:tc>
              </a:tr>
              <a:tr h="610267">
                <a:tc>
                  <a:txBody>
                    <a:bodyPr/>
                    <a:lstStyle/>
                    <a:p>
                      <a:pPr algn="just"/>
                      <a:r>
                        <a:rPr lang="ru-RU" dirty="0" smtClean="0">
                          <a:solidFill>
                            <a:schemeClr val="bg2">
                              <a:lumMod val="50000"/>
                            </a:schemeClr>
                          </a:solidFill>
                          <a:latin typeface="Georgia" pitchFamily="18" charset="0"/>
                        </a:rPr>
                        <a:t> «Транспорт»</a:t>
                      </a:r>
                      <a:endParaRPr lang="ru-RU" dirty="0">
                        <a:solidFill>
                          <a:schemeClr val="bg2">
                            <a:lumMod val="50000"/>
                          </a:schemeClr>
                        </a:solidFill>
                        <a:latin typeface="Georgia" pitchFamily="18" charset="0"/>
                      </a:endParaRPr>
                    </a:p>
                  </a:txBody>
                  <a:tcPr/>
                </a:tc>
                <a:tc>
                  <a:txBody>
                    <a:bodyPr/>
                    <a:lstStyle/>
                    <a:p>
                      <a:pPr algn="just"/>
                      <a:r>
                        <a:rPr lang="ru-RU" dirty="0" smtClean="0">
                          <a:solidFill>
                            <a:schemeClr val="bg2">
                              <a:lumMod val="50000"/>
                            </a:schemeClr>
                          </a:solidFill>
                          <a:latin typeface="Georgia" pitchFamily="18" charset="0"/>
                        </a:rPr>
                        <a:t>Животные Африки просят Айболита о помощи, но Айболит не знает на чём к ним добраться.</a:t>
                      </a:r>
                      <a:endParaRPr lang="ru-RU" dirty="0">
                        <a:solidFill>
                          <a:schemeClr val="bg2">
                            <a:lumMod val="50000"/>
                          </a:schemeClr>
                        </a:solidFill>
                        <a:latin typeface="Georgia" pitchFamily="18" charset="0"/>
                      </a:endParaRPr>
                    </a:p>
                  </a:txBody>
                  <a:tcPr/>
                </a:tc>
              </a:tr>
              <a:tr h="1133354">
                <a:tc>
                  <a:txBody>
                    <a:bodyPr/>
                    <a:lstStyle/>
                    <a:p>
                      <a:pPr algn="just"/>
                      <a:r>
                        <a:rPr lang="ru-RU" dirty="0" smtClean="0">
                          <a:solidFill>
                            <a:schemeClr val="bg2">
                              <a:lumMod val="50000"/>
                            </a:schemeClr>
                          </a:solidFill>
                          <a:latin typeface="Georgia" pitchFamily="18" charset="0"/>
                        </a:rPr>
                        <a:t> «Дома»</a:t>
                      </a:r>
                      <a:endParaRPr lang="ru-RU" dirty="0">
                        <a:solidFill>
                          <a:schemeClr val="bg2">
                            <a:lumMod val="50000"/>
                          </a:schemeClr>
                        </a:solidFill>
                        <a:latin typeface="Georgia" pitchFamily="18" charset="0"/>
                      </a:endParaRPr>
                    </a:p>
                  </a:txBody>
                  <a:tcPr/>
                </a:tc>
                <a:tc>
                  <a:txBody>
                    <a:bodyPr/>
                    <a:lstStyle/>
                    <a:p>
                      <a:pPr algn="just"/>
                      <a:r>
                        <a:rPr lang="ru-RU" dirty="0" smtClean="0">
                          <a:solidFill>
                            <a:schemeClr val="bg2">
                              <a:lumMod val="50000"/>
                            </a:schemeClr>
                          </a:solidFill>
                          <a:latin typeface="Georgia" pitchFamily="18" charset="0"/>
                        </a:rPr>
                        <a:t> Поросята хотят  построить прочный дом, чтобы спрятаться от волка и не знают, из какого материала это сделать.</a:t>
                      </a:r>
                    </a:p>
                    <a:p>
                      <a:pPr algn="just"/>
                      <a:endParaRPr lang="ru-RU" dirty="0">
                        <a:solidFill>
                          <a:schemeClr val="bg2">
                            <a:lumMod val="50000"/>
                          </a:schemeClr>
                        </a:solidFill>
                        <a:latin typeface="Georgia" pitchFamily="18" charset="0"/>
                      </a:endParaRPr>
                    </a:p>
                  </a:txBody>
                  <a:tcPr/>
                </a:tc>
              </a:tr>
              <a:tr h="633308">
                <a:tc>
                  <a:txBody>
                    <a:bodyPr/>
                    <a:lstStyle/>
                    <a:p>
                      <a:pPr algn="just"/>
                      <a:r>
                        <a:rPr lang="ru-RU" dirty="0" smtClean="0">
                          <a:solidFill>
                            <a:schemeClr val="bg2">
                              <a:lumMod val="50000"/>
                            </a:schemeClr>
                          </a:solidFill>
                          <a:latin typeface="Georgia" pitchFamily="18" charset="0"/>
                        </a:rPr>
                        <a:t> «Грибы».</a:t>
                      </a:r>
                    </a:p>
                    <a:p>
                      <a:pPr algn="just"/>
                      <a:endParaRPr lang="ru-RU" dirty="0">
                        <a:solidFill>
                          <a:schemeClr val="bg2">
                            <a:lumMod val="50000"/>
                          </a:schemeClr>
                        </a:solidFill>
                        <a:latin typeface="Georgia" pitchFamily="18" charset="0"/>
                      </a:endParaRPr>
                    </a:p>
                  </a:txBody>
                  <a:tcPr/>
                </a:tc>
                <a:tc>
                  <a:txBody>
                    <a:bodyPr/>
                    <a:lstStyle/>
                    <a:p>
                      <a:pPr algn="just"/>
                      <a:r>
                        <a:rPr lang="ru-RU" dirty="0" smtClean="0">
                          <a:solidFill>
                            <a:schemeClr val="bg2">
                              <a:lumMod val="50000"/>
                            </a:schemeClr>
                          </a:solidFill>
                          <a:latin typeface="Georgia" pitchFamily="18" charset="0"/>
                        </a:rPr>
                        <a:t>Незнайка зовёт детей в лес за грибами, но не знает, какие грибы съедобные, а какие нет.</a:t>
                      </a:r>
                      <a:endParaRPr lang="ru-RU" dirty="0">
                        <a:solidFill>
                          <a:schemeClr val="bg2">
                            <a:lumMod val="50000"/>
                          </a:schemeClr>
                        </a:solidFill>
                        <a:latin typeface="Georgia" pitchFamily="18" charset="0"/>
                      </a:endParaRPr>
                    </a:p>
                  </a:txBody>
                  <a:tcPr/>
                </a:tc>
              </a:tr>
              <a:tr h="1133354">
                <a:tc>
                  <a:txBody>
                    <a:bodyPr/>
                    <a:lstStyle/>
                    <a:p>
                      <a:pPr algn="just"/>
                      <a:r>
                        <a:rPr lang="ru-RU" dirty="0" smtClean="0">
                          <a:solidFill>
                            <a:schemeClr val="bg2">
                              <a:lumMod val="50000"/>
                            </a:schemeClr>
                          </a:solidFill>
                          <a:latin typeface="Georgia" pitchFamily="18" charset="0"/>
                        </a:rPr>
                        <a:t> «Свойства материалов»</a:t>
                      </a:r>
                      <a:endParaRPr lang="ru-RU" dirty="0">
                        <a:solidFill>
                          <a:schemeClr val="bg2">
                            <a:lumMod val="50000"/>
                          </a:schemeClr>
                        </a:solidFill>
                        <a:latin typeface="Georgia" pitchFamily="18" charset="0"/>
                      </a:endParaRPr>
                    </a:p>
                  </a:txBody>
                  <a:tcPr/>
                </a:tc>
                <a:tc>
                  <a:txBody>
                    <a:bodyPr/>
                    <a:lstStyle/>
                    <a:p>
                      <a:pPr algn="just"/>
                      <a:r>
                        <a:rPr lang="ru-RU" dirty="0" smtClean="0">
                          <a:solidFill>
                            <a:schemeClr val="bg2">
                              <a:lumMod val="50000"/>
                            </a:schemeClr>
                          </a:solidFill>
                          <a:latin typeface="Georgia" pitchFamily="18" charset="0"/>
                        </a:rPr>
                        <a:t>В дождливую погоду надо прийти в детский сад, но какую обувь выбрать, чтобы прийти в детский сад, не промочив ноги.</a:t>
                      </a:r>
                    </a:p>
                    <a:p>
                      <a:pPr algn="just"/>
                      <a:endParaRPr lang="ru-RU" dirty="0">
                        <a:solidFill>
                          <a:schemeClr val="bg2">
                            <a:lumMod val="50000"/>
                          </a:schemeClr>
                        </a:solidFill>
                        <a:latin typeface="Georgia" pitchFamily="18" charset="0"/>
                      </a:endParaRPr>
                    </a:p>
                  </a:txBody>
                  <a:tcPr/>
                </a:tc>
              </a:tr>
              <a:tr h="969000">
                <a:tc>
                  <a:txBody>
                    <a:bodyPr/>
                    <a:lstStyle/>
                    <a:p>
                      <a:pPr algn="just"/>
                      <a:r>
                        <a:rPr lang="ru-RU" dirty="0" smtClean="0">
                          <a:solidFill>
                            <a:schemeClr val="bg2">
                              <a:lumMod val="50000"/>
                            </a:schemeClr>
                          </a:solidFill>
                          <a:latin typeface="Georgia" pitchFamily="18" charset="0"/>
                        </a:rPr>
                        <a:t>«Измерение длины» </a:t>
                      </a:r>
                      <a:endParaRPr lang="ru-RU" dirty="0">
                        <a:solidFill>
                          <a:schemeClr val="bg2">
                            <a:lumMod val="50000"/>
                          </a:schemeClr>
                        </a:solidFill>
                        <a:latin typeface="Georgia" pitchFamily="18" charset="0"/>
                      </a:endParaRPr>
                    </a:p>
                  </a:txBody>
                  <a:tcPr/>
                </a:tc>
                <a:tc>
                  <a:txBody>
                    <a:bodyPr/>
                    <a:lstStyle/>
                    <a:p>
                      <a:pPr algn="just"/>
                      <a:r>
                        <a:rPr lang="ru-RU" dirty="0" smtClean="0">
                          <a:solidFill>
                            <a:schemeClr val="bg2">
                              <a:lumMod val="50000"/>
                            </a:schemeClr>
                          </a:solidFill>
                          <a:latin typeface="Georgia" pitchFamily="18" charset="0"/>
                        </a:rPr>
                        <a:t> «Красной Шапочке надо как можно быстрее попасть  к бабушке, но она не знает, какая  дорожка длинная, а какая короче.</a:t>
                      </a:r>
                    </a:p>
                    <a:p>
                      <a:pPr algn="just"/>
                      <a:endParaRPr lang="ru-RU" dirty="0">
                        <a:solidFill>
                          <a:schemeClr val="bg2">
                            <a:lumMod val="50000"/>
                          </a:schemeClr>
                        </a:solidFill>
                        <a:latin typeface="Georgia" pitchFamily="18" charset="0"/>
                      </a:endParaRPr>
                    </a:p>
                  </a:txBody>
                  <a:tcPr/>
                </a:tc>
              </a:tr>
            </a:tbl>
          </a:graphicData>
        </a:graphic>
      </p:graphicFrame>
    </p:spTree>
    <p:extLst>
      <p:ext uri="{BB962C8B-B14F-4D97-AF65-F5344CB8AC3E}">
        <p14:creationId xmlns:p14="http://schemas.microsoft.com/office/powerpoint/2010/main" val="1629429521"/>
      </p:ext>
    </p:extLst>
  </p:cSld>
  <p:clrMapOvr>
    <a:masterClrMapping/>
  </p:clrMapOvr>
  <mc:AlternateContent xmlns:mc="http://schemas.openxmlformats.org/markup-compatibility/2006">
    <mc:Choice xmlns:p14="http://schemas.microsoft.com/office/powerpoint/2010/main" Requires="p14">
      <p:transition spd="slow" p14:dur="1200">
        <p14:flip dir="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20000">
              <a:schemeClr val="tx1">
                <a:lumMod val="65000"/>
              </a:schemeClr>
            </a:gs>
            <a:gs pos="6000">
              <a:schemeClr val="tx1">
                <a:lumMod val="75000"/>
              </a:schemeClr>
            </a:gs>
            <a:gs pos="37680">
              <a:srgbClr val="75796A"/>
            </a:gs>
            <a:gs pos="84000">
              <a:schemeClr val="bg2">
                <a:lumMod val="60000"/>
                <a:lumOff val="40000"/>
              </a:schemeClr>
            </a:gs>
            <a:gs pos="100000">
              <a:schemeClr val="bg2">
                <a:lumMod val="5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3" name="Прямоугольник 2"/>
          <p:cNvSpPr/>
          <p:nvPr/>
        </p:nvSpPr>
        <p:spPr>
          <a:xfrm>
            <a:off x="120281" y="85539"/>
            <a:ext cx="9148409" cy="132343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400" b="1" cap="none" spc="50" dirty="0" smtClean="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rPr>
              <a:t> </a:t>
            </a:r>
            <a:r>
              <a:rPr lang="ru-RU" sz="3600" b="1" cap="none" spc="50" dirty="0" smtClean="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rPr>
              <a:t>Косвенные </a:t>
            </a:r>
            <a:r>
              <a:rPr lang="ru-RU" sz="3600" b="1" spc="50" dirty="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rPr>
              <a:t>о</a:t>
            </a:r>
            <a:r>
              <a:rPr lang="ru-RU" sz="3600" b="1" cap="none" spc="50" dirty="0" smtClean="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rPr>
              <a:t>бразовательные </a:t>
            </a:r>
          </a:p>
          <a:p>
            <a:pPr algn="ctr"/>
            <a:r>
              <a:rPr lang="ru-RU" sz="3600" b="1" spc="50" dirty="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rPr>
              <a:t>с</a:t>
            </a:r>
            <a:r>
              <a:rPr lang="ru-RU" sz="3600" b="1" spc="50" dirty="0" smtClean="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rPr>
              <a:t>итуации </a:t>
            </a:r>
          </a:p>
        </p:txBody>
      </p:sp>
      <p:sp>
        <p:nvSpPr>
          <p:cNvPr id="2" name="Стрелка вниз 1"/>
          <p:cNvSpPr/>
          <p:nvPr/>
        </p:nvSpPr>
        <p:spPr>
          <a:xfrm>
            <a:off x="4452169" y="1444101"/>
            <a:ext cx="484632" cy="5663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44" y="2904229"/>
            <a:ext cx="8820466" cy="800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Прямоугольник 11"/>
          <p:cNvSpPr/>
          <p:nvPr/>
        </p:nvSpPr>
        <p:spPr>
          <a:xfrm>
            <a:off x="435530" y="4710167"/>
            <a:ext cx="6876627" cy="646331"/>
          </a:xfrm>
          <a:prstGeom prst="rect">
            <a:avLst/>
          </a:prstGeom>
        </p:spPr>
        <p:txBody>
          <a:bodyPr wrap="square">
            <a:spAutoFit/>
          </a:bodyPr>
          <a:lstStyle/>
          <a:p>
            <a:pPr algn="just"/>
            <a:r>
              <a:rPr lang="ru-RU" dirty="0" smtClean="0">
                <a:solidFill>
                  <a:schemeClr val="bg2">
                    <a:lumMod val="50000"/>
                  </a:schemeClr>
                </a:solidFill>
                <a:latin typeface="Georgia" pitchFamily="18" charset="0"/>
              </a:rPr>
              <a:t>преследуют </a:t>
            </a:r>
            <a:r>
              <a:rPr lang="ru-RU" dirty="0">
                <a:solidFill>
                  <a:schemeClr val="bg2">
                    <a:lumMod val="50000"/>
                  </a:schemeClr>
                </a:solidFill>
                <a:latin typeface="Georgia" pitchFamily="18" charset="0"/>
              </a:rPr>
              <a:t>одну </a:t>
            </a:r>
            <a:r>
              <a:rPr lang="ru-RU" dirty="0" smtClean="0">
                <a:solidFill>
                  <a:schemeClr val="bg2">
                    <a:lumMod val="50000"/>
                  </a:schemeClr>
                </a:solidFill>
                <a:latin typeface="Georgia" pitchFamily="18" charset="0"/>
              </a:rPr>
              <a:t>цель (бытовую</a:t>
            </a:r>
            <a:r>
              <a:rPr lang="ru-RU" dirty="0">
                <a:solidFill>
                  <a:schemeClr val="bg2">
                    <a:lumMod val="50000"/>
                  </a:schemeClr>
                </a:solidFill>
                <a:latin typeface="Georgia" pitchFamily="18" charset="0"/>
              </a:rPr>
              <a:t>), </a:t>
            </a:r>
            <a:r>
              <a:rPr lang="ru-RU" dirty="0" smtClean="0">
                <a:solidFill>
                  <a:schemeClr val="bg2">
                    <a:lumMod val="50000"/>
                  </a:schemeClr>
                </a:solidFill>
                <a:latin typeface="Georgia" pitchFamily="18" charset="0"/>
              </a:rPr>
              <a:t>но используются </a:t>
            </a:r>
            <a:r>
              <a:rPr lang="ru-RU" dirty="0">
                <a:solidFill>
                  <a:schemeClr val="bg2">
                    <a:lumMod val="50000"/>
                  </a:schemeClr>
                </a:solidFill>
                <a:latin typeface="Georgia" pitchFamily="18" charset="0"/>
              </a:rPr>
              <a:t>в то же </a:t>
            </a:r>
            <a:r>
              <a:rPr lang="ru-RU" dirty="0" smtClean="0">
                <a:solidFill>
                  <a:schemeClr val="bg2">
                    <a:lumMod val="50000"/>
                  </a:schemeClr>
                </a:solidFill>
                <a:latin typeface="Georgia" pitchFamily="18" charset="0"/>
              </a:rPr>
              <a:t>время для  решения </a:t>
            </a:r>
            <a:r>
              <a:rPr lang="ru-RU" dirty="0">
                <a:solidFill>
                  <a:schemeClr val="bg2">
                    <a:lumMod val="50000"/>
                  </a:schemeClr>
                </a:solidFill>
                <a:latin typeface="Georgia" pitchFamily="18" charset="0"/>
              </a:rPr>
              <a:t>других образовательных </a:t>
            </a:r>
            <a:r>
              <a:rPr lang="ru-RU" dirty="0" smtClean="0">
                <a:solidFill>
                  <a:schemeClr val="bg2">
                    <a:lumMod val="50000"/>
                  </a:schemeClr>
                </a:solidFill>
                <a:latin typeface="Georgia" pitchFamily="18" charset="0"/>
              </a:rPr>
              <a:t>задач</a:t>
            </a:r>
            <a:endParaRPr lang="ru-RU" dirty="0">
              <a:solidFill>
                <a:schemeClr val="bg2">
                  <a:lumMod val="50000"/>
                </a:schemeClr>
              </a:solidFill>
              <a:latin typeface="Georgia" pitchFamily="18" charset="0"/>
            </a:endParaRPr>
          </a:p>
        </p:txBody>
      </p:sp>
      <p:sp>
        <p:nvSpPr>
          <p:cNvPr id="13" name="Прямоугольник 12"/>
          <p:cNvSpPr/>
          <p:nvPr/>
        </p:nvSpPr>
        <p:spPr>
          <a:xfrm>
            <a:off x="373859" y="3853298"/>
            <a:ext cx="8302597" cy="369332"/>
          </a:xfrm>
          <a:prstGeom prst="rect">
            <a:avLst/>
          </a:prstGeom>
        </p:spPr>
        <p:txBody>
          <a:bodyPr wrap="square">
            <a:spAutoFit/>
          </a:bodyPr>
          <a:lstStyle/>
          <a:p>
            <a:pPr algn="just"/>
            <a:r>
              <a:rPr lang="ru-RU" dirty="0">
                <a:solidFill>
                  <a:schemeClr val="bg2">
                    <a:lumMod val="50000"/>
                  </a:schemeClr>
                </a:solidFill>
                <a:latin typeface="Georgia" pitchFamily="18" charset="0"/>
              </a:rPr>
              <a:t>могут проходить </a:t>
            </a:r>
            <a:r>
              <a:rPr lang="ru-RU" dirty="0" smtClean="0">
                <a:solidFill>
                  <a:schemeClr val="bg2">
                    <a:lumMod val="50000"/>
                  </a:schemeClr>
                </a:solidFill>
                <a:latin typeface="Georgia" pitchFamily="18" charset="0"/>
              </a:rPr>
              <a:t>в </a:t>
            </a:r>
            <a:r>
              <a:rPr lang="ru-RU" dirty="0">
                <a:solidFill>
                  <a:schemeClr val="bg2">
                    <a:lumMod val="50000"/>
                  </a:schemeClr>
                </a:solidFill>
                <a:latin typeface="Georgia" pitchFamily="18" charset="0"/>
              </a:rPr>
              <a:t>течение всего </a:t>
            </a:r>
            <a:r>
              <a:rPr lang="ru-RU" dirty="0" smtClean="0">
                <a:solidFill>
                  <a:schemeClr val="bg2">
                    <a:lumMod val="50000"/>
                  </a:schemeClr>
                </a:solidFill>
                <a:latin typeface="Georgia" pitchFamily="18" charset="0"/>
              </a:rPr>
              <a:t>дня и </a:t>
            </a:r>
            <a:r>
              <a:rPr lang="ru-RU" dirty="0">
                <a:solidFill>
                  <a:schemeClr val="bg2">
                    <a:lumMod val="50000"/>
                  </a:schemeClr>
                </a:solidFill>
                <a:latin typeface="Georgia" pitchFamily="18" charset="0"/>
              </a:rPr>
              <a:t>с любым  </a:t>
            </a:r>
            <a:r>
              <a:rPr lang="ru-RU" dirty="0" smtClean="0">
                <a:solidFill>
                  <a:schemeClr val="bg2">
                    <a:lumMod val="50000"/>
                  </a:schemeClr>
                </a:solidFill>
                <a:latin typeface="Georgia" pitchFamily="18" charset="0"/>
              </a:rPr>
              <a:t>количеством детей</a:t>
            </a:r>
            <a:r>
              <a:rPr lang="ru-RU" dirty="0" smtClean="0">
                <a:solidFill>
                  <a:schemeClr val="accent1">
                    <a:lumMod val="60000"/>
                    <a:lumOff val="40000"/>
                  </a:schemeClr>
                </a:solidFill>
                <a:latin typeface="Georgia" pitchFamily="18" charset="0"/>
              </a:rPr>
              <a:t> </a:t>
            </a:r>
            <a:endParaRPr lang="ru-RU" dirty="0">
              <a:solidFill>
                <a:schemeClr val="accent1">
                  <a:lumMod val="60000"/>
                  <a:lumOff val="40000"/>
                </a:schemeClr>
              </a:solidFill>
              <a:latin typeface="Georgia" pitchFamily="18" charset="0"/>
            </a:endParaRP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644" y="3825916"/>
            <a:ext cx="8783693" cy="716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031" y="4571093"/>
            <a:ext cx="8783692" cy="97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373859" y="2918587"/>
            <a:ext cx="8641251" cy="646331"/>
          </a:xfrm>
          <a:prstGeom prst="rect">
            <a:avLst/>
          </a:prstGeom>
        </p:spPr>
        <p:txBody>
          <a:bodyPr wrap="square">
            <a:spAutoFit/>
          </a:bodyPr>
          <a:lstStyle/>
          <a:p>
            <a:pPr algn="just"/>
            <a:r>
              <a:rPr lang="ru-RU" dirty="0">
                <a:solidFill>
                  <a:schemeClr val="bg2">
                    <a:lumMod val="50000"/>
                  </a:schemeClr>
                </a:solidFill>
                <a:latin typeface="Georgia" pitchFamily="18" charset="0"/>
              </a:rPr>
              <a:t>С</a:t>
            </a:r>
            <a:r>
              <a:rPr lang="ru-RU" dirty="0" smtClean="0">
                <a:solidFill>
                  <a:schemeClr val="bg2">
                    <a:lumMod val="50000"/>
                  </a:schemeClr>
                </a:solidFill>
                <a:latin typeface="Georgia" pitchFamily="18" charset="0"/>
              </a:rPr>
              <a:t>итуации </a:t>
            </a:r>
            <a:r>
              <a:rPr lang="ru-RU" dirty="0">
                <a:solidFill>
                  <a:schemeClr val="bg2">
                    <a:lumMod val="50000"/>
                  </a:schemeClr>
                </a:solidFill>
                <a:latin typeface="Georgia" pitchFamily="18" charset="0"/>
              </a:rPr>
              <a:t>еды и </a:t>
            </a:r>
            <a:r>
              <a:rPr lang="ru-RU" dirty="0" smtClean="0">
                <a:solidFill>
                  <a:schemeClr val="bg2">
                    <a:lumMod val="50000"/>
                  </a:schemeClr>
                </a:solidFill>
                <a:latin typeface="Georgia" pitchFamily="18" charset="0"/>
              </a:rPr>
              <a:t>подготовки </a:t>
            </a:r>
            <a:r>
              <a:rPr lang="ru-RU" dirty="0">
                <a:solidFill>
                  <a:schemeClr val="bg2">
                    <a:lumMod val="50000"/>
                  </a:schemeClr>
                </a:solidFill>
                <a:latin typeface="Georgia" pitchFamily="18" charset="0"/>
              </a:rPr>
              <a:t>к еде, </a:t>
            </a:r>
            <a:r>
              <a:rPr lang="ru-RU" dirty="0" smtClean="0">
                <a:solidFill>
                  <a:schemeClr val="bg2">
                    <a:lumMod val="50000"/>
                  </a:schemeClr>
                </a:solidFill>
                <a:latin typeface="Georgia" pitchFamily="18" charset="0"/>
              </a:rPr>
              <a:t>сбора </a:t>
            </a:r>
            <a:r>
              <a:rPr lang="ru-RU" dirty="0">
                <a:solidFill>
                  <a:schemeClr val="bg2">
                    <a:lumMod val="50000"/>
                  </a:schemeClr>
                </a:solidFill>
                <a:latin typeface="Georgia" pitchFamily="18" charset="0"/>
              </a:rPr>
              <a:t>на прогулку </a:t>
            </a:r>
            <a:r>
              <a:rPr lang="ru-RU" dirty="0" smtClean="0">
                <a:solidFill>
                  <a:schemeClr val="bg2">
                    <a:lumMod val="50000"/>
                  </a:schemeClr>
                </a:solidFill>
                <a:latin typeface="Georgia" pitchFamily="18" charset="0"/>
              </a:rPr>
              <a:t>и возвращение </a:t>
            </a:r>
            <a:r>
              <a:rPr lang="ru-RU" dirty="0">
                <a:solidFill>
                  <a:schemeClr val="bg2">
                    <a:lumMod val="50000"/>
                  </a:schemeClr>
                </a:solidFill>
                <a:latin typeface="Georgia" pitchFamily="18" charset="0"/>
              </a:rPr>
              <a:t>с нее, </a:t>
            </a:r>
            <a:r>
              <a:rPr lang="ru-RU" dirty="0" smtClean="0">
                <a:solidFill>
                  <a:schemeClr val="bg2">
                    <a:lumMod val="50000"/>
                  </a:schemeClr>
                </a:solidFill>
                <a:latin typeface="Georgia" pitchFamily="18" charset="0"/>
              </a:rPr>
              <a:t>свободное </a:t>
            </a:r>
            <a:r>
              <a:rPr lang="ru-RU" dirty="0">
                <a:solidFill>
                  <a:schemeClr val="bg2">
                    <a:lumMod val="50000"/>
                  </a:schemeClr>
                </a:solidFill>
                <a:latin typeface="Georgia" pitchFamily="18" charset="0"/>
              </a:rPr>
              <a:t> </a:t>
            </a:r>
            <a:r>
              <a:rPr lang="ru-RU" dirty="0" smtClean="0">
                <a:solidFill>
                  <a:schemeClr val="bg2">
                    <a:lumMod val="50000"/>
                  </a:schemeClr>
                </a:solidFill>
                <a:latin typeface="Georgia" pitchFamily="18" charset="0"/>
              </a:rPr>
              <a:t>взаимодействие </a:t>
            </a:r>
            <a:r>
              <a:rPr lang="ru-RU" dirty="0">
                <a:solidFill>
                  <a:schemeClr val="bg2">
                    <a:lumMod val="50000"/>
                  </a:schemeClr>
                </a:solidFill>
                <a:latin typeface="Georgia" pitchFamily="18" charset="0"/>
              </a:rPr>
              <a:t> </a:t>
            </a:r>
            <a:r>
              <a:rPr lang="ru-RU" dirty="0" smtClean="0">
                <a:solidFill>
                  <a:schemeClr val="bg2">
                    <a:lumMod val="50000"/>
                  </a:schemeClr>
                </a:solidFill>
                <a:latin typeface="Georgia" pitchFamily="18" charset="0"/>
              </a:rPr>
              <a:t>детей </a:t>
            </a:r>
            <a:r>
              <a:rPr lang="ru-RU" dirty="0">
                <a:solidFill>
                  <a:schemeClr val="bg2">
                    <a:lumMod val="50000"/>
                  </a:schemeClr>
                </a:solidFill>
                <a:latin typeface="Georgia" pitchFamily="18" charset="0"/>
              </a:rPr>
              <a:t>друг с другом </a:t>
            </a:r>
          </a:p>
        </p:txBody>
      </p:sp>
      <p:pic>
        <p:nvPicPr>
          <p:cNvPr id="6146" name="Picture 2" descr="I:\картинки\print7_clip_image002.gif"/>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445" b="97688" l="262" r="94241"/>
                    </a14:imgEffect>
                  </a14:imgLayer>
                </a14:imgProps>
              </a:ext>
              <a:ext uri="{28A0092B-C50C-407E-A947-70E740481C1C}">
                <a14:useLocalDpi xmlns:a14="http://schemas.microsoft.com/office/drawing/2010/main" val="0"/>
              </a:ext>
            </a:extLst>
          </a:blip>
          <a:srcRect/>
          <a:stretch>
            <a:fillRect/>
          </a:stretch>
        </p:blipFill>
        <p:spPr bwMode="auto">
          <a:xfrm>
            <a:off x="231417" y="667149"/>
            <a:ext cx="2469840" cy="2237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65995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20000">
              <a:schemeClr val="bg2">
                <a:lumMod val="50000"/>
              </a:schemeClr>
            </a:gs>
            <a:gs pos="6000">
              <a:schemeClr val="bg2">
                <a:lumMod val="50000"/>
              </a:schemeClr>
            </a:gs>
            <a:gs pos="37680">
              <a:srgbClr val="75796A"/>
            </a:gs>
            <a:gs pos="100000">
              <a:schemeClr val="bg2">
                <a:lumMod val="60000"/>
                <a:lumOff val="4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3" name="Прямоугольник 2"/>
          <p:cNvSpPr/>
          <p:nvPr/>
        </p:nvSpPr>
        <p:spPr>
          <a:xfrm>
            <a:off x="120281" y="85539"/>
            <a:ext cx="9148409"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spc="50" dirty="0" smtClean="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rPr>
              <a:t>Примерные темы</a:t>
            </a:r>
            <a:r>
              <a:rPr lang="ru-RU" sz="3600" b="1" cap="none" spc="50" dirty="0" smtClean="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rPr>
              <a:t> </a:t>
            </a:r>
            <a:r>
              <a:rPr lang="ru-RU" sz="3600" b="1" spc="50" dirty="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rPr>
              <a:t>к</a:t>
            </a:r>
            <a:r>
              <a:rPr lang="ru-RU" sz="3600" b="1" cap="none" spc="50" dirty="0" smtClean="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rPr>
              <a:t>освенных </a:t>
            </a:r>
            <a:r>
              <a:rPr lang="ru-RU" sz="3600" b="1" spc="50" dirty="0" smtClean="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rPr>
              <a:t>о</a:t>
            </a:r>
            <a:r>
              <a:rPr lang="ru-RU" sz="3600" b="1" cap="none" spc="50" dirty="0" smtClean="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rPr>
              <a:t>бразовательных </a:t>
            </a:r>
          </a:p>
          <a:p>
            <a:pPr algn="ctr"/>
            <a:r>
              <a:rPr lang="ru-RU" sz="3600" b="1" spc="50" dirty="0" smtClean="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rPr>
              <a:t>ситуаций </a:t>
            </a:r>
          </a:p>
        </p:txBody>
      </p:sp>
      <p:sp>
        <p:nvSpPr>
          <p:cNvPr id="13" name="Прямоугольник 12"/>
          <p:cNvSpPr/>
          <p:nvPr/>
        </p:nvSpPr>
        <p:spPr>
          <a:xfrm>
            <a:off x="7740352" y="3446565"/>
            <a:ext cx="2298836" cy="369332"/>
          </a:xfrm>
          <a:prstGeom prst="rect">
            <a:avLst/>
          </a:prstGeom>
        </p:spPr>
        <p:txBody>
          <a:bodyPr wrap="square">
            <a:spAutoFit/>
          </a:bodyPr>
          <a:lstStyle/>
          <a:p>
            <a:r>
              <a:rPr lang="ru-RU" dirty="0" smtClean="0">
                <a:solidFill>
                  <a:schemeClr val="bg2">
                    <a:lumMod val="50000"/>
                  </a:schemeClr>
                </a:solidFill>
              </a:rPr>
              <a:t>.</a:t>
            </a:r>
            <a:r>
              <a:rPr lang="ru-RU" dirty="0" smtClean="0">
                <a:solidFill>
                  <a:schemeClr val="accent1">
                    <a:lumMod val="60000"/>
                    <a:lumOff val="40000"/>
                  </a:schemeClr>
                </a:solidFill>
              </a:rPr>
              <a:t> </a:t>
            </a:r>
            <a:endParaRPr lang="ru-RU" dirty="0">
              <a:solidFill>
                <a:schemeClr val="accent1">
                  <a:lumMod val="60000"/>
                  <a:lumOff val="40000"/>
                </a:schemeClr>
              </a:solidFill>
            </a:endParaRPr>
          </a:p>
        </p:txBody>
      </p:sp>
      <p:sp>
        <p:nvSpPr>
          <p:cNvPr id="6" name="Прямоугольник 5"/>
          <p:cNvSpPr/>
          <p:nvPr/>
        </p:nvSpPr>
        <p:spPr>
          <a:xfrm>
            <a:off x="323237" y="3519819"/>
            <a:ext cx="4572000" cy="369332"/>
          </a:xfrm>
          <a:prstGeom prst="rect">
            <a:avLst/>
          </a:prstGeom>
        </p:spPr>
        <p:txBody>
          <a:bodyPr>
            <a:spAutoFit/>
          </a:bodyPr>
          <a:lstStyle/>
          <a:p>
            <a:r>
              <a:rPr lang="ru-RU" dirty="0" smtClean="0">
                <a:solidFill>
                  <a:schemeClr val="bg2">
                    <a:lumMod val="50000"/>
                  </a:schemeClr>
                </a:solidFill>
              </a:rPr>
              <a:t> </a:t>
            </a:r>
            <a:endParaRPr lang="ru-RU" dirty="0">
              <a:solidFill>
                <a:schemeClr val="bg2">
                  <a:lumMod val="50000"/>
                </a:schemeClr>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306876842"/>
              </p:ext>
            </p:extLst>
          </p:nvPr>
        </p:nvGraphicFramePr>
        <p:xfrm>
          <a:off x="323528" y="1397000"/>
          <a:ext cx="8352928" cy="4851400"/>
        </p:xfrm>
        <a:graphic>
          <a:graphicData uri="http://schemas.openxmlformats.org/drawingml/2006/table">
            <a:tbl>
              <a:tblPr firstRow="1" bandRow="1">
                <a:tableStyleId>{5C22544A-7EE6-4342-B048-85BDC9FD1C3A}</a:tableStyleId>
              </a:tblPr>
              <a:tblGrid>
                <a:gridCol w="4176318"/>
                <a:gridCol w="4176610"/>
              </a:tblGrid>
              <a:tr h="370840">
                <a:tc>
                  <a:txBody>
                    <a:bodyPr/>
                    <a:lstStyle/>
                    <a:p>
                      <a:pPr algn="just"/>
                      <a:r>
                        <a:rPr lang="ru-RU" dirty="0" smtClean="0">
                          <a:latin typeface="Georgia" pitchFamily="18" charset="0"/>
                        </a:rPr>
                        <a:t>Тема</a:t>
                      </a:r>
                      <a:endParaRPr lang="ru-RU" dirty="0">
                        <a:latin typeface="Georgia" pitchFamily="18" charset="0"/>
                      </a:endParaRPr>
                    </a:p>
                  </a:txBody>
                  <a:tcPr/>
                </a:tc>
                <a:tc>
                  <a:txBody>
                    <a:bodyPr/>
                    <a:lstStyle/>
                    <a:p>
                      <a:pPr algn="just"/>
                      <a:r>
                        <a:rPr lang="ru-RU" dirty="0" smtClean="0">
                          <a:latin typeface="Georgia" pitchFamily="18" charset="0"/>
                        </a:rPr>
                        <a:t>Содержание</a:t>
                      </a:r>
                      <a:endParaRPr lang="ru-RU" dirty="0">
                        <a:latin typeface="Georgia" pitchFamily="18" charset="0"/>
                      </a:endParaRPr>
                    </a:p>
                  </a:txBody>
                  <a:tcPr/>
                </a:tc>
              </a:tr>
              <a:tr h="370840">
                <a:tc>
                  <a:txBody>
                    <a:bodyPr/>
                    <a:lstStyle/>
                    <a:p>
                      <a:pPr algn="just"/>
                      <a:r>
                        <a:rPr lang="ru-RU" dirty="0" smtClean="0">
                          <a:latin typeface="Georgia" pitchFamily="18" charset="0"/>
                        </a:rPr>
                        <a:t>Игры со строителем</a:t>
                      </a:r>
                      <a:endParaRPr lang="ru-RU" dirty="0">
                        <a:latin typeface="Georgia" pitchFamily="18" charset="0"/>
                      </a:endParaRPr>
                    </a:p>
                  </a:txBody>
                  <a:tcPr/>
                </a:tc>
                <a:tc>
                  <a:txBody>
                    <a:bodyPr/>
                    <a:lstStyle/>
                    <a:p>
                      <a:pPr algn="just"/>
                      <a:r>
                        <a:rPr lang="ru-RU" dirty="0" smtClean="0">
                          <a:latin typeface="Georgia" pitchFamily="18" charset="0"/>
                        </a:rPr>
                        <a:t>Обучение  строительству по схеме, закрепление геометрических форм, воспитание умения доводить начатое дело до конца.</a:t>
                      </a:r>
                      <a:endParaRPr lang="ru-RU" dirty="0">
                        <a:latin typeface="Georgia" pitchFamily="18" charset="0"/>
                      </a:endParaRPr>
                    </a:p>
                  </a:txBody>
                  <a:tcPr/>
                </a:tc>
              </a:tr>
              <a:tr h="370840">
                <a:tc>
                  <a:txBody>
                    <a:bodyPr/>
                    <a:lstStyle/>
                    <a:p>
                      <a:pPr algn="just"/>
                      <a:r>
                        <a:rPr lang="ru-RU" dirty="0" smtClean="0">
                          <a:latin typeface="Georgia" pitchFamily="18" charset="0"/>
                        </a:rPr>
                        <a:t>Одевание на прогулку</a:t>
                      </a:r>
                      <a:endParaRPr lang="ru-RU" dirty="0">
                        <a:latin typeface="Georgia" pitchFamily="18" charset="0"/>
                      </a:endParaRPr>
                    </a:p>
                  </a:txBody>
                  <a:tcPr/>
                </a:tc>
                <a:tc>
                  <a:txBody>
                    <a:bodyPr/>
                    <a:lstStyle/>
                    <a:p>
                      <a:pPr algn="just"/>
                      <a:r>
                        <a:rPr lang="ru-RU" dirty="0" smtClean="0">
                          <a:latin typeface="Georgia" pitchFamily="18" charset="0"/>
                        </a:rPr>
                        <a:t>Закрепить  название элементов одежды, материала для </a:t>
                      </a:r>
                      <a:r>
                        <a:rPr lang="ru-RU" baseline="0" dirty="0" smtClean="0">
                          <a:latin typeface="Georgia" pitchFamily="18" charset="0"/>
                        </a:rPr>
                        <a:t> пошива верхней одежды.</a:t>
                      </a:r>
                      <a:endParaRPr lang="ru-RU" dirty="0">
                        <a:latin typeface="Georgia" pitchFamily="18" charset="0"/>
                      </a:endParaRPr>
                    </a:p>
                  </a:txBody>
                  <a:tcPr/>
                </a:tc>
              </a:tr>
              <a:tr h="370840">
                <a:tc>
                  <a:txBody>
                    <a:bodyPr/>
                    <a:lstStyle/>
                    <a:p>
                      <a:pPr algn="just"/>
                      <a:r>
                        <a:rPr lang="ru-RU" dirty="0" smtClean="0">
                          <a:latin typeface="Georgia" pitchFamily="18" charset="0"/>
                        </a:rPr>
                        <a:t>Приглашение гостей в группу</a:t>
                      </a:r>
                      <a:endParaRPr lang="ru-RU" dirty="0">
                        <a:latin typeface="Georgia" pitchFamily="18" charset="0"/>
                      </a:endParaRPr>
                    </a:p>
                  </a:txBody>
                  <a:tcPr/>
                </a:tc>
                <a:tc>
                  <a:txBody>
                    <a:bodyPr/>
                    <a:lstStyle/>
                    <a:p>
                      <a:pPr algn="just"/>
                      <a:r>
                        <a:rPr lang="ru-RU" dirty="0" smtClean="0">
                          <a:latin typeface="Georgia" pitchFamily="18" charset="0"/>
                        </a:rPr>
                        <a:t>Воспитание культуры поведения, решение проблемных вопросов : куда посадить, о чем поговорить, что приготовить к их приходу.</a:t>
                      </a:r>
                      <a:endParaRPr lang="ru-RU" dirty="0">
                        <a:latin typeface="Georgia" pitchFamily="18" charset="0"/>
                      </a:endParaRPr>
                    </a:p>
                  </a:txBody>
                  <a:tcPr/>
                </a:tc>
              </a:tr>
              <a:tr h="370840">
                <a:tc>
                  <a:txBody>
                    <a:bodyPr/>
                    <a:lstStyle/>
                    <a:p>
                      <a:pPr algn="just"/>
                      <a:r>
                        <a:rPr lang="ru-RU" dirty="0" smtClean="0">
                          <a:latin typeface="Georgia" pitchFamily="18" charset="0"/>
                        </a:rPr>
                        <a:t>Умывание и мытье рук</a:t>
                      </a:r>
                      <a:endParaRPr lang="ru-RU" dirty="0">
                        <a:latin typeface="Georgia" pitchFamily="18" charset="0"/>
                      </a:endParaRPr>
                    </a:p>
                  </a:txBody>
                  <a:tcPr/>
                </a:tc>
                <a:tc>
                  <a:txBody>
                    <a:bodyPr/>
                    <a:lstStyle/>
                    <a:p>
                      <a:pPr algn="just"/>
                      <a:r>
                        <a:rPr lang="ru-RU" dirty="0" smtClean="0">
                          <a:latin typeface="Georgia" pitchFamily="18" charset="0"/>
                        </a:rPr>
                        <a:t>Закрепление</a:t>
                      </a:r>
                      <a:r>
                        <a:rPr lang="ru-RU" baseline="0" dirty="0" smtClean="0">
                          <a:latin typeface="Georgia" pitchFamily="18" charset="0"/>
                        </a:rPr>
                        <a:t> к</a:t>
                      </a:r>
                      <a:r>
                        <a:rPr lang="ru-RU" dirty="0" smtClean="0">
                          <a:latin typeface="Georgia" pitchFamily="18" charset="0"/>
                        </a:rPr>
                        <a:t>ультурно – гигиенических навыков, уточнение</a:t>
                      </a:r>
                      <a:r>
                        <a:rPr lang="ru-RU" baseline="0" dirty="0" smtClean="0">
                          <a:latin typeface="Georgia" pitchFamily="18" charset="0"/>
                        </a:rPr>
                        <a:t> </a:t>
                      </a:r>
                      <a:r>
                        <a:rPr lang="ru-RU" dirty="0" smtClean="0">
                          <a:latin typeface="Georgia" pitchFamily="18" charset="0"/>
                        </a:rPr>
                        <a:t>свойств воды, значение ее для человека и всего живого на земле.</a:t>
                      </a:r>
                      <a:endParaRPr lang="ru-RU" dirty="0">
                        <a:latin typeface="Georgia" pitchFamily="18" charset="0"/>
                      </a:endParaRPr>
                    </a:p>
                  </a:txBody>
                  <a:tcPr/>
                </a:tc>
              </a:tr>
            </a:tbl>
          </a:graphicData>
        </a:graphic>
      </p:graphicFrame>
    </p:spTree>
    <p:extLst>
      <p:ext uri="{BB962C8B-B14F-4D97-AF65-F5344CB8AC3E}">
        <p14:creationId xmlns:p14="http://schemas.microsoft.com/office/powerpoint/2010/main" val="3121464522"/>
      </p:ext>
    </p:extLst>
  </p:cSld>
  <p:clrMapOvr>
    <a:masterClrMapping/>
  </p:clrMapOvr>
  <mc:AlternateContent xmlns:mc="http://schemas.openxmlformats.org/markup-compatibility/2006">
    <mc:Choice xmlns:p14="http://schemas.microsoft.com/office/powerpoint/2010/main"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65000">
              <a:schemeClr val="bg2">
                <a:lumMod val="60000"/>
                <a:lumOff val="40000"/>
              </a:schemeClr>
            </a:gs>
            <a:gs pos="6000">
              <a:schemeClr val="bg2">
                <a:lumMod val="60000"/>
                <a:lumOff val="40000"/>
              </a:schemeClr>
            </a:gs>
            <a:gs pos="37680">
              <a:srgbClr val="75796A"/>
            </a:gs>
            <a:gs pos="100000">
              <a:schemeClr val="bg2">
                <a:lumMod val="75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3" name="Прямоугольник 2"/>
          <p:cNvSpPr/>
          <p:nvPr/>
        </p:nvSpPr>
        <p:spPr>
          <a:xfrm>
            <a:off x="120281" y="85539"/>
            <a:ext cx="9148409"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spc="50" dirty="0" smtClean="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rPr>
              <a:t>Виды</a:t>
            </a:r>
            <a:r>
              <a:rPr lang="ru-RU" sz="3600" b="1" cap="none" spc="50" dirty="0" smtClean="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rPr>
              <a:t> </a:t>
            </a:r>
            <a:r>
              <a:rPr lang="ru-RU" sz="3600" b="1" spc="50" dirty="0" smtClean="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rPr>
              <a:t>о</a:t>
            </a:r>
            <a:r>
              <a:rPr lang="ru-RU" sz="3600" b="1" cap="none" spc="50" dirty="0" smtClean="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rPr>
              <a:t>бразовательных </a:t>
            </a:r>
          </a:p>
          <a:p>
            <a:pPr algn="ctr"/>
            <a:r>
              <a:rPr lang="ru-RU" sz="3600" b="1" spc="50" dirty="0" smtClean="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rPr>
              <a:t>ситуаций </a:t>
            </a:r>
          </a:p>
        </p:txBody>
      </p:sp>
      <p:sp>
        <p:nvSpPr>
          <p:cNvPr id="13" name="Прямоугольник 12"/>
          <p:cNvSpPr/>
          <p:nvPr/>
        </p:nvSpPr>
        <p:spPr>
          <a:xfrm>
            <a:off x="7740352" y="3446565"/>
            <a:ext cx="2298836" cy="369332"/>
          </a:xfrm>
          <a:prstGeom prst="rect">
            <a:avLst/>
          </a:prstGeom>
        </p:spPr>
        <p:txBody>
          <a:bodyPr wrap="square">
            <a:spAutoFit/>
          </a:bodyPr>
          <a:lstStyle/>
          <a:p>
            <a:r>
              <a:rPr lang="ru-RU" dirty="0" smtClean="0">
                <a:solidFill>
                  <a:schemeClr val="bg2">
                    <a:lumMod val="50000"/>
                  </a:schemeClr>
                </a:solidFill>
              </a:rPr>
              <a:t>.</a:t>
            </a:r>
            <a:r>
              <a:rPr lang="ru-RU" dirty="0" smtClean="0">
                <a:solidFill>
                  <a:schemeClr val="accent1">
                    <a:lumMod val="60000"/>
                    <a:lumOff val="40000"/>
                  </a:schemeClr>
                </a:solidFill>
              </a:rPr>
              <a:t> </a:t>
            </a:r>
            <a:endParaRPr lang="ru-RU" dirty="0">
              <a:solidFill>
                <a:schemeClr val="accent1">
                  <a:lumMod val="60000"/>
                  <a:lumOff val="40000"/>
                </a:schemeClr>
              </a:solidFill>
            </a:endParaRPr>
          </a:p>
        </p:txBody>
      </p:sp>
      <p:sp>
        <p:nvSpPr>
          <p:cNvPr id="6" name="Прямоугольник 5"/>
          <p:cNvSpPr/>
          <p:nvPr/>
        </p:nvSpPr>
        <p:spPr>
          <a:xfrm>
            <a:off x="323237" y="3519819"/>
            <a:ext cx="4572000" cy="369332"/>
          </a:xfrm>
          <a:prstGeom prst="rect">
            <a:avLst/>
          </a:prstGeom>
        </p:spPr>
        <p:txBody>
          <a:bodyPr>
            <a:spAutoFit/>
          </a:bodyPr>
          <a:lstStyle/>
          <a:p>
            <a:r>
              <a:rPr lang="ru-RU" dirty="0" smtClean="0">
                <a:solidFill>
                  <a:schemeClr val="bg2">
                    <a:lumMod val="50000"/>
                  </a:schemeClr>
                </a:solidFill>
              </a:rPr>
              <a:t> </a:t>
            </a:r>
            <a:endParaRPr lang="ru-RU" dirty="0">
              <a:solidFill>
                <a:schemeClr val="bg2">
                  <a:lumMod val="50000"/>
                </a:schemeClr>
              </a:solidFill>
            </a:endParaRPr>
          </a:p>
        </p:txBody>
      </p:sp>
      <p:sp>
        <p:nvSpPr>
          <p:cNvPr id="2" name="Стрелка вниз 1"/>
          <p:cNvSpPr/>
          <p:nvPr/>
        </p:nvSpPr>
        <p:spPr>
          <a:xfrm>
            <a:off x="3923928" y="148478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0915" y="2865213"/>
            <a:ext cx="579437" cy="102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893687"/>
            <a:ext cx="579437" cy="102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Скругленный прямоугольник 4"/>
          <p:cNvSpPr/>
          <p:nvPr/>
        </p:nvSpPr>
        <p:spPr>
          <a:xfrm>
            <a:off x="2248320" y="2532165"/>
            <a:ext cx="4699942" cy="13854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3200" dirty="0" smtClean="0">
                <a:latin typeface="Georgia" pitchFamily="18" charset="0"/>
              </a:rPr>
              <a:t>Игровые (</a:t>
            </a:r>
            <a:r>
              <a:rPr lang="ru-RU" sz="2000" dirty="0" smtClean="0">
                <a:latin typeface="Georgia" pitchFamily="18" charset="0"/>
              </a:rPr>
              <a:t>вовлечение в игру, создание условий для возникновения игры, игровые сюжеты).</a:t>
            </a:r>
            <a:endParaRPr lang="ru-RU" sz="2000" dirty="0">
              <a:latin typeface="Georgia" pitchFamily="18" charset="0"/>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281" y="4284532"/>
            <a:ext cx="4478010" cy="242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947" y="4279074"/>
            <a:ext cx="4468054" cy="2370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68670" y="4340814"/>
            <a:ext cx="4389343" cy="2308324"/>
          </a:xfrm>
          <a:prstGeom prst="rect">
            <a:avLst/>
          </a:prstGeom>
          <a:noFill/>
        </p:spPr>
        <p:txBody>
          <a:bodyPr wrap="none" rtlCol="0">
            <a:spAutoFit/>
          </a:bodyPr>
          <a:lstStyle/>
          <a:p>
            <a:pPr algn="just"/>
            <a:r>
              <a:rPr lang="ru-RU" sz="3200" dirty="0" smtClean="0">
                <a:latin typeface="Georgia" pitchFamily="18" charset="0"/>
              </a:rPr>
              <a:t>Реально – </a:t>
            </a:r>
          </a:p>
          <a:p>
            <a:pPr algn="just"/>
            <a:r>
              <a:rPr lang="ru-RU" sz="3200" dirty="0" smtClean="0">
                <a:latin typeface="Georgia" pitchFamily="18" charset="0"/>
              </a:rPr>
              <a:t>практические</a:t>
            </a:r>
          </a:p>
          <a:p>
            <a:pPr algn="just"/>
            <a:r>
              <a:rPr lang="ru-RU" sz="2000" dirty="0" smtClean="0">
                <a:latin typeface="Georgia" pitchFamily="18" charset="0"/>
              </a:rPr>
              <a:t>(рассматривание картин,</a:t>
            </a:r>
          </a:p>
          <a:p>
            <a:pPr algn="just"/>
            <a:r>
              <a:rPr lang="ru-RU" sz="2000" dirty="0" smtClean="0">
                <a:latin typeface="Georgia" pitchFamily="18" charset="0"/>
              </a:rPr>
              <a:t> разучивание стихотворений,</a:t>
            </a:r>
          </a:p>
          <a:p>
            <a:pPr algn="just"/>
            <a:r>
              <a:rPr lang="ru-RU" sz="2000" dirty="0" smtClean="0">
                <a:latin typeface="Georgia" pitchFamily="18" charset="0"/>
              </a:rPr>
              <a:t>чтение литературы, т. е связанные </a:t>
            </a:r>
          </a:p>
          <a:p>
            <a:pPr algn="just"/>
            <a:r>
              <a:rPr lang="ru-RU" sz="2000" dirty="0" smtClean="0">
                <a:latin typeface="Georgia" pitchFamily="18" charset="0"/>
              </a:rPr>
              <a:t>с практическими действиями).</a:t>
            </a:r>
            <a:endParaRPr lang="ru-RU" sz="2000" dirty="0">
              <a:latin typeface="Georgia" pitchFamily="18" charset="0"/>
            </a:endParaRPr>
          </a:p>
        </p:txBody>
      </p:sp>
      <p:sp>
        <p:nvSpPr>
          <p:cNvPr id="9" name="TextBox 8"/>
          <p:cNvSpPr txBox="1"/>
          <p:nvPr/>
        </p:nvSpPr>
        <p:spPr>
          <a:xfrm>
            <a:off x="5006052" y="4251461"/>
            <a:ext cx="3627916" cy="2308324"/>
          </a:xfrm>
          <a:prstGeom prst="rect">
            <a:avLst/>
          </a:prstGeom>
          <a:noFill/>
        </p:spPr>
        <p:txBody>
          <a:bodyPr wrap="none" rtlCol="0">
            <a:spAutoFit/>
          </a:bodyPr>
          <a:lstStyle/>
          <a:p>
            <a:pPr algn="just"/>
            <a:r>
              <a:rPr lang="ru-RU" sz="3200" dirty="0" smtClean="0">
                <a:latin typeface="Georgia" pitchFamily="18" charset="0"/>
              </a:rPr>
              <a:t>Условно – </a:t>
            </a:r>
          </a:p>
          <a:p>
            <a:pPr algn="just"/>
            <a:r>
              <a:rPr lang="ru-RU" sz="3200" dirty="0" smtClean="0">
                <a:latin typeface="Georgia" pitchFamily="18" charset="0"/>
              </a:rPr>
              <a:t>вербальные</a:t>
            </a:r>
          </a:p>
          <a:p>
            <a:pPr algn="just"/>
            <a:r>
              <a:rPr lang="ru-RU" sz="2000" dirty="0" smtClean="0">
                <a:latin typeface="Georgia" pitchFamily="18" charset="0"/>
              </a:rPr>
              <a:t>(связанные с условным </a:t>
            </a:r>
          </a:p>
          <a:p>
            <a:pPr algn="just"/>
            <a:r>
              <a:rPr lang="ru-RU" sz="2000" dirty="0">
                <a:latin typeface="Georgia" pitchFamily="18" charset="0"/>
              </a:rPr>
              <a:t>п</a:t>
            </a:r>
            <a:r>
              <a:rPr lang="ru-RU" sz="2000" dirty="0" smtClean="0">
                <a:latin typeface="Georgia" pitchFamily="18" charset="0"/>
              </a:rPr>
              <a:t>редставлением – </a:t>
            </a:r>
          </a:p>
          <a:p>
            <a:pPr algn="just"/>
            <a:r>
              <a:rPr lang="ru-RU" sz="2000" dirty="0" smtClean="0">
                <a:latin typeface="Georgia" pitchFamily="18" charset="0"/>
              </a:rPr>
              <a:t>представь , что ты…; вот что </a:t>
            </a:r>
          </a:p>
          <a:p>
            <a:pPr algn="just"/>
            <a:r>
              <a:rPr lang="ru-RU" sz="2000" dirty="0">
                <a:latin typeface="Georgia" pitchFamily="18" charset="0"/>
              </a:rPr>
              <a:t>п</a:t>
            </a:r>
            <a:r>
              <a:rPr lang="ru-RU" sz="2000" dirty="0" smtClean="0">
                <a:latin typeface="Georgia" pitchFamily="18" charset="0"/>
              </a:rPr>
              <a:t>роизошло однажды…</a:t>
            </a:r>
            <a:endParaRPr lang="ru-RU" sz="2000" dirty="0">
              <a:latin typeface="Georgia" pitchFamily="18" charset="0"/>
            </a:endParaRPr>
          </a:p>
        </p:txBody>
      </p:sp>
      <p:sp>
        <p:nvSpPr>
          <p:cNvPr id="10" name="Прямоугольник 9"/>
          <p:cNvSpPr/>
          <p:nvPr/>
        </p:nvSpPr>
        <p:spPr>
          <a:xfrm>
            <a:off x="7492197" y="824203"/>
            <a:ext cx="4572000" cy="369332"/>
          </a:xfrm>
          <a:prstGeom prst="rect">
            <a:avLst/>
          </a:prstGeom>
        </p:spPr>
        <p:txBody>
          <a:bodyPr>
            <a:spAutoFit/>
          </a:bodyPr>
          <a:lstStyle/>
          <a:p>
            <a:r>
              <a:rPr lang="ru-RU" dirty="0" smtClean="0"/>
              <a:t> </a:t>
            </a:r>
            <a:endParaRPr lang="ru-RU" dirty="0"/>
          </a:p>
        </p:txBody>
      </p:sp>
      <p:pic>
        <p:nvPicPr>
          <p:cNvPr id="5123" name="Picture 3" descr="I:\картинки\sm_full.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831" b="76888" l="1115" r="97324"/>
                    </a14:imgEffect>
                  </a14:imgLayer>
                </a14:imgProps>
              </a:ext>
              <a:ext uri="{28A0092B-C50C-407E-A947-70E740481C1C}">
                <a14:useLocalDpi xmlns:a14="http://schemas.microsoft.com/office/drawing/2010/main" val="0"/>
              </a:ext>
            </a:extLst>
          </a:blip>
          <a:srcRect/>
          <a:stretch>
            <a:fillRect/>
          </a:stretch>
        </p:blipFill>
        <p:spPr bwMode="auto">
          <a:xfrm>
            <a:off x="5233393" y="1029566"/>
            <a:ext cx="3767907" cy="1835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04194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20000">
              <a:schemeClr val="bg2">
                <a:tint val="80000"/>
                <a:lumMod val="100000"/>
              </a:schemeClr>
            </a:gs>
            <a:gs pos="100000">
              <a:schemeClr val="bg2">
                <a:lumMod val="60000"/>
                <a:lumOff val="40000"/>
              </a:schemeClr>
            </a:gs>
          </a:gsLst>
          <a:path path="circle">
            <a:fillToRect l="50000" t="20000" r="100000" b="100000"/>
          </a:path>
        </a:gradFill>
        <a:effectLst/>
      </p:bgPr>
    </p:bg>
    <p:spTree>
      <p:nvGrpSpPr>
        <p:cNvPr id="1" name=""/>
        <p:cNvGrpSpPr/>
        <p:nvPr/>
      </p:nvGrpSpPr>
      <p:grpSpPr>
        <a:xfrm>
          <a:off x="0" y="0"/>
          <a:ext cx="0" cy="0"/>
          <a:chOff x="0" y="0"/>
          <a:chExt cx="0" cy="0"/>
        </a:xfrm>
      </p:grpSpPr>
      <p:graphicFrame>
        <p:nvGraphicFramePr>
          <p:cNvPr id="3" name="Group 36"/>
          <p:cNvGraphicFramePr>
            <a:graphicFrameLocks/>
          </p:cNvGraphicFramePr>
          <p:nvPr>
            <p:extLst>
              <p:ext uri="{D42A27DB-BD31-4B8C-83A1-F6EECF244321}">
                <p14:modId xmlns:p14="http://schemas.microsoft.com/office/powerpoint/2010/main" val="1364102569"/>
              </p:ext>
            </p:extLst>
          </p:nvPr>
        </p:nvGraphicFramePr>
        <p:xfrm>
          <a:off x="215483" y="982169"/>
          <a:ext cx="8857050" cy="5486765"/>
        </p:xfrm>
        <a:graphic>
          <a:graphicData uri="http://schemas.openxmlformats.org/drawingml/2006/table">
            <a:tbl>
              <a:tblPr/>
              <a:tblGrid>
                <a:gridCol w="4428525"/>
                <a:gridCol w="4428525"/>
              </a:tblGrid>
              <a:tr h="114494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lumMod val="50000"/>
                            </a:schemeClr>
                          </a:solidFill>
                          <a:effectLst/>
                          <a:latin typeface="Georgia" panose="02040502050405020303" pitchFamily="18" charset="0"/>
                          <a:cs typeface="Arial" charset="0"/>
                        </a:rPr>
                        <a:t>Характер деятельности:</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900" b="1" i="0" u="none" strike="noStrike" cap="none" normalizeH="0" baseline="0" dirty="0" smtClean="0">
                          <a:ln>
                            <a:noFill/>
                          </a:ln>
                          <a:solidFill>
                            <a:schemeClr val="accent1">
                              <a:lumMod val="75000"/>
                            </a:schemeClr>
                          </a:solidFill>
                          <a:effectLst/>
                          <a:latin typeface="Georgia" panose="02040502050405020303" pitchFamily="18" charset="0"/>
                          <a:cs typeface="Arial" charset="0"/>
                        </a:rPr>
                        <a:t>Познавательный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r>
              <a:tr h="61241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lumMod val="50000"/>
                            </a:schemeClr>
                          </a:solidFill>
                          <a:effectLst/>
                          <a:latin typeface="Georgia" panose="02040502050405020303" pitchFamily="18" charset="0"/>
                          <a:cs typeface="Arial" charset="0"/>
                        </a:rPr>
                        <a:t>Характер  контактов:</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900" b="1" i="0" u="none" strike="noStrike" cap="none" normalizeH="0" baseline="0" dirty="0" smtClean="0">
                          <a:ln>
                            <a:noFill/>
                          </a:ln>
                          <a:solidFill>
                            <a:schemeClr val="accent1">
                              <a:lumMod val="75000"/>
                            </a:schemeClr>
                          </a:solidFill>
                          <a:effectLst/>
                          <a:latin typeface="Georgia" panose="02040502050405020303" pitchFamily="18" charset="0"/>
                          <a:cs typeface="Arial" charset="0"/>
                        </a:rPr>
                        <a:t>Внутри одной группы, локальный</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r h="6511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lumMod val="50000"/>
                            </a:schemeClr>
                          </a:solidFill>
                          <a:effectLst/>
                          <a:latin typeface="Georgia" panose="02040502050405020303" pitchFamily="18" charset="0"/>
                          <a:cs typeface="Arial" charset="0"/>
                        </a:rPr>
                        <a:t>Продолжительность проекта:</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900" b="1" i="0" u="none" strike="noStrike" cap="none" normalizeH="0" baseline="0" dirty="0" smtClean="0">
                          <a:ln>
                            <a:noFill/>
                          </a:ln>
                          <a:solidFill>
                            <a:schemeClr val="accent1">
                              <a:lumMod val="75000"/>
                            </a:schemeClr>
                          </a:solidFill>
                          <a:effectLst/>
                          <a:latin typeface="Georgia" panose="02040502050405020303" pitchFamily="18" charset="0"/>
                          <a:cs typeface="Arial" charset="0"/>
                        </a:rPr>
                        <a:t>Долгосрочный</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r h="167747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lumMod val="50000"/>
                            </a:schemeClr>
                          </a:solidFill>
                          <a:effectLst/>
                          <a:latin typeface="Georgia" panose="02040502050405020303" pitchFamily="18" charset="0"/>
                          <a:cs typeface="Arial" charset="0"/>
                        </a:rPr>
                        <a:t>Предметно-содержательные области:</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900" b="1" i="0" u="none" strike="noStrike" cap="none" normalizeH="0" baseline="0" dirty="0" smtClean="0">
                          <a:ln>
                            <a:noFill/>
                          </a:ln>
                          <a:solidFill>
                            <a:schemeClr val="accent1">
                              <a:lumMod val="75000"/>
                            </a:schemeClr>
                          </a:solidFill>
                          <a:effectLst/>
                          <a:latin typeface="Georgia" panose="02040502050405020303" pitchFamily="18" charset="0"/>
                          <a:cs typeface="Arial" charset="0"/>
                        </a:rPr>
                        <a:t>Познавательное развитие,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900" b="1" i="0" u="none" strike="noStrike" cap="none" normalizeH="0" baseline="0" dirty="0" smtClean="0">
                          <a:ln>
                            <a:noFill/>
                          </a:ln>
                          <a:solidFill>
                            <a:schemeClr val="accent1">
                              <a:lumMod val="75000"/>
                            </a:schemeClr>
                          </a:solidFill>
                          <a:effectLst/>
                          <a:latin typeface="Georgia" panose="02040502050405020303" pitchFamily="18" charset="0"/>
                          <a:cs typeface="Arial" charset="0"/>
                        </a:rPr>
                        <a:t>речевое развитие,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900" b="1" i="0" u="none" strike="noStrike" cap="none" normalizeH="0" baseline="0" dirty="0" smtClean="0">
                          <a:ln>
                            <a:noFill/>
                          </a:ln>
                          <a:solidFill>
                            <a:schemeClr val="accent1">
                              <a:lumMod val="75000"/>
                            </a:schemeClr>
                          </a:solidFill>
                          <a:effectLst/>
                          <a:latin typeface="Georgia" panose="02040502050405020303" pitchFamily="18" charset="0"/>
                          <a:cs typeface="Arial" charset="0"/>
                        </a:rPr>
                        <a:t>социально-коммуникативное развитие, художественно-эстетическое развитие</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r h="5002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lumMod val="50000"/>
                            </a:schemeClr>
                          </a:solidFill>
                          <a:effectLst/>
                          <a:latin typeface="Georgia" panose="02040502050405020303" pitchFamily="18" charset="0"/>
                          <a:cs typeface="Arial" charset="0"/>
                        </a:rPr>
                        <a:t>Характер содержания:</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900" b="1" i="0" u="none" strike="noStrike" cap="none" normalizeH="0" baseline="0" dirty="0" smtClean="0">
                          <a:ln>
                            <a:noFill/>
                          </a:ln>
                          <a:solidFill>
                            <a:schemeClr val="accent1">
                              <a:lumMod val="75000"/>
                            </a:schemeClr>
                          </a:solidFill>
                          <a:effectLst/>
                          <a:latin typeface="Georgia" panose="02040502050405020303" pitchFamily="18" charset="0"/>
                          <a:cs typeface="Arial" charset="0"/>
                        </a:rPr>
                        <a:t>Педагог и ребенок</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r h="5002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lumMod val="50000"/>
                            </a:schemeClr>
                          </a:solidFill>
                          <a:effectLst/>
                          <a:latin typeface="Georgia" panose="02040502050405020303" pitchFamily="18" charset="0"/>
                          <a:cs typeface="Arial" charset="0"/>
                        </a:rPr>
                        <a:t>Участники проекта:</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900" b="1" i="0" u="none" strike="noStrike" cap="none" normalizeH="0" baseline="0" dirty="0" smtClean="0">
                          <a:ln>
                            <a:noFill/>
                          </a:ln>
                          <a:solidFill>
                            <a:schemeClr val="accent1">
                              <a:lumMod val="75000"/>
                            </a:schemeClr>
                          </a:solidFill>
                          <a:effectLst/>
                          <a:latin typeface="Georgia" panose="02040502050405020303" pitchFamily="18" charset="0"/>
                          <a:cs typeface="Arial" charset="0"/>
                        </a:rPr>
                        <a:t>Дети группы « Непоседы», педагоги, родители</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bl>
          </a:graphicData>
        </a:graphic>
      </p:graphicFrame>
      <p:sp>
        <p:nvSpPr>
          <p:cNvPr id="5" name="Прямоугольник 4"/>
          <p:cNvSpPr/>
          <p:nvPr/>
        </p:nvSpPr>
        <p:spPr>
          <a:xfrm>
            <a:off x="-15810" y="58838"/>
            <a:ext cx="9148409"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400" b="1" spc="50" dirty="0" smtClean="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rPr>
              <a:t>ПАСПОРТ</a:t>
            </a:r>
            <a:r>
              <a:rPr lang="ru-RU" sz="5400" b="1" spc="50" dirty="0" smtClean="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rPr>
              <a:t>  </a:t>
            </a:r>
            <a:r>
              <a:rPr lang="ru-RU" sz="4400" b="1" cap="none" spc="50" dirty="0" smtClean="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rPr>
              <a:t>ПРОЕКТА</a:t>
            </a:r>
          </a:p>
        </p:txBody>
      </p:sp>
    </p:spTree>
    <p:extLst>
      <p:ext uri="{BB962C8B-B14F-4D97-AF65-F5344CB8AC3E}">
        <p14:creationId xmlns:p14="http://schemas.microsoft.com/office/powerpoint/2010/main" val="1581848760"/>
      </p:ext>
    </p:extLst>
  </p:cSld>
  <p:clrMapOvr>
    <a:masterClrMapping/>
  </p:clrMapOvr>
  <mc:AlternateContent xmlns:mc="http://schemas.openxmlformats.org/markup-compatibility/2006" xmlns:p14="http://schemas.microsoft.com/office/powerpoint/2010/main">
    <mc:Choice Requires="p14">
      <p:transition p14:dur="10">
        <p14:pan dir="d"/>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65000">
              <a:schemeClr val="bg2">
                <a:lumMod val="60000"/>
                <a:lumOff val="40000"/>
              </a:schemeClr>
            </a:gs>
            <a:gs pos="6000">
              <a:schemeClr val="bg2">
                <a:lumMod val="60000"/>
                <a:lumOff val="40000"/>
              </a:schemeClr>
            </a:gs>
            <a:gs pos="37680">
              <a:srgbClr val="75796A"/>
            </a:gs>
            <a:gs pos="100000">
              <a:schemeClr val="bg2">
                <a:lumMod val="75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3" name="Прямоугольник 2"/>
          <p:cNvSpPr/>
          <p:nvPr/>
        </p:nvSpPr>
        <p:spPr>
          <a:xfrm>
            <a:off x="252940" y="100809"/>
            <a:ext cx="8225082"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spc="50" dirty="0" smtClean="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rPr>
              <a:t>Технология использования проблемных ситуаций</a:t>
            </a:r>
            <a:r>
              <a:rPr lang="ru-RU" sz="3600" b="1" cap="none" spc="50" dirty="0" smtClean="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rPr>
              <a:t> </a:t>
            </a:r>
            <a:r>
              <a:rPr lang="ru-RU" sz="3600" b="1" spc="50" dirty="0" smtClean="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rPr>
              <a:t> </a:t>
            </a:r>
            <a:endParaRPr lang="ru-RU" sz="3600" b="1" spc="50" dirty="0" smtClean="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endParaRPr>
          </a:p>
        </p:txBody>
      </p:sp>
      <p:sp>
        <p:nvSpPr>
          <p:cNvPr id="13" name="Прямоугольник 12"/>
          <p:cNvSpPr/>
          <p:nvPr/>
        </p:nvSpPr>
        <p:spPr>
          <a:xfrm>
            <a:off x="7740352" y="3446565"/>
            <a:ext cx="2298836" cy="369332"/>
          </a:xfrm>
          <a:prstGeom prst="rect">
            <a:avLst/>
          </a:prstGeom>
        </p:spPr>
        <p:txBody>
          <a:bodyPr wrap="square">
            <a:spAutoFit/>
          </a:bodyPr>
          <a:lstStyle/>
          <a:p>
            <a:r>
              <a:rPr lang="ru-RU" dirty="0" smtClean="0">
                <a:solidFill>
                  <a:schemeClr val="bg2">
                    <a:lumMod val="50000"/>
                  </a:schemeClr>
                </a:solidFill>
              </a:rPr>
              <a:t>.</a:t>
            </a:r>
            <a:r>
              <a:rPr lang="ru-RU" dirty="0" smtClean="0">
                <a:solidFill>
                  <a:schemeClr val="accent1">
                    <a:lumMod val="60000"/>
                    <a:lumOff val="40000"/>
                  </a:schemeClr>
                </a:solidFill>
              </a:rPr>
              <a:t> </a:t>
            </a:r>
            <a:endParaRPr lang="ru-RU" dirty="0">
              <a:solidFill>
                <a:schemeClr val="accent1">
                  <a:lumMod val="60000"/>
                  <a:lumOff val="40000"/>
                </a:schemeClr>
              </a:solidFill>
            </a:endParaRPr>
          </a:p>
        </p:txBody>
      </p:sp>
      <p:sp>
        <p:nvSpPr>
          <p:cNvPr id="6" name="Прямоугольник 5"/>
          <p:cNvSpPr/>
          <p:nvPr/>
        </p:nvSpPr>
        <p:spPr>
          <a:xfrm>
            <a:off x="323237" y="3519819"/>
            <a:ext cx="4572000" cy="369332"/>
          </a:xfrm>
          <a:prstGeom prst="rect">
            <a:avLst/>
          </a:prstGeom>
        </p:spPr>
        <p:txBody>
          <a:bodyPr>
            <a:spAutoFit/>
          </a:bodyPr>
          <a:lstStyle/>
          <a:p>
            <a:r>
              <a:rPr lang="ru-RU" dirty="0" smtClean="0">
                <a:solidFill>
                  <a:schemeClr val="bg2">
                    <a:lumMod val="50000"/>
                  </a:schemeClr>
                </a:solidFill>
              </a:rPr>
              <a:t> </a:t>
            </a:r>
            <a:endParaRPr lang="ru-RU" dirty="0">
              <a:solidFill>
                <a:schemeClr val="bg2">
                  <a:lumMod val="50000"/>
                </a:schemeClr>
              </a:solidFill>
            </a:endParaRPr>
          </a:p>
        </p:txBody>
      </p:sp>
      <p:sp>
        <p:nvSpPr>
          <p:cNvPr id="2" name="Стрелка вниз 1"/>
          <p:cNvSpPr/>
          <p:nvPr/>
        </p:nvSpPr>
        <p:spPr>
          <a:xfrm>
            <a:off x="1043608" y="708122"/>
            <a:ext cx="484632" cy="593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кругленный прямоугольник 4"/>
          <p:cNvSpPr/>
          <p:nvPr/>
        </p:nvSpPr>
        <p:spPr>
          <a:xfrm>
            <a:off x="169769" y="1686531"/>
            <a:ext cx="8920755" cy="8783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a:latin typeface="Georgia" pitchFamily="18" charset="0"/>
              </a:rPr>
              <a:t>привлечь внимание ребенка, возбудить у него познавательный интерес и другие мотивы мыслительной </a:t>
            </a:r>
            <a:r>
              <a:rPr lang="ru-RU" sz="2000" dirty="0" smtClean="0">
                <a:latin typeface="Georgia" pitchFamily="18" charset="0"/>
              </a:rPr>
              <a:t>деятельности</a:t>
            </a:r>
            <a:endParaRPr lang="ru-RU" sz="2000" dirty="0">
              <a:latin typeface="Georgia" pitchFamily="18"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770" y="2728014"/>
            <a:ext cx="8920754" cy="903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60" y="3704485"/>
            <a:ext cx="8935563" cy="1020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Прямоугольник 9"/>
          <p:cNvSpPr/>
          <p:nvPr/>
        </p:nvSpPr>
        <p:spPr>
          <a:xfrm>
            <a:off x="7492197" y="824203"/>
            <a:ext cx="4572000" cy="369332"/>
          </a:xfrm>
          <a:prstGeom prst="rect">
            <a:avLst/>
          </a:prstGeom>
        </p:spPr>
        <p:txBody>
          <a:bodyPr>
            <a:spAutoFit/>
          </a:bodyPr>
          <a:lstStyle/>
          <a:p>
            <a:r>
              <a:rPr lang="ru-RU" dirty="0" smtClean="0"/>
              <a:t> </a:t>
            </a:r>
            <a:endParaRPr lang="ru-RU" dirty="0"/>
          </a:p>
        </p:txBody>
      </p:sp>
      <p:sp>
        <p:nvSpPr>
          <p:cNvPr id="7" name="TextBox 6"/>
          <p:cNvSpPr txBox="1"/>
          <p:nvPr/>
        </p:nvSpPr>
        <p:spPr>
          <a:xfrm>
            <a:off x="7192038" y="846536"/>
            <a:ext cx="1869423" cy="707886"/>
          </a:xfrm>
          <a:prstGeom prst="rect">
            <a:avLst/>
          </a:prstGeom>
          <a:noFill/>
        </p:spPr>
        <p:txBody>
          <a:bodyPr wrap="none" rtlCol="0">
            <a:spAutoFit/>
          </a:bodyPr>
          <a:lstStyle/>
          <a:p>
            <a:pPr algn="ctr"/>
            <a:r>
              <a:rPr lang="ru-RU" sz="4000" i="1" dirty="0" smtClean="0">
                <a:solidFill>
                  <a:schemeClr val="bg2">
                    <a:lumMod val="75000"/>
                  </a:schemeClr>
                </a:solidFill>
                <a:latin typeface="Georgia" pitchFamily="18" charset="0"/>
              </a:rPr>
              <a:t>задачи</a:t>
            </a:r>
            <a:endParaRPr lang="ru-RU" sz="4000" i="1" dirty="0">
              <a:solidFill>
                <a:schemeClr val="bg2">
                  <a:lumMod val="75000"/>
                </a:schemeClr>
              </a:solidFill>
              <a:latin typeface="Georgia" pitchFamily="18" charset="0"/>
            </a:endParaRPr>
          </a:p>
        </p:txBody>
      </p:sp>
      <p:sp>
        <p:nvSpPr>
          <p:cNvPr id="11" name="Стрелка вправо 10"/>
          <p:cNvSpPr/>
          <p:nvPr/>
        </p:nvSpPr>
        <p:spPr>
          <a:xfrm>
            <a:off x="6516215" y="1116169"/>
            <a:ext cx="60972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323236" y="2671790"/>
            <a:ext cx="8738225" cy="1015663"/>
          </a:xfrm>
          <a:prstGeom prst="rect">
            <a:avLst/>
          </a:prstGeom>
        </p:spPr>
        <p:txBody>
          <a:bodyPr wrap="square">
            <a:spAutoFit/>
          </a:bodyPr>
          <a:lstStyle/>
          <a:p>
            <a:pPr algn="just"/>
            <a:r>
              <a:rPr lang="ru-RU" sz="2000" dirty="0">
                <a:latin typeface="Georgia" pitchFamily="18" charset="0"/>
              </a:rPr>
              <a:t>поставить </a:t>
            </a:r>
            <a:r>
              <a:rPr lang="ru-RU" sz="2000" dirty="0" smtClean="0">
                <a:latin typeface="Georgia" pitchFamily="18" charset="0"/>
              </a:rPr>
              <a:t>ребенка перед </a:t>
            </a:r>
            <a:r>
              <a:rPr lang="ru-RU" sz="2000" dirty="0">
                <a:latin typeface="Georgia" pitchFamily="18" charset="0"/>
              </a:rPr>
              <a:t>таким познавательным затруднением, продолжение которого активизировало бы </a:t>
            </a:r>
            <a:r>
              <a:rPr lang="ru-RU" sz="2000" dirty="0" smtClean="0">
                <a:latin typeface="Georgia" pitchFamily="18" charset="0"/>
              </a:rPr>
              <a:t>мыслительную деятельность</a:t>
            </a:r>
            <a:endParaRPr lang="ru-RU" sz="2000" dirty="0">
              <a:latin typeface="Georgia" pitchFamily="18" charset="0"/>
            </a:endParaRPr>
          </a:p>
        </p:txBody>
      </p:sp>
      <p:sp>
        <p:nvSpPr>
          <p:cNvPr id="14" name="Прямоугольник 13"/>
          <p:cNvSpPr/>
          <p:nvPr/>
        </p:nvSpPr>
        <p:spPr>
          <a:xfrm>
            <a:off x="323236" y="3753128"/>
            <a:ext cx="8767287" cy="1015663"/>
          </a:xfrm>
          <a:prstGeom prst="rect">
            <a:avLst/>
          </a:prstGeom>
        </p:spPr>
        <p:txBody>
          <a:bodyPr wrap="square">
            <a:spAutoFit/>
          </a:bodyPr>
          <a:lstStyle/>
          <a:p>
            <a:pPr algn="just"/>
            <a:r>
              <a:rPr lang="ru-RU" sz="2000" dirty="0">
                <a:latin typeface="Georgia" pitchFamily="18" charset="0"/>
              </a:rPr>
              <a:t>помочь </a:t>
            </a:r>
            <a:r>
              <a:rPr lang="ru-RU" sz="2000" dirty="0" smtClean="0">
                <a:latin typeface="Georgia" pitchFamily="18" charset="0"/>
              </a:rPr>
              <a:t>ребенку </a:t>
            </a:r>
            <a:r>
              <a:rPr lang="ru-RU" sz="2000" dirty="0">
                <a:latin typeface="Georgia" pitchFamily="18" charset="0"/>
              </a:rPr>
              <a:t>определить в познавательной задаче, вопросе, задании основную проблему и наметить план поиска путей выхода из возникшего затруднения;</a:t>
            </a:r>
          </a:p>
        </p:txBody>
      </p:sp>
      <p:sp>
        <p:nvSpPr>
          <p:cNvPr id="15" name="Скругленный прямоугольник 14"/>
          <p:cNvSpPr/>
          <p:nvPr/>
        </p:nvSpPr>
        <p:spPr>
          <a:xfrm>
            <a:off x="140707" y="4741138"/>
            <a:ext cx="892075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a:latin typeface="Georgia" pitchFamily="18" charset="0"/>
              </a:rPr>
              <a:t>побудить ребенка к активной поисковой, экспериментальной деятельности</a:t>
            </a:r>
          </a:p>
        </p:txBody>
      </p:sp>
      <p:sp>
        <p:nvSpPr>
          <p:cNvPr id="16" name="Скругленный прямоугольник 15"/>
          <p:cNvSpPr/>
          <p:nvPr/>
        </p:nvSpPr>
        <p:spPr>
          <a:xfrm>
            <a:off x="169771" y="5805264"/>
            <a:ext cx="892075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a:latin typeface="Georgia" pitchFamily="18" charset="0"/>
              </a:rPr>
              <a:t>п</a:t>
            </a:r>
            <a:r>
              <a:rPr lang="ru-RU" sz="2000" dirty="0" smtClean="0">
                <a:latin typeface="Georgia" pitchFamily="18" charset="0"/>
              </a:rPr>
              <a:t>омочь </a:t>
            </a:r>
            <a:r>
              <a:rPr lang="ru-RU" sz="2000" dirty="0" smtClean="0">
                <a:latin typeface="Georgia" pitchFamily="18" charset="0"/>
              </a:rPr>
              <a:t>ребенку определить </a:t>
            </a:r>
            <a:r>
              <a:rPr lang="ru-RU" sz="2000" dirty="0">
                <a:latin typeface="Georgia" pitchFamily="18" charset="0"/>
              </a:rPr>
              <a:t>и указать направление поиска наиболее рационального пути выхода из ситуации затруднения.</a:t>
            </a:r>
          </a:p>
        </p:txBody>
      </p:sp>
    </p:spTree>
    <p:extLst>
      <p:ext uri="{BB962C8B-B14F-4D97-AF65-F5344CB8AC3E}">
        <p14:creationId xmlns:p14="http://schemas.microsoft.com/office/powerpoint/2010/main" val="4198377926"/>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20000">
              <a:schemeClr val="bg2">
                <a:tint val="80000"/>
                <a:lumMod val="100000"/>
              </a:schemeClr>
            </a:gs>
            <a:gs pos="38991">
              <a:schemeClr val="bg2">
                <a:lumMod val="75000"/>
              </a:schemeClr>
            </a:gs>
            <a:gs pos="87000">
              <a:schemeClr val="tx1">
                <a:lumMod val="65000"/>
              </a:schemeClr>
            </a:gs>
            <a:gs pos="100000">
              <a:schemeClr val="bg2">
                <a:lumMod val="60000"/>
                <a:lumOff val="4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3" name="Прямоугольник 2"/>
          <p:cNvSpPr/>
          <p:nvPr/>
        </p:nvSpPr>
        <p:spPr>
          <a:xfrm>
            <a:off x="792318" y="0"/>
            <a:ext cx="7904729" cy="769441"/>
          </a:xfrm>
          <a:prstGeom prst="rect">
            <a:avLst/>
          </a:prstGeom>
          <a:noFill/>
        </p:spPr>
        <p:txBody>
          <a:bodyPr wrap="none" lIns="91440" tIns="45720" rIns="91440" bIns="45720">
            <a:spAutoFit/>
          </a:bodyPr>
          <a:lstStyle/>
          <a:p>
            <a:pPr algn="ctr"/>
            <a:r>
              <a:rPr lang="ru-RU" sz="4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Georgia" pitchFamily="18" charset="0"/>
              </a:rPr>
              <a:t>Проблемные ситуации</a:t>
            </a:r>
            <a:endParaRPr lang="ru-RU" sz="4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Georgia"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208598314"/>
              </p:ext>
            </p:extLst>
          </p:nvPr>
        </p:nvGraphicFramePr>
        <p:xfrm>
          <a:off x="179512" y="825465"/>
          <a:ext cx="8784976" cy="5699880"/>
        </p:xfrm>
        <a:graphic>
          <a:graphicData uri="http://schemas.openxmlformats.org/drawingml/2006/table">
            <a:tbl>
              <a:tblPr firstRow="1" bandRow="1">
                <a:tableStyleId>{5C22544A-7EE6-4342-B048-85BDC9FD1C3A}</a:tableStyleId>
              </a:tblPr>
              <a:tblGrid>
                <a:gridCol w="3346146"/>
                <a:gridCol w="5438830"/>
              </a:tblGrid>
              <a:tr h="720081">
                <a:tc>
                  <a:txBody>
                    <a:bodyPr/>
                    <a:lstStyle/>
                    <a:p>
                      <a:pPr algn="just"/>
                      <a:r>
                        <a:rPr lang="ru-RU" dirty="0" smtClean="0">
                          <a:latin typeface="Georgia" pitchFamily="18" charset="0"/>
                        </a:rPr>
                        <a:t>Методический прием</a:t>
                      </a:r>
                      <a:endParaRPr lang="ru-RU" dirty="0">
                        <a:latin typeface="Georgia" pitchFamily="18" charset="0"/>
                      </a:endParaRPr>
                    </a:p>
                  </a:txBody>
                  <a:tcPr/>
                </a:tc>
                <a:tc>
                  <a:txBody>
                    <a:bodyPr/>
                    <a:lstStyle/>
                    <a:p>
                      <a:pPr algn="just"/>
                      <a:r>
                        <a:rPr lang="ru-RU" dirty="0" smtClean="0">
                          <a:latin typeface="Georgia" pitchFamily="18" charset="0"/>
                        </a:rPr>
                        <a:t>Содержание</a:t>
                      </a:r>
                      <a:endParaRPr lang="ru-RU" dirty="0">
                        <a:latin typeface="Georgia" pitchFamily="18" charset="0"/>
                      </a:endParaRPr>
                    </a:p>
                  </a:txBody>
                  <a:tcPr/>
                </a:tc>
              </a:tr>
              <a:tr h="1381994">
                <a:tc>
                  <a:txBody>
                    <a:bodyPr/>
                    <a:lstStyle/>
                    <a:p>
                      <a:pPr algn="just"/>
                      <a:r>
                        <a:rPr lang="ru-RU" dirty="0" smtClean="0">
                          <a:latin typeface="Georgia" pitchFamily="18" charset="0"/>
                        </a:rPr>
                        <a:t>Подведение дошкольников к противоречию.</a:t>
                      </a:r>
                    </a:p>
                    <a:p>
                      <a:pPr algn="just"/>
                      <a:endParaRPr lang="ru-RU" dirty="0">
                        <a:latin typeface="Georgia" pitchFamily="18" charset="0"/>
                      </a:endParaRPr>
                    </a:p>
                  </a:txBody>
                  <a:tcPr/>
                </a:tc>
                <a:tc>
                  <a:txBody>
                    <a:bodyPr/>
                    <a:lstStyle/>
                    <a:p>
                      <a:pPr algn="just"/>
                      <a:r>
                        <a:rPr lang="ru-RU" sz="1600" dirty="0" smtClean="0">
                          <a:latin typeface="Georgia" pitchFamily="18" charset="0"/>
                        </a:rPr>
                        <a:t>Ребенок на день рождение принес 10 больших конфет в группу и хочет угостить всех, а детей 20. Как ты думаешь, всем хватит? Что надо сделать, чтобы каждый из детей получил конфету?</a:t>
                      </a:r>
                    </a:p>
                    <a:p>
                      <a:pPr algn="just"/>
                      <a:endParaRPr lang="ru-RU" sz="1600" dirty="0">
                        <a:latin typeface="Georgia" pitchFamily="18" charset="0"/>
                      </a:endParaRPr>
                    </a:p>
                  </a:txBody>
                  <a:tcPr/>
                </a:tc>
              </a:tr>
              <a:tr h="1119718">
                <a:tc>
                  <a:txBody>
                    <a:bodyPr/>
                    <a:lstStyle/>
                    <a:p>
                      <a:pPr algn="just"/>
                      <a:r>
                        <a:rPr lang="ru-RU" dirty="0" smtClean="0">
                          <a:latin typeface="Georgia" pitchFamily="18" charset="0"/>
                        </a:rPr>
                        <a:t>Рассмотрение различных точек зрения.</a:t>
                      </a:r>
                    </a:p>
                    <a:p>
                      <a:pPr algn="just"/>
                      <a:endParaRPr lang="ru-RU" dirty="0">
                        <a:latin typeface="Georgia" pitchFamily="18" charset="0"/>
                      </a:endParaRPr>
                    </a:p>
                  </a:txBody>
                  <a:tcPr/>
                </a:tc>
                <a:tc>
                  <a:txBody>
                    <a:bodyPr/>
                    <a:lstStyle/>
                    <a:p>
                      <a:pPr algn="just"/>
                      <a:r>
                        <a:rPr lang="ru-RU" sz="1600" dirty="0" smtClean="0">
                          <a:latin typeface="Georgia" pitchFamily="18" charset="0"/>
                        </a:rPr>
                        <a:t>Как можно переложить 2 палочки в домике из счетных палочек, чтобы он смотрел в другую сторону?</a:t>
                      </a:r>
                    </a:p>
                    <a:p>
                      <a:pPr algn="just"/>
                      <a:endParaRPr lang="ru-RU" sz="1600" dirty="0">
                        <a:latin typeface="Georgia" pitchFamily="18" charset="0"/>
                      </a:endParaRPr>
                    </a:p>
                  </a:txBody>
                  <a:tcPr/>
                </a:tc>
              </a:tr>
              <a:tr h="793805">
                <a:tc>
                  <a:txBody>
                    <a:bodyPr/>
                    <a:lstStyle/>
                    <a:p>
                      <a:pPr algn="just"/>
                      <a:r>
                        <a:rPr lang="ru-RU" dirty="0" smtClean="0">
                          <a:latin typeface="Georgia" pitchFamily="18" charset="0"/>
                        </a:rPr>
                        <a:t>Создание ситуаций выбора.</a:t>
                      </a:r>
                    </a:p>
                    <a:p>
                      <a:pPr algn="just"/>
                      <a:endParaRPr lang="ru-RU" dirty="0">
                        <a:latin typeface="Georgia" pitchFamily="18" charset="0"/>
                      </a:endParaRPr>
                    </a:p>
                  </a:txBody>
                  <a:tcPr/>
                </a:tc>
                <a:tc>
                  <a:txBody>
                    <a:bodyPr/>
                    <a:lstStyle/>
                    <a:p>
                      <a:pPr algn="just"/>
                      <a:r>
                        <a:rPr lang="ru-RU" sz="1600" dirty="0" smtClean="0">
                          <a:latin typeface="Georgia" pitchFamily="18" charset="0"/>
                        </a:rPr>
                        <a:t>Стол, стул, диван, игрушка – что лишнее?</a:t>
                      </a:r>
                    </a:p>
                    <a:p>
                      <a:pPr algn="just"/>
                      <a:endParaRPr lang="ru-RU" sz="1600" dirty="0">
                        <a:latin typeface="Georgia" pitchFamily="18" charset="0"/>
                      </a:endParaRPr>
                    </a:p>
                  </a:txBody>
                  <a:tcPr/>
                </a:tc>
              </a:tr>
              <a:tr h="861322">
                <a:tc>
                  <a:txBody>
                    <a:bodyPr/>
                    <a:lstStyle/>
                    <a:p>
                      <a:pPr algn="just"/>
                      <a:r>
                        <a:rPr lang="ru-RU" dirty="0" smtClean="0">
                          <a:latin typeface="Georgia" pitchFamily="18" charset="0"/>
                        </a:rPr>
                        <a:t>Провокации.</a:t>
                      </a:r>
                    </a:p>
                    <a:p>
                      <a:pPr algn="just"/>
                      <a:endParaRPr lang="ru-RU" dirty="0">
                        <a:latin typeface="Georgia" pitchFamily="18" charset="0"/>
                      </a:endParaRPr>
                    </a:p>
                  </a:txBody>
                  <a:tcPr/>
                </a:tc>
                <a:tc>
                  <a:txBody>
                    <a:bodyPr/>
                    <a:lstStyle/>
                    <a:p>
                      <a:pPr algn="just"/>
                      <a:r>
                        <a:rPr lang="ru-RU" sz="1600" dirty="0" smtClean="0">
                          <a:latin typeface="Georgia" pitchFamily="18" charset="0"/>
                        </a:rPr>
                        <a:t>Гусь весит 2 кг. Сколько он будет весить, если встанет на одну ногу?</a:t>
                      </a:r>
                    </a:p>
                    <a:p>
                      <a:pPr algn="just"/>
                      <a:endParaRPr lang="ru-RU" sz="1600" dirty="0">
                        <a:latin typeface="Georgia" pitchFamily="18" charset="0"/>
                      </a:endParaRPr>
                    </a:p>
                  </a:txBody>
                  <a:tcPr/>
                </a:tc>
              </a:tr>
              <a:tr h="667697">
                <a:tc>
                  <a:txBody>
                    <a:bodyPr/>
                    <a:lstStyle/>
                    <a:p>
                      <a:pPr algn="just"/>
                      <a:r>
                        <a:rPr lang="ru-RU" dirty="0" smtClean="0">
                          <a:latin typeface="Georgia" pitchFamily="18" charset="0"/>
                        </a:rPr>
                        <a:t>Проблемные задачи.</a:t>
                      </a:r>
                    </a:p>
                    <a:p>
                      <a:pPr algn="just"/>
                      <a:endParaRPr lang="ru-RU" dirty="0">
                        <a:latin typeface="Georgia" pitchFamily="18" charset="0"/>
                      </a:endParaRPr>
                    </a:p>
                  </a:txBody>
                  <a:tcPr/>
                </a:tc>
                <a:tc>
                  <a:txBody>
                    <a:bodyPr/>
                    <a:lstStyle/>
                    <a:p>
                      <a:pPr algn="just"/>
                      <a:r>
                        <a:rPr lang="ru-RU" sz="1600" dirty="0" smtClean="0">
                          <a:latin typeface="Georgia" pitchFamily="18" charset="0"/>
                        </a:rPr>
                        <a:t>У всех детей на занятии приготовлен большой квадрат, а у одного маленький. Что будем делать?</a:t>
                      </a:r>
                    </a:p>
                    <a:p>
                      <a:pPr algn="just"/>
                      <a:endParaRPr lang="ru-RU" sz="1600" dirty="0">
                        <a:latin typeface="Georgia" pitchFamily="18" charset="0"/>
                      </a:endParaRPr>
                    </a:p>
                  </a:txBody>
                  <a:tcPr/>
                </a:tc>
              </a:tr>
            </a:tbl>
          </a:graphicData>
        </a:graphic>
      </p:graphicFrame>
    </p:spTree>
    <p:extLst>
      <p:ext uri="{BB962C8B-B14F-4D97-AF65-F5344CB8AC3E}">
        <p14:creationId xmlns:p14="http://schemas.microsoft.com/office/powerpoint/2010/main" val="280439725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80000">
              <a:schemeClr val="bg2">
                <a:lumMod val="20000"/>
                <a:lumOff val="80000"/>
              </a:schemeClr>
            </a:gs>
            <a:gs pos="20000">
              <a:schemeClr val="bg2">
                <a:tint val="80000"/>
                <a:lumMod val="100000"/>
              </a:schemeClr>
            </a:gs>
            <a:gs pos="100000">
              <a:schemeClr val="bg2">
                <a:tint val="100000"/>
                <a:lumMod val="8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Прямоугольник 1"/>
          <p:cNvSpPr/>
          <p:nvPr/>
        </p:nvSpPr>
        <p:spPr>
          <a:xfrm>
            <a:off x="1082484" y="8004"/>
            <a:ext cx="7178568" cy="1938992"/>
          </a:xfrm>
          <a:prstGeom prst="rect">
            <a:avLst/>
          </a:prstGeom>
          <a:noFill/>
        </p:spPr>
        <p:txBody>
          <a:bodyPr wrap="none" lIns="91440" tIns="45720" rIns="91440" bIns="45720">
            <a:spAutoFit/>
          </a:bodyPr>
          <a:lstStyle/>
          <a:p>
            <a:pPr algn="ctr"/>
            <a:r>
              <a:rPr lang="ru-RU" sz="4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Georgia" pitchFamily="18" charset="0"/>
              </a:rPr>
              <a:t>Примерные темы </a:t>
            </a:r>
          </a:p>
          <a:p>
            <a:pPr algn="ctr"/>
            <a:r>
              <a:rPr lang="ru-RU"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Georgia" pitchFamily="18" charset="0"/>
              </a:rPr>
              <a:t>п</a:t>
            </a:r>
            <a:r>
              <a:rPr lang="ru-RU" sz="4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Georgia" pitchFamily="18" charset="0"/>
              </a:rPr>
              <a:t>роблемных ситуаций</a:t>
            </a:r>
          </a:p>
          <a:p>
            <a:pPr algn="ctr"/>
            <a:r>
              <a:rPr lang="ru-RU" sz="4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Georgia" pitchFamily="18" charset="0"/>
              </a:rPr>
              <a:t> ситуаций</a:t>
            </a:r>
            <a:endParaRPr lang="ru-RU" sz="4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Georgia"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027857215"/>
              </p:ext>
            </p:extLst>
          </p:nvPr>
        </p:nvGraphicFramePr>
        <p:xfrm>
          <a:off x="179512" y="1397001"/>
          <a:ext cx="8712968" cy="5225103"/>
        </p:xfrm>
        <a:graphic>
          <a:graphicData uri="http://schemas.openxmlformats.org/drawingml/2006/table">
            <a:tbl>
              <a:tblPr firstRow="1" bandRow="1">
                <a:tableStyleId>{5C22544A-7EE6-4342-B048-85BDC9FD1C3A}</a:tableStyleId>
              </a:tblPr>
              <a:tblGrid>
                <a:gridCol w="2428204"/>
                <a:gridCol w="6284764"/>
              </a:tblGrid>
              <a:tr h="341007">
                <a:tc>
                  <a:txBody>
                    <a:bodyPr/>
                    <a:lstStyle/>
                    <a:p>
                      <a:pPr algn="just"/>
                      <a:r>
                        <a:rPr lang="ru-RU" dirty="0" smtClean="0">
                          <a:latin typeface="Georgia" pitchFamily="18" charset="0"/>
                        </a:rPr>
                        <a:t>Тема</a:t>
                      </a:r>
                      <a:endParaRPr lang="ru-RU" dirty="0">
                        <a:latin typeface="Georgia" pitchFamily="18" charset="0"/>
                      </a:endParaRPr>
                    </a:p>
                  </a:txBody>
                  <a:tcPr/>
                </a:tc>
                <a:tc>
                  <a:txBody>
                    <a:bodyPr/>
                    <a:lstStyle/>
                    <a:p>
                      <a:pPr algn="just"/>
                      <a:r>
                        <a:rPr lang="ru-RU" dirty="0" smtClean="0">
                          <a:latin typeface="Georgia" pitchFamily="18" charset="0"/>
                        </a:rPr>
                        <a:t>Содержание</a:t>
                      </a:r>
                      <a:endParaRPr lang="ru-RU" dirty="0">
                        <a:latin typeface="Georgia" pitchFamily="18" charset="0"/>
                      </a:endParaRPr>
                    </a:p>
                  </a:txBody>
                  <a:tcPr/>
                </a:tc>
              </a:tr>
              <a:tr h="1875536">
                <a:tc>
                  <a:txBody>
                    <a:bodyPr/>
                    <a:lstStyle/>
                    <a:p>
                      <a:pPr algn="just"/>
                      <a:r>
                        <a:rPr lang="ru-RU" dirty="0" smtClean="0">
                          <a:latin typeface="Georgia" pitchFamily="18" charset="0"/>
                        </a:rPr>
                        <a:t>Что произойдет?..</a:t>
                      </a:r>
                    </a:p>
                    <a:p>
                      <a:pPr algn="just"/>
                      <a:endParaRPr lang="ru-RU" dirty="0">
                        <a:latin typeface="Georgia" pitchFamily="18" charset="0"/>
                      </a:endParaRPr>
                    </a:p>
                  </a:txBody>
                  <a:tcPr/>
                </a:tc>
                <a:tc>
                  <a:txBody>
                    <a:bodyPr/>
                    <a:lstStyle/>
                    <a:p>
                      <a:pPr algn="just"/>
                      <a:r>
                        <a:rPr lang="ru-RU" sz="1600" dirty="0" smtClean="0">
                          <a:latin typeface="Georgia" pitchFamily="18" charset="0"/>
                        </a:rPr>
                        <a:t>Педагог предлагает ряд вопросов, начинающихся со слов «что произойдет, если...». Задача ребенка дать как можно более полные и оригинальные ответы: Из крана на кухне польется апельсиновый сок? Из тучи вместо дождя станет падать изюм? Люди придумают таблетки от сна?</a:t>
                      </a:r>
                    </a:p>
                    <a:p>
                      <a:pPr algn="just"/>
                      <a:endParaRPr lang="ru-RU" sz="1600" dirty="0">
                        <a:latin typeface="Georgia" pitchFamily="18" charset="0"/>
                      </a:endParaRPr>
                    </a:p>
                  </a:txBody>
                  <a:tcPr/>
                </a:tc>
              </a:tr>
              <a:tr h="1364026">
                <a:tc>
                  <a:txBody>
                    <a:bodyPr/>
                    <a:lstStyle/>
                    <a:p>
                      <a:pPr algn="just"/>
                      <a:r>
                        <a:rPr lang="ru-RU" dirty="0" smtClean="0">
                          <a:latin typeface="Georgia" pitchFamily="18" charset="0"/>
                        </a:rPr>
                        <a:t>Почему это произошло?</a:t>
                      </a:r>
                    </a:p>
                    <a:p>
                      <a:pPr algn="just"/>
                      <a:endParaRPr lang="ru-RU" dirty="0">
                        <a:latin typeface="Georgia" pitchFamily="18" charset="0"/>
                      </a:endParaRPr>
                    </a:p>
                  </a:txBody>
                  <a:tcPr/>
                </a:tc>
                <a:tc>
                  <a:txBody>
                    <a:bodyPr/>
                    <a:lstStyle/>
                    <a:p>
                      <a:pPr algn="just"/>
                      <a:r>
                        <a:rPr lang="ru-RU" sz="1600" dirty="0" smtClean="0">
                          <a:latin typeface="Georgia" pitchFamily="18" charset="0"/>
                        </a:rPr>
                        <a:t>Педагог предлагает детям назвать как можно больше возможных причин для следующих ситуаций: во всем доме погасли все электрические лампочки; речка вышла из берегов и затопила луга и т.п.</a:t>
                      </a:r>
                    </a:p>
                    <a:p>
                      <a:pPr algn="just"/>
                      <a:endParaRPr lang="ru-RU" sz="1600" dirty="0">
                        <a:latin typeface="Georgia" pitchFamily="18" charset="0"/>
                      </a:endParaRPr>
                    </a:p>
                  </a:txBody>
                  <a:tcPr/>
                </a:tc>
              </a:tr>
              <a:tr h="1619781">
                <a:tc>
                  <a:txBody>
                    <a:bodyPr/>
                    <a:lstStyle/>
                    <a:p>
                      <a:pPr algn="just"/>
                      <a:r>
                        <a:rPr lang="ru-RU" dirty="0" smtClean="0">
                          <a:latin typeface="Georgia" pitchFamily="18" charset="0"/>
                        </a:rPr>
                        <a:t>Архимед</a:t>
                      </a:r>
                    </a:p>
                    <a:p>
                      <a:pPr algn="just"/>
                      <a:endParaRPr lang="ru-RU" dirty="0">
                        <a:latin typeface="Georgia" pitchFamily="18" charset="0"/>
                      </a:endParaRPr>
                    </a:p>
                  </a:txBody>
                  <a:tcPr/>
                </a:tc>
                <a:tc>
                  <a:txBody>
                    <a:bodyPr/>
                    <a:lstStyle/>
                    <a:p>
                      <a:pPr algn="just"/>
                      <a:r>
                        <a:rPr lang="ru-RU" sz="1600" dirty="0" smtClean="0">
                          <a:latin typeface="Georgia" pitchFamily="18" charset="0"/>
                        </a:rPr>
                        <a:t>Педагог предлагает детям проблемные ситуации. Дети должны дать как можно больше вариантов решения этих проблем. Как без космического корабля слетать на Сатурн? Как оживить куклу? Как закрепить детали одежды без ниток? Как вымыть руки без мыла?</a:t>
                      </a:r>
                    </a:p>
                    <a:p>
                      <a:pPr algn="just"/>
                      <a:endParaRPr lang="ru-RU" sz="1600" dirty="0">
                        <a:latin typeface="Georgia" pitchFamily="18" charset="0"/>
                      </a:endParaRPr>
                    </a:p>
                  </a:txBody>
                  <a:tcPr/>
                </a:tc>
              </a:tr>
            </a:tbl>
          </a:graphicData>
        </a:graphic>
      </p:graphicFrame>
    </p:spTree>
    <p:extLst>
      <p:ext uri="{BB962C8B-B14F-4D97-AF65-F5344CB8AC3E}">
        <p14:creationId xmlns:p14="http://schemas.microsoft.com/office/powerpoint/2010/main" val="3644347351"/>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80000">
              <a:schemeClr val="bg2">
                <a:lumMod val="20000"/>
                <a:lumOff val="80000"/>
              </a:schemeClr>
            </a:gs>
            <a:gs pos="20000">
              <a:schemeClr val="bg2">
                <a:tint val="80000"/>
                <a:lumMod val="100000"/>
              </a:schemeClr>
            </a:gs>
            <a:gs pos="100000">
              <a:schemeClr val="bg2">
                <a:tint val="100000"/>
                <a:lumMod val="8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Прямоугольник 1"/>
          <p:cNvSpPr/>
          <p:nvPr/>
        </p:nvSpPr>
        <p:spPr>
          <a:xfrm>
            <a:off x="771499" y="8004"/>
            <a:ext cx="7800533" cy="1446550"/>
          </a:xfrm>
          <a:prstGeom prst="rect">
            <a:avLst/>
          </a:prstGeom>
          <a:noFill/>
        </p:spPr>
        <p:txBody>
          <a:bodyPr wrap="none" lIns="91440" tIns="45720" rIns="91440" bIns="45720">
            <a:spAutoFit/>
          </a:bodyPr>
          <a:lstStyle/>
          <a:p>
            <a:pPr algn="ctr"/>
            <a:r>
              <a:rPr lang="ru-RU" sz="4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Georgia" pitchFamily="18" charset="0"/>
              </a:rPr>
              <a:t>Примерные темы </a:t>
            </a:r>
          </a:p>
          <a:p>
            <a:pPr algn="ctr"/>
            <a:r>
              <a:rPr lang="ru-RU" sz="4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Georgia" pitchFamily="18" charset="0"/>
              </a:rPr>
              <a:t>проблемных ситуаций</a:t>
            </a:r>
            <a:endParaRPr lang="ru-RU" sz="4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Georgia"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599042172"/>
              </p:ext>
            </p:extLst>
          </p:nvPr>
        </p:nvGraphicFramePr>
        <p:xfrm>
          <a:off x="179512" y="1397001"/>
          <a:ext cx="8712968" cy="5200350"/>
        </p:xfrm>
        <a:graphic>
          <a:graphicData uri="http://schemas.openxmlformats.org/drawingml/2006/table">
            <a:tbl>
              <a:tblPr firstRow="1" bandRow="1">
                <a:tableStyleId>{5C22544A-7EE6-4342-B048-85BDC9FD1C3A}</a:tableStyleId>
              </a:tblPr>
              <a:tblGrid>
                <a:gridCol w="2428204"/>
                <a:gridCol w="6284764"/>
              </a:tblGrid>
              <a:tr h="392479">
                <a:tc>
                  <a:txBody>
                    <a:bodyPr/>
                    <a:lstStyle/>
                    <a:p>
                      <a:pPr algn="just"/>
                      <a:r>
                        <a:rPr lang="ru-RU" dirty="0" smtClean="0">
                          <a:latin typeface="Georgia" pitchFamily="18" charset="0"/>
                        </a:rPr>
                        <a:t>Тема</a:t>
                      </a:r>
                      <a:endParaRPr lang="ru-RU" dirty="0">
                        <a:latin typeface="Georgia" pitchFamily="18" charset="0"/>
                      </a:endParaRPr>
                    </a:p>
                  </a:txBody>
                  <a:tcPr/>
                </a:tc>
                <a:tc>
                  <a:txBody>
                    <a:bodyPr/>
                    <a:lstStyle/>
                    <a:p>
                      <a:pPr algn="just"/>
                      <a:r>
                        <a:rPr lang="ru-RU" dirty="0" smtClean="0">
                          <a:latin typeface="Georgia" pitchFamily="18" charset="0"/>
                        </a:rPr>
                        <a:t>Содержание</a:t>
                      </a:r>
                      <a:endParaRPr lang="ru-RU" dirty="0">
                        <a:latin typeface="Georgia" pitchFamily="18" charset="0"/>
                      </a:endParaRPr>
                    </a:p>
                  </a:txBody>
                  <a:tcPr/>
                </a:tc>
              </a:tr>
              <a:tr h="1864277">
                <a:tc>
                  <a:txBody>
                    <a:bodyPr/>
                    <a:lstStyle/>
                    <a:p>
                      <a:pPr algn="just"/>
                      <a:r>
                        <a:rPr lang="ru-RU" dirty="0" smtClean="0">
                          <a:latin typeface="Georgia" pitchFamily="18" charset="0"/>
                        </a:rPr>
                        <a:t>Про часы</a:t>
                      </a:r>
                    </a:p>
                    <a:p>
                      <a:pPr algn="just"/>
                      <a:endParaRPr lang="ru-RU" dirty="0">
                        <a:latin typeface="Georgia" pitchFamily="18" charset="0"/>
                      </a:endParaRPr>
                    </a:p>
                  </a:txBody>
                  <a:tcPr/>
                </a:tc>
                <a:tc>
                  <a:txBody>
                    <a:bodyPr/>
                    <a:lstStyle/>
                    <a:p>
                      <a:pPr algn="just"/>
                      <a:r>
                        <a:rPr lang="ru-RU" dirty="0" smtClean="0">
                          <a:latin typeface="Georgia" pitchFamily="18" charset="0"/>
                        </a:rPr>
                        <a:t>Педагог предлагает детям представить, что грабители похитили в городе все часы. Ни у кого часов не осталось. Детям нужно решить проблему: как можно следить за ходом времени, пока в город не завезут новые часы? Необходимо предложить несколько способов.</a:t>
                      </a:r>
                    </a:p>
                    <a:p>
                      <a:pPr algn="just"/>
                      <a:endParaRPr lang="ru-RU" dirty="0">
                        <a:latin typeface="Georgia" pitchFamily="18" charset="0"/>
                      </a:endParaRPr>
                    </a:p>
                  </a:txBody>
                  <a:tcPr/>
                </a:tc>
              </a:tr>
              <a:tr h="981198">
                <a:tc>
                  <a:txBody>
                    <a:bodyPr/>
                    <a:lstStyle/>
                    <a:p>
                      <a:pPr algn="just"/>
                      <a:r>
                        <a:rPr lang="ru-RU" dirty="0" smtClean="0">
                          <a:latin typeface="Georgia" pitchFamily="18" charset="0"/>
                        </a:rPr>
                        <a:t>Как быть?</a:t>
                      </a:r>
                    </a:p>
                    <a:p>
                      <a:pPr algn="just"/>
                      <a:endParaRPr lang="ru-RU" dirty="0">
                        <a:latin typeface="Georgia" pitchFamily="18" charset="0"/>
                      </a:endParaRPr>
                    </a:p>
                  </a:txBody>
                  <a:tcPr/>
                </a:tc>
                <a:tc>
                  <a:txBody>
                    <a:bodyPr/>
                    <a:lstStyle/>
                    <a:p>
                      <a:pPr algn="just"/>
                      <a:r>
                        <a:rPr lang="ru-RU" dirty="0" smtClean="0">
                          <a:latin typeface="Georgia" pitchFamily="18" charset="0"/>
                        </a:rPr>
                        <a:t>Золушке надо вовремя уйти с бала, а дворцовые часы вдруг остановились.</a:t>
                      </a:r>
                    </a:p>
                    <a:p>
                      <a:pPr algn="just"/>
                      <a:endParaRPr lang="ru-RU" dirty="0">
                        <a:latin typeface="Georgia" pitchFamily="18" charset="0"/>
                      </a:endParaRPr>
                    </a:p>
                  </a:txBody>
                  <a:tcPr/>
                </a:tc>
              </a:tr>
              <a:tr h="981198">
                <a:tc>
                  <a:txBody>
                    <a:bodyPr/>
                    <a:lstStyle/>
                    <a:p>
                      <a:pPr algn="just"/>
                      <a:r>
                        <a:rPr lang="ru-RU" dirty="0" smtClean="0">
                          <a:latin typeface="Georgia" pitchFamily="18" charset="0"/>
                        </a:rPr>
                        <a:t>Помоги Незнайке</a:t>
                      </a:r>
                      <a:endParaRPr lang="ru-RU" dirty="0">
                        <a:latin typeface="Georgia" pitchFamily="18" charset="0"/>
                      </a:endParaRPr>
                    </a:p>
                  </a:txBody>
                  <a:tcPr/>
                </a:tc>
                <a:tc>
                  <a:txBody>
                    <a:bodyPr/>
                    <a:lstStyle/>
                    <a:p>
                      <a:pPr algn="just"/>
                      <a:r>
                        <a:rPr lang="ru-RU" dirty="0" smtClean="0">
                          <a:latin typeface="Georgia" pitchFamily="18" charset="0"/>
                        </a:rPr>
                        <a:t>Незнайка в лесу поранил ногу, а аптечки нет. Что можно сделать?</a:t>
                      </a:r>
                    </a:p>
                    <a:p>
                      <a:pPr algn="just"/>
                      <a:endParaRPr lang="ru-RU" dirty="0">
                        <a:latin typeface="Georgia" pitchFamily="18" charset="0"/>
                      </a:endParaRPr>
                    </a:p>
                  </a:txBody>
                  <a:tcPr/>
                </a:tc>
              </a:tr>
              <a:tr h="981198">
                <a:tc>
                  <a:txBody>
                    <a:bodyPr/>
                    <a:lstStyle/>
                    <a:p>
                      <a:pPr algn="just"/>
                      <a:r>
                        <a:rPr lang="ru-RU" dirty="0" smtClean="0">
                          <a:latin typeface="Georgia" pitchFamily="18" charset="0"/>
                        </a:rPr>
                        <a:t>Машенька в лесу</a:t>
                      </a:r>
                      <a:endParaRPr lang="ru-RU" dirty="0">
                        <a:latin typeface="Georgia" pitchFamily="18" charset="0"/>
                      </a:endParaRPr>
                    </a:p>
                  </a:txBody>
                  <a:tcPr/>
                </a:tc>
                <a:tc>
                  <a:txBody>
                    <a:bodyPr/>
                    <a:lstStyle/>
                    <a:p>
                      <a:pPr algn="just"/>
                      <a:r>
                        <a:rPr lang="ru-RU" dirty="0" smtClean="0">
                          <a:latin typeface="Georgia" pitchFamily="18" charset="0"/>
                        </a:rPr>
                        <a:t>Машенька заблудилась в лесу и не знает, как ей выйти из леса. Что делать?</a:t>
                      </a:r>
                    </a:p>
                    <a:p>
                      <a:pPr algn="just"/>
                      <a:endParaRPr lang="ru-RU" dirty="0">
                        <a:latin typeface="Georgia" pitchFamily="18" charset="0"/>
                      </a:endParaRPr>
                    </a:p>
                  </a:txBody>
                  <a:tcPr/>
                </a:tc>
              </a:tr>
            </a:tbl>
          </a:graphicData>
        </a:graphic>
      </p:graphicFrame>
    </p:spTree>
    <p:extLst>
      <p:ext uri="{BB962C8B-B14F-4D97-AF65-F5344CB8AC3E}">
        <p14:creationId xmlns:p14="http://schemas.microsoft.com/office/powerpoint/2010/main" val="80913084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38329">
              <a:schemeClr val="bg2">
                <a:lumMod val="40000"/>
                <a:lumOff val="60000"/>
              </a:schemeClr>
            </a:gs>
            <a:gs pos="60640">
              <a:schemeClr val="bg2">
                <a:lumMod val="20000"/>
                <a:lumOff val="80000"/>
              </a:schemeClr>
            </a:gs>
            <a:gs pos="20000">
              <a:schemeClr val="bg2">
                <a:tint val="80000"/>
                <a:lumMod val="100000"/>
              </a:schemeClr>
            </a:gs>
            <a:gs pos="100000">
              <a:schemeClr val="bg2">
                <a:tint val="100000"/>
                <a:lumMod val="8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Прямоугольник 1"/>
          <p:cNvSpPr/>
          <p:nvPr/>
        </p:nvSpPr>
        <p:spPr>
          <a:xfrm>
            <a:off x="213279" y="188640"/>
            <a:ext cx="8717451" cy="1323439"/>
          </a:xfrm>
          <a:prstGeom prst="rect">
            <a:avLst/>
          </a:prstGeom>
          <a:noFill/>
        </p:spPr>
        <p:txBody>
          <a:bodyPr wrap="none" lIns="91440" tIns="45720" rIns="91440" bIns="45720">
            <a:spAutoFit/>
          </a:bodyPr>
          <a:lstStyle/>
          <a:p>
            <a:pPr algn="ctr"/>
            <a:r>
              <a:rPr lang="ru-RU" sz="4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Georgia" pitchFamily="18" charset="0"/>
              </a:rPr>
              <a:t>Значение использования </a:t>
            </a:r>
          </a:p>
          <a:p>
            <a:pPr algn="ctr"/>
            <a:r>
              <a:rPr lang="ru-RU" sz="4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Georgia" pitchFamily="18" charset="0"/>
              </a:rPr>
              <a:t>образовательных ситуаций</a:t>
            </a:r>
            <a:endParaRPr lang="ru-RU" sz="4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Georgia" pitchFamily="18" charset="0"/>
            </a:endParaRPr>
          </a:p>
        </p:txBody>
      </p:sp>
      <p:sp>
        <p:nvSpPr>
          <p:cNvPr id="4" name="Овал 3"/>
          <p:cNvSpPr/>
          <p:nvPr/>
        </p:nvSpPr>
        <p:spPr>
          <a:xfrm>
            <a:off x="179512" y="2241669"/>
            <a:ext cx="374441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a:latin typeface="Georgia" pitchFamily="18" charset="0"/>
              </a:rPr>
              <a:t>у детей значительно снижается чувство скованности </a:t>
            </a:r>
          </a:p>
        </p:txBody>
      </p:sp>
      <p:sp>
        <p:nvSpPr>
          <p:cNvPr id="6" name="Овал 5"/>
          <p:cNvSpPr/>
          <p:nvPr/>
        </p:nvSpPr>
        <p:spPr>
          <a:xfrm>
            <a:off x="4355976" y="1615092"/>
            <a:ext cx="364098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Georgia" pitchFamily="18" charset="0"/>
              </a:rPr>
              <a:t>преодолевается застенчивость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6751" y="3489422"/>
            <a:ext cx="3676650" cy="9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572" y="4941168"/>
            <a:ext cx="3676650" cy="9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7350" y="2716178"/>
            <a:ext cx="3676650" cy="9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1814" y="4440334"/>
            <a:ext cx="3676650" cy="9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127879" y="3667090"/>
            <a:ext cx="3175869" cy="646331"/>
          </a:xfrm>
          <a:prstGeom prst="rect">
            <a:avLst/>
          </a:prstGeom>
        </p:spPr>
        <p:txBody>
          <a:bodyPr wrap="none">
            <a:spAutoFit/>
          </a:bodyPr>
          <a:lstStyle/>
          <a:p>
            <a:pPr algn="just"/>
            <a:r>
              <a:rPr lang="ru-RU" dirty="0">
                <a:latin typeface="Georgia" pitchFamily="18" charset="0"/>
              </a:rPr>
              <a:t>возрастает познавательная </a:t>
            </a:r>
            <a:endParaRPr lang="ru-RU" dirty="0" smtClean="0">
              <a:latin typeface="Georgia" pitchFamily="18" charset="0"/>
            </a:endParaRPr>
          </a:p>
          <a:p>
            <a:pPr algn="just"/>
            <a:r>
              <a:rPr lang="ru-RU" dirty="0" smtClean="0">
                <a:latin typeface="Georgia" pitchFamily="18" charset="0"/>
              </a:rPr>
              <a:t>активность </a:t>
            </a:r>
            <a:endParaRPr lang="ru-RU" dirty="0">
              <a:latin typeface="Georgia" pitchFamily="18" charset="0"/>
            </a:endParaRPr>
          </a:p>
        </p:txBody>
      </p:sp>
      <p:sp>
        <p:nvSpPr>
          <p:cNvPr id="8" name="Прямоугольник 7"/>
          <p:cNvSpPr/>
          <p:nvPr/>
        </p:nvSpPr>
        <p:spPr>
          <a:xfrm>
            <a:off x="5739356" y="2843091"/>
            <a:ext cx="3132638" cy="646331"/>
          </a:xfrm>
          <a:prstGeom prst="rect">
            <a:avLst/>
          </a:prstGeom>
        </p:spPr>
        <p:txBody>
          <a:bodyPr wrap="square">
            <a:spAutoFit/>
          </a:bodyPr>
          <a:lstStyle/>
          <a:p>
            <a:pPr algn="just"/>
            <a:r>
              <a:rPr lang="ru-RU" dirty="0">
                <a:latin typeface="Georgia" pitchFamily="18" charset="0"/>
              </a:rPr>
              <a:t>возникает </a:t>
            </a:r>
            <a:r>
              <a:rPr lang="ru-RU" dirty="0" smtClean="0">
                <a:latin typeface="Georgia" pitchFamily="18" charset="0"/>
              </a:rPr>
              <a:t>положительное </a:t>
            </a:r>
            <a:r>
              <a:rPr lang="ru-RU" dirty="0">
                <a:latin typeface="Georgia" pitchFamily="18" charset="0"/>
              </a:rPr>
              <a:t>отношение </a:t>
            </a:r>
            <a:r>
              <a:rPr lang="ru-RU" dirty="0" smtClean="0">
                <a:latin typeface="Georgia" pitchFamily="18" charset="0"/>
              </a:rPr>
              <a:t>к </a:t>
            </a:r>
            <a:r>
              <a:rPr lang="ru-RU" dirty="0">
                <a:latin typeface="Georgia" pitchFamily="18" charset="0"/>
              </a:rPr>
              <a:t>занятиям</a:t>
            </a:r>
          </a:p>
        </p:txBody>
      </p:sp>
      <p:sp>
        <p:nvSpPr>
          <p:cNvPr id="9" name="Прямоугольник 8"/>
          <p:cNvSpPr/>
          <p:nvPr/>
        </p:nvSpPr>
        <p:spPr>
          <a:xfrm>
            <a:off x="878364" y="5093458"/>
            <a:ext cx="2637260" cy="646331"/>
          </a:xfrm>
          <a:prstGeom prst="rect">
            <a:avLst/>
          </a:prstGeom>
        </p:spPr>
        <p:txBody>
          <a:bodyPr wrap="none">
            <a:spAutoFit/>
          </a:bodyPr>
          <a:lstStyle/>
          <a:p>
            <a:pPr algn="just"/>
            <a:r>
              <a:rPr lang="ru-RU" dirty="0">
                <a:latin typeface="Georgia" pitchFamily="18" charset="0"/>
              </a:rPr>
              <a:t>дети становятся более </a:t>
            </a:r>
            <a:endParaRPr lang="ru-RU" dirty="0" smtClean="0">
              <a:latin typeface="Georgia" pitchFamily="18" charset="0"/>
            </a:endParaRPr>
          </a:p>
          <a:p>
            <a:pPr algn="just"/>
            <a:r>
              <a:rPr lang="ru-RU" dirty="0" smtClean="0">
                <a:latin typeface="Georgia" pitchFamily="18" charset="0"/>
              </a:rPr>
              <a:t>общительными</a:t>
            </a:r>
            <a:endParaRPr lang="ru-RU" dirty="0">
              <a:latin typeface="Georgia" pitchFamily="18" charset="0"/>
            </a:endParaRPr>
          </a:p>
        </p:txBody>
      </p:sp>
      <p:sp>
        <p:nvSpPr>
          <p:cNvPr id="10" name="Прямоугольник 9"/>
          <p:cNvSpPr/>
          <p:nvPr/>
        </p:nvSpPr>
        <p:spPr>
          <a:xfrm>
            <a:off x="5301648" y="4618002"/>
            <a:ext cx="3482043" cy="646331"/>
          </a:xfrm>
          <a:prstGeom prst="rect">
            <a:avLst/>
          </a:prstGeom>
        </p:spPr>
        <p:txBody>
          <a:bodyPr wrap="none">
            <a:spAutoFit/>
          </a:bodyPr>
          <a:lstStyle/>
          <a:p>
            <a:pPr algn="just"/>
            <a:r>
              <a:rPr lang="ru-RU" dirty="0">
                <a:latin typeface="Georgia" pitchFamily="18" charset="0"/>
              </a:rPr>
              <a:t>д</a:t>
            </a:r>
            <a:r>
              <a:rPr lang="ru-RU" dirty="0" smtClean="0">
                <a:latin typeface="Georgia" pitchFamily="18" charset="0"/>
              </a:rPr>
              <a:t>ети не </a:t>
            </a:r>
            <a:r>
              <a:rPr lang="ru-RU" dirty="0">
                <a:latin typeface="Georgia" pitchFamily="18" charset="0"/>
              </a:rPr>
              <a:t>боятся высказать свое </a:t>
            </a:r>
            <a:endParaRPr lang="ru-RU" dirty="0" smtClean="0">
              <a:latin typeface="Georgia" pitchFamily="18" charset="0"/>
            </a:endParaRPr>
          </a:p>
          <a:p>
            <a:pPr algn="just"/>
            <a:r>
              <a:rPr lang="ru-RU" dirty="0" smtClean="0">
                <a:latin typeface="Georgia" pitchFamily="18" charset="0"/>
              </a:rPr>
              <a:t>мнение</a:t>
            </a:r>
            <a:endParaRPr lang="ru-RU" dirty="0">
              <a:latin typeface="Georgia" pitchFamily="18" charset="0"/>
            </a:endParaRPr>
          </a:p>
        </p:txBody>
      </p:sp>
      <p:sp>
        <p:nvSpPr>
          <p:cNvPr id="12" name="Овал 11"/>
          <p:cNvSpPr/>
          <p:nvPr/>
        </p:nvSpPr>
        <p:spPr>
          <a:xfrm>
            <a:off x="3343181" y="5725733"/>
            <a:ext cx="369948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a:latin typeface="Georgia" pitchFamily="18" charset="0"/>
              </a:rPr>
              <a:t>применяют полученные знания в повседневную жизнь</a:t>
            </a:r>
          </a:p>
        </p:txBody>
      </p:sp>
    </p:spTree>
    <p:extLst>
      <p:ext uri="{BB962C8B-B14F-4D97-AF65-F5344CB8AC3E}">
        <p14:creationId xmlns:p14="http://schemas.microsoft.com/office/powerpoint/2010/main" val="741440130"/>
      </p:ext>
    </p:extLst>
  </p:cSld>
  <p:clrMapOvr>
    <a:masterClrMapping/>
  </p:clrMapOvr>
  <mc:AlternateContent xmlns:mc="http://schemas.openxmlformats.org/markup-compatibility/2006">
    <mc:Choice xmlns:p14="http://schemas.microsoft.com/office/powerpoint/2010/main" Requires="p14">
      <p:transition spd="slow" p14:dur="1600">
        <p14:prism dir="r" isInverted="1"/>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187995756"/>
              </p:ext>
            </p:extLst>
          </p:nvPr>
        </p:nvGraphicFramePr>
        <p:xfrm>
          <a:off x="179512" y="1192023"/>
          <a:ext cx="8784975" cy="5207454"/>
        </p:xfrm>
        <a:graphic>
          <a:graphicData uri="http://schemas.openxmlformats.org/drawingml/2006/table">
            <a:tbl>
              <a:tblPr firstRow="1" bandRow="1">
                <a:tableStyleId>{69CF1AB2-1976-4502-BF36-3FF5EA218861}</a:tableStyleId>
              </a:tblPr>
              <a:tblGrid>
                <a:gridCol w="2808312"/>
                <a:gridCol w="2736304"/>
                <a:gridCol w="3240359"/>
              </a:tblGrid>
              <a:tr h="627961">
                <a:tc>
                  <a:txBody>
                    <a:bodyPr/>
                    <a:lstStyle/>
                    <a:p>
                      <a:pPr algn="just"/>
                      <a:r>
                        <a:rPr lang="ru-RU" sz="2000" b="0" dirty="0" smtClean="0">
                          <a:solidFill>
                            <a:schemeClr val="tx2">
                              <a:lumMod val="10000"/>
                            </a:schemeClr>
                          </a:solidFill>
                          <a:latin typeface="Georgia" pitchFamily="18" charset="0"/>
                        </a:rPr>
                        <a:t>Тема</a:t>
                      </a:r>
                      <a:endParaRPr lang="ru-RU" sz="2000" b="0" dirty="0">
                        <a:solidFill>
                          <a:schemeClr val="tx2">
                            <a:lumMod val="10000"/>
                          </a:schemeClr>
                        </a:solidFill>
                        <a:latin typeface="Georgia" pitchFamily="18" charset="0"/>
                      </a:endParaRPr>
                    </a:p>
                  </a:txBody>
                  <a:tcPr>
                    <a:lnT w="12700" cap="flat" cmpd="sng" algn="ctr">
                      <a:solidFill>
                        <a:schemeClr val="tx1"/>
                      </a:solidFill>
                      <a:prstDash val="solid"/>
                      <a:round/>
                      <a:headEnd type="none" w="med" len="med"/>
                      <a:tailEnd type="none" w="med" len="med"/>
                    </a:lnT>
                  </a:tcPr>
                </a:tc>
                <a:tc>
                  <a:txBody>
                    <a:bodyPr/>
                    <a:lstStyle/>
                    <a:p>
                      <a:pPr algn="just"/>
                      <a:r>
                        <a:rPr lang="ru-RU" sz="2000" b="0" dirty="0" smtClean="0">
                          <a:solidFill>
                            <a:schemeClr val="tx2">
                              <a:lumMod val="10000"/>
                            </a:schemeClr>
                          </a:solidFill>
                          <a:latin typeface="Georgia" pitchFamily="18" charset="0"/>
                        </a:rPr>
                        <a:t>Форма работы</a:t>
                      </a:r>
                      <a:endParaRPr lang="ru-RU" sz="2000" b="0" dirty="0">
                        <a:solidFill>
                          <a:schemeClr val="tx2">
                            <a:lumMod val="10000"/>
                          </a:schemeClr>
                        </a:solidFill>
                        <a:latin typeface="Georgia" pitchFamily="18" charset="0"/>
                      </a:endParaRPr>
                    </a:p>
                  </a:txBody>
                  <a:tcPr>
                    <a:lnT w="12700" cap="flat" cmpd="sng" algn="ctr">
                      <a:solidFill>
                        <a:schemeClr val="tx1"/>
                      </a:solidFill>
                      <a:prstDash val="solid"/>
                      <a:round/>
                      <a:headEnd type="none" w="med" len="med"/>
                      <a:tailEnd type="none" w="med" len="med"/>
                    </a:lnT>
                  </a:tcPr>
                </a:tc>
                <a:tc>
                  <a:txBody>
                    <a:bodyPr/>
                    <a:lstStyle/>
                    <a:p>
                      <a:pPr algn="just"/>
                      <a:r>
                        <a:rPr lang="ru-RU" sz="2000" b="0" dirty="0" smtClean="0">
                          <a:solidFill>
                            <a:schemeClr val="tx2">
                              <a:lumMod val="10000"/>
                            </a:schemeClr>
                          </a:solidFill>
                          <a:latin typeface="Georgia" pitchFamily="18" charset="0"/>
                        </a:rPr>
                        <a:t>Результат</a:t>
                      </a:r>
                      <a:endParaRPr lang="ru-RU" sz="2000" b="0" dirty="0">
                        <a:solidFill>
                          <a:schemeClr val="tx2">
                            <a:lumMod val="10000"/>
                          </a:schemeClr>
                        </a:solidFill>
                        <a:latin typeface="Georgia" pitchFamily="18" charset="0"/>
                      </a:endParaRPr>
                    </a:p>
                  </a:txBody>
                  <a:tcPr>
                    <a:lnT w="12700" cap="flat" cmpd="sng" algn="ctr">
                      <a:solidFill>
                        <a:schemeClr val="tx1"/>
                      </a:solidFill>
                      <a:prstDash val="solid"/>
                      <a:round/>
                      <a:headEnd type="none" w="med" len="med"/>
                      <a:tailEnd type="none" w="med" len="med"/>
                    </a:lnT>
                  </a:tcPr>
                </a:tc>
              </a:tr>
              <a:tr h="884815">
                <a:tc>
                  <a:txBody>
                    <a:bodyPr/>
                    <a:lstStyle/>
                    <a:p>
                      <a:pPr algn="just"/>
                      <a:r>
                        <a:rPr lang="ru-RU" sz="2000" b="0" dirty="0" smtClean="0">
                          <a:solidFill>
                            <a:schemeClr val="tx2">
                              <a:lumMod val="10000"/>
                            </a:schemeClr>
                          </a:solidFill>
                          <a:latin typeface="Georgia" pitchFamily="18" charset="0"/>
                        </a:rPr>
                        <a:t>Образовательные</a:t>
                      </a:r>
                      <a:r>
                        <a:rPr lang="ru-RU" sz="2000" b="0" baseline="0" dirty="0" smtClean="0">
                          <a:solidFill>
                            <a:schemeClr val="tx2">
                              <a:lumMod val="10000"/>
                            </a:schemeClr>
                          </a:solidFill>
                          <a:latin typeface="Georgia" pitchFamily="18" charset="0"/>
                        </a:rPr>
                        <a:t> ситуации – что это?</a:t>
                      </a:r>
                      <a:endParaRPr lang="ru-RU" sz="2000" b="0" dirty="0">
                        <a:solidFill>
                          <a:schemeClr val="tx2">
                            <a:lumMod val="10000"/>
                          </a:schemeClr>
                        </a:solidFill>
                        <a:latin typeface="Georgia" pitchFamily="18" charset="0"/>
                      </a:endParaRPr>
                    </a:p>
                  </a:txBody>
                  <a:tcPr>
                    <a:lnR w="12700" cap="flat" cmpd="sng" algn="ctr">
                      <a:solidFill>
                        <a:schemeClr val="tx1"/>
                      </a:solidFill>
                      <a:prstDash val="solid"/>
                      <a:round/>
                      <a:headEnd type="none" w="med" len="med"/>
                      <a:tailEnd type="none" w="med" len="med"/>
                    </a:lnR>
                  </a:tcPr>
                </a:tc>
                <a:tc>
                  <a:txBody>
                    <a:bodyPr/>
                    <a:lstStyle/>
                    <a:p>
                      <a:pPr algn="just"/>
                      <a:r>
                        <a:rPr lang="ru-RU" sz="2000" b="0" dirty="0" smtClean="0">
                          <a:solidFill>
                            <a:schemeClr val="tx2">
                              <a:lumMod val="10000"/>
                            </a:schemeClr>
                          </a:solidFill>
                          <a:latin typeface="Georgia" pitchFamily="18" charset="0"/>
                        </a:rPr>
                        <a:t>Консультация</a:t>
                      </a:r>
                      <a:endParaRPr lang="ru-RU" sz="2000" b="0" dirty="0">
                        <a:solidFill>
                          <a:schemeClr val="tx2">
                            <a:lumMod val="10000"/>
                          </a:schemeClr>
                        </a:solidFill>
                        <a:latin typeface="Georg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2">
                  <a:txBody>
                    <a:bodyPr/>
                    <a:lstStyle/>
                    <a:p>
                      <a:pPr algn="just"/>
                      <a:r>
                        <a:rPr lang="ru-RU" sz="2000" b="0" dirty="0" smtClean="0">
                          <a:solidFill>
                            <a:schemeClr val="tx2">
                              <a:lumMod val="10000"/>
                            </a:schemeClr>
                          </a:solidFill>
                          <a:latin typeface="Georgia" pitchFamily="18" charset="0"/>
                        </a:rPr>
                        <a:t>Освоение родителями </a:t>
                      </a:r>
                    </a:p>
                    <a:p>
                      <a:pPr algn="just"/>
                      <a:endParaRPr lang="ru-RU" sz="2000" b="0" dirty="0" smtClean="0">
                        <a:solidFill>
                          <a:schemeClr val="tx2">
                            <a:lumMod val="10000"/>
                          </a:schemeClr>
                        </a:solidFill>
                        <a:latin typeface="Georgia" pitchFamily="18" charset="0"/>
                      </a:endParaRPr>
                    </a:p>
                    <a:p>
                      <a:pPr algn="just"/>
                      <a:r>
                        <a:rPr lang="ru-RU" sz="2000" b="0" dirty="0" smtClean="0">
                          <a:solidFill>
                            <a:schemeClr val="tx2">
                              <a:lumMod val="10000"/>
                            </a:schemeClr>
                          </a:solidFill>
                          <a:latin typeface="Georgia" pitchFamily="18" charset="0"/>
                        </a:rPr>
                        <a:t>новых сведений и </a:t>
                      </a:r>
                    </a:p>
                    <a:p>
                      <a:pPr algn="just"/>
                      <a:endParaRPr lang="ru-RU" sz="2000" b="0" dirty="0" smtClean="0">
                        <a:solidFill>
                          <a:schemeClr val="tx2">
                            <a:lumMod val="10000"/>
                          </a:schemeClr>
                        </a:solidFill>
                        <a:latin typeface="Georgia" pitchFamily="18" charset="0"/>
                      </a:endParaRPr>
                    </a:p>
                    <a:p>
                      <a:pPr algn="just"/>
                      <a:r>
                        <a:rPr lang="ru-RU" sz="2000" b="0" dirty="0" smtClean="0">
                          <a:solidFill>
                            <a:schemeClr val="tx2">
                              <a:lumMod val="10000"/>
                            </a:schemeClr>
                          </a:solidFill>
                          <a:latin typeface="Georgia" pitchFamily="18" charset="0"/>
                        </a:rPr>
                        <a:t>знаний по данному </a:t>
                      </a:r>
                    </a:p>
                    <a:p>
                      <a:pPr algn="just"/>
                      <a:endParaRPr lang="ru-RU" sz="2000" b="0" dirty="0" smtClean="0">
                        <a:solidFill>
                          <a:schemeClr val="tx2">
                            <a:lumMod val="10000"/>
                          </a:schemeClr>
                        </a:solidFill>
                        <a:latin typeface="Georgia" pitchFamily="18" charset="0"/>
                      </a:endParaRPr>
                    </a:p>
                    <a:p>
                      <a:pPr algn="just"/>
                      <a:r>
                        <a:rPr lang="ru-RU" sz="2000" b="0" dirty="0" smtClean="0">
                          <a:solidFill>
                            <a:schemeClr val="tx2">
                              <a:lumMod val="10000"/>
                            </a:schemeClr>
                          </a:solidFill>
                          <a:latin typeface="Georgia" pitchFamily="18" charset="0"/>
                        </a:rPr>
                        <a:t>вопросу.</a:t>
                      </a:r>
                      <a:endParaRPr lang="ru-RU" sz="2000" b="0" dirty="0">
                        <a:solidFill>
                          <a:schemeClr val="tx2">
                            <a:lumMod val="10000"/>
                          </a:schemeClr>
                        </a:solidFill>
                        <a:latin typeface="Georgia" pitchFamily="18" charset="0"/>
                      </a:endParaRPr>
                    </a:p>
                  </a:txBody>
                  <a:tcPr>
                    <a:lnL w="12700" cap="flat" cmpd="sng" algn="ctr">
                      <a:solidFill>
                        <a:schemeClr val="tx1"/>
                      </a:solidFill>
                      <a:prstDash val="solid"/>
                      <a:round/>
                      <a:headEnd type="none" w="med" len="med"/>
                      <a:tailEnd type="none" w="med" len="med"/>
                    </a:lnL>
                  </a:tcPr>
                </a:tc>
              </a:tr>
              <a:tr h="1528317">
                <a:tc>
                  <a:txBody>
                    <a:bodyPr/>
                    <a:lstStyle/>
                    <a:p>
                      <a:pPr algn="just"/>
                      <a:r>
                        <a:rPr lang="ru-RU" sz="2400" b="0" dirty="0" smtClean="0">
                          <a:solidFill>
                            <a:schemeClr val="tx2">
                              <a:lumMod val="10000"/>
                            </a:schemeClr>
                          </a:solidFill>
                          <a:latin typeface="Georgia" pitchFamily="18" charset="0"/>
                        </a:rPr>
                        <a:t>   </a:t>
                      </a:r>
                      <a:r>
                        <a:rPr lang="ru-RU" sz="2000" b="0" dirty="0" smtClean="0">
                          <a:solidFill>
                            <a:schemeClr val="tx2">
                              <a:lumMod val="10000"/>
                            </a:schemeClr>
                          </a:solidFill>
                          <a:latin typeface="Georgia" pitchFamily="18" charset="0"/>
                        </a:rPr>
                        <a:t>Примерная</a:t>
                      </a:r>
                      <a:r>
                        <a:rPr lang="ru-RU" sz="2000" b="0" baseline="0" dirty="0" smtClean="0">
                          <a:solidFill>
                            <a:schemeClr val="tx2">
                              <a:lumMod val="10000"/>
                            </a:schemeClr>
                          </a:solidFill>
                          <a:latin typeface="Georgia" pitchFamily="18" charset="0"/>
                        </a:rPr>
                        <a:t> тематика проблемных задач для детей.</a:t>
                      </a:r>
                      <a:endParaRPr lang="ru-RU" sz="2400" b="0" dirty="0" smtClean="0">
                        <a:solidFill>
                          <a:schemeClr val="tx2">
                            <a:lumMod val="10000"/>
                          </a:schemeClr>
                        </a:solidFill>
                        <a:latin typeface="Georgia" pitchFamily="18" charset="0"/>
                      </a:endParaRPr>
                    </a:p>
                    <a:p>
                      <a:pPr algn="just"/>
                      <a:endParaRPr lang="ru-RU" sz="2400" b="0" dirty="0">
                        <a:solidFill>
                          <a:schemeClr val="tx2">
                            <a:lumMod val="10000"/>
                          </a:schemeClr>
                        </a:solidFill>
                        <a:latin typeface="Georgia" pitchFamily="18" charset="0"/>
                      </a:endParaRPr>
                    </a:p>
                  </a:txBody>
                  <a:tcPr>
                    <a:lnR w="12700" cap="flat" cmpd="sng" algn="ctr">
                      <a:solidFill>
                        <a:schemeClr val="tx1"/>
                      </a:solidFill>
                      <a:prstDash val="solid"/>
                      <a:round/>
                      <a:headEnd type="none" w="med" len="med"/>
                      <a:tailEnd type="none" w="med" len="med"/>
                    </a:lnR>
                  </a:tcPr>
                </a:tc>
                <a:tc>
                  <a:txBody>
                    <a:bodyPr/>
                    <a:lstStyle/>
                    <a:p>
                      <a:pPr algn="just"/>
                      <a:r>
                        <a:rPr lang="ru-RU" sz="2000" b="0" dirty="0" smtClean="0">
                          <a:solidFill>
                            <a:schemeClr val="tx2">
                              <a:lumMod val="10000"/>
                            </a:schemeClr>
                          </a:solidFill>
                          <a:latin typeface="Georgia" pitchFamily="18" charset="0"/>
                        </a:rPr>
                        <a:t>Памятка</a:t>
                      </a:r>
                    </a:p>
                    <a:p>
                      <a:pPr algn="just"/>
                      <a:r>
                        <a:rPr lang="ru-RU" sz="2000" b="0" dirty="0" smtClean="0">
                          <a:solidFill>
                            <a:schemeClr val="tx2">
                              <a:lumMod val="10000"/>
                            </a:schemeClr>
                          </a:solidFill>
                          <a:latin typeface="Georgia" pitchFamily="18" charset="0"/>
                        </a:rPr>
                        <a:t>для</a:t>
                      </a:r>
                      <a:r>
                        <a:rPr lang="ru-RU" sz="2000" b="0" baseline="0" dirty="0" smtClean="0">
                          <a:solidFill>
                            <a:schemeClr val="tx2">
                              <a:lumMod val="10000"/>
                            </a:schemeClr>
                          </a:solidFill>
                          <a:latin typeface="Georgia" pitchFamily="18" charset="0"/>
                        </a:rPr>
                        <a:t> родителей</a:t>
                      </a:r>
                      <a:endParaRPr lang="ru-RU" sz="2000" b="0" dirty="0">
                        <a:solidFill>
                          <a:schemeClr val="tx2">
                            <a:lumMod val="10000"/>
                          </a:schemeClr>
                        </a:solidFill>
                        <a:latin typeface="Georg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ru-RU" sz="2400" b="1" dirty="0">
                        <a:solidFill>
                          <a:srgbClr val="002060"/>
                        </a:solidFill>
                        <a:latin typeface="Georgia" panose="02040502050405020303" pitchFamily="18" charset="0"/>
                      </a:endParaRPr>
                    </a:p>
                  </a:txBody>
                  <a:tcPr/>
                </a:tc>
              </a:tr>
              <a:tr h="1957318">
                <a:tc>
                  <a:txBody>
                    <a:bodyPr/>
                    <a:lstStyle/>
                    <a:p>
                      <a:pPr algn="just"/>
                      <a:r>
                        <a:rPr lang="ru-RU" sz="2000" b="0" dirty="0" smtClean="0">
                          <a:solidFill>
                            <a:schemeClr val="tx2">
                              <a:lumMod val="10000"/>
                            </a:schemeClr>
                          </a:solidFill>
                          <a:latin typeface="Georgia" pitchFamily="18" charset="0"/>
                        </a:rPr>
                        <a:t>Использование</a:t>
                      </a:r>
                      <a:r>
                        <a:rPr lang="ru-RU" sz="2000" b="0" baseline="0" dirty="0" smtClean="0">
                          <a:solidFill>
                            <a:schemeClr val="tx2">
                              <a:lumMod val="10000"/>
                            </a:schemeClr>
                          </a:solidFill>
                          <a:latin typeface="Georgia" pitchFamily="18" charset="0"/>
                        </a:rPr>
                        <a:t> педагогических ситуаций в работе с детьми.</a:t>
                      </a:r>
                      <a:endParaRPr lang="ru-RU" sz="2000" b="0" dirty="0">
                        <a:solidFill>
                          <a:schemeClr val="tx2">
                            <a:lumMod val="10000"/>
                          </a:schemeClr>
                        </a:solidFill>
                        <a:latin typeface="Georgia" pitchFamily="18" charset="0"/>
                      </a:endParaRPr>
                    </a:p>
                  </a:txBody>
                  <a:tcPr>
                    <a:lnR w="12700" cap="flat" cmpd="sng" algn="ctr">
                      <a:solidFill>
                        <a:schemeClr val="tx1"/>
                      </a:solidFill>
                      <a:prstDash val="solid"/>
                      <a:round/>
                      <a:headEnd type="none" w="med" len="med"/>
                      <a:tailEnd type="none" w="med" len="med"/>
                    </a:lnR>
                  </a:tcPr>
                </a:tc>
                <a:tc>
                  <a:txBody>
                    <a:bodyPr/>
                    <a:lstStyle/>
                    <a:p>
                      <a:pPr algn="just"/>
                      <a:r>
                        <a:rPr lang="ru-RU" sz="2000" b="0" dirty="0" smtClean="0">
                          <a:solidFill>
                            <a:schemeClr val="tx2">
                              <a:lumMod val="10000"/>
                            </a:schemeClr>
                          </a:solidFill>
                          <a:latin typeface="Georgia" pitchFamily="18" charset="0"/>
                        </a:rPr>
                        <a:t>Открытый</a:t>
                      </a:r>
                      <a:r>
                        <a:rPr lang="ru-RU" sz="2000" b="0" baseline="0" dirty="0" smtClean="0">
                          <a:solidFill>
                            <a:schemeClr val="tx2">
                              <a:lumMod val="10000"/>
                            </a:schemeClr>
                          </a:solidFill>
                          <a:latin typeface="Georgia" pitchFamily="18" charset="0"/>
                        </a:rPr>
                        <a:t> показ совместной</a:t>
                      </a:r>
                      <a:r>
                        <a:rPr lang="ru-RU" sz="2000" b="0" dirty="0" smtClean="0">
                          <a:solidFill>
                            <a:schemeClr val="tx2">
                              <a:lumMod val="10000"/>
                            </a:schemeClr>
                          </a:solidFill>
                          <a:latin typeface="Georgia" pitchFamily="18" charset="0"/>
                        </a:rPr>
                        <a:t> образовательной деятельности</a:t>
                      </a:r>
                    </a:p>
                    <a:p>
                      <a:pPr algn="just"/>
                      <a:r>
                        <a:rPr lang="ru-RU" sz="2000" b="0" dirty="0" smtClean="0">
                          <a:solidFill>
                            <a:schemeClr val="tx2">
                              <a:lumMod val="10000"/>
                            </a:schemeClr>
                          </a:solidFill>
                          <a:latin typeface="Georgia" pitchFamily="18" charset="0"/>
                        </a:rPr>
                        <a:t>с детьми.</a:t>
                      </a:r>
                      <a:endParaRPr lang="ru-RU" sz="2000" b="0" dirty="0">
                        <a:solidFill>
                          <a:schemeClr val="tx2">
                            <a:lumMod val="10000"/>
                          </a:schemeClr>
                        </a:solidFill>
                        <a:latin typeface="Georg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just"/>
                      <a:endParaRPr lang="ru-RU" sz="2000" b="0" dirty="0">
                        <a:solidFill>
                          <a:schemeClr val="tx2">
                            <a:lumMod val="10000"/>
                          </a:schemeClr>
                        </a:solidFill>
                        <a:latin typeface="Georgia" pitchFamily="18" charset="0"/>
                      </a:endParaRPr>
                    </a:p>
                  </a:txBody>
                  <a:tcPr>
                    <a:lnL w="12700" cap="flat" cmpd="sng" algn="ctr">
                      <a:solidFill>
                        <a:schemeClr val="tx1"/>
                      </a:solidFill>
                      <a:prstDash val="solid"/>
                      <a:round/>
                      <a:headEnd type="none" w="med" len="med"/>
                      <a:tailEnd type="none" w="med" len="med"/>
                    </a:lnL>
                  </a:tcPr>
                </a:tc>
              </a:tr>
            </a:tbl>
          </a:graphicData>
        </a:graphic>
      </p:graphicFrame>
      <p:sp>
        <p:nvSpPr>
          <p:cNvPr id="3" name="Прямоугольник 2"/>
          <p:cNvSpPr/>
          <p:nvPr/>
        </p:nvSpPr>
        <p:spPr>
          <a:xfrm>
            <a:off x="-15810" y="58838"/>
            <a:ext cx="9148409"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400" b="1" cap="none" spc="50" dirty="0" smtClean="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rPr>
              <a:t>Работа с родителями.</a:t>
            </a:r>
          </a:p>
        </p:txBody>
      </p:sp>
      <p:pic>
        <p:nvPicPr>
          <p:cNvPr id="10242" name="Picture 2" descr="I:\картинки\kids173.gif"/>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620" b="99628" l="0" r="99500"/>
                    </a14:imgEffect>
                  </a14:imgLayer>
                </a14:imgProps>
              </a:ext>
              <a:ext uri="{28A0092B-C50C-407E-A947-70E740481C1C}">
                <a14:useLocalDpi xmlns:a14="http://schemas.microsoft.com/office/drawing/2010/main" val="0"/>
              </a:ext>
            </a:extLst>
          </a:blip>
          <a:srcRect/>
          <a:stretch>
            <a:fillRect/>
          </a:stretch>
        </p:blipFill>
        <p:spPr bwMode="auto">
          <a:xfrm>
            <a:off x="7236296" y="4509120"/>
            <a:ext cx="1637312" cy="2202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348895"/>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550136976"/>
              </p:ext>
            </p:extLst>
          </p:nvPr>
        </p:nvGraphicFramePr>
        <p:xfrm>
          <a:off x="179512" y="1504528"/>
          <a:ext cx="8784975" cy="4785360"/>
        </p:xfrm>
        <a:graphic>
          <a:graphicData uri="http://schemas.openxmlformats.org/drawingml/2006/table">
            <a:tbl>
              <a:tblPr firstRow="1" bandRow="1">
                <a:tableStyleId>{5C22544A-7EE6-4342-B048-85BDC9FD1C3A}</a:tableStyleId>
              </a:tblPr>
              <a:tblGrid>
                <a:gridCol w="8784975"/>
              </a:tblGrid>
              <a:tr h="298344">
                <a:tc>
                  <a:txBody>
                    <a:bodyPr/>
                    <a:lstStyle/>
                    <a:p>
                      <a:pPr algn="just"/>
                      <a:r>
                        <a:rPr lang="ru-RU" sz="2400" b="0" dirty="0" smtClean="0">
                          <a:solidFill>
                            <a:schemeClr val="tx2">
                              <a:lumMod val="10000"/>
                            </a:schemeClr>
                          </a:solidFill>
                          <a:latin typeface="Georgia" pitchFamily="18" charset="0"/>
                        </a:rPr>
                        <a:t>Оформление картотеки « Примерная тематика прямых педагогических ситуаций для образовательной работы с детьми 5 -6 лет» </a:t>
                      </a:r>
                    </a:p>
                    <a:p>
                      <a:pPr algn="just"/>
                      <a:endParaRPr lang="ru-RU" sz="2000" b="0" dirty="0">
                        <a:solidFill>
                          <a:schemeClr val="tx2">
                            <a:lumMod val="10000"/>
                          </a:schemeClr>
                        </a:solidFill>
                        <a:latin typeface="Georgia" pitchFamily="18" charset="0"/>
                      </a:endParaRPr>
                    </a:p>
                  </a:txBody>
                  <a:tcPr/>
                </a:tc>
              </a:tr>
              <a:tr h="344243">
                <a:tc>
                  <a:txBody>
                    <a:bodyPr/>
                    <a:lstStyle/>
                    <a:p>
                      <a:pPr algn="just"/>
                      <a:r>
                        <a:rPr lang="ru-RU" sz="2400" b="0" dirty="0" smtClean="0">
                          <a:solidFill>
                            <a:schemeClr val="tx2">
                              <a:lumMod val="10000"/>
                            </a:schemeClr>
                          </a:solidFill>
                          <a:latin typeface="Georgia" pitchFamily="18" charset="0"/>
                        </a:rPr>
                        <a:t>     Консультация для воспитателей «</a:t>
                      </a:r>
                      <a:r>
                        <a:rPr lang="ru-RU" sz="2400" b="0" baseline="0" dirty="0" smtClean="0">
                          <a:solidFill>
                            <a:schemeClr val="tx2">
                              <a:lumMod val="10000"/>
                            </a:schemeClr>
                          </a:solidFill>
                          <a:latin typeface="Georgia" pitchFamily="18" charset="0"/>
                        </a:rPr>
                        <a:t> Использование педагогических ситуаций в работе с детьми».</a:t>
                      </a:r>
                      <a:endParaRPr lang="ru-RU" sz="2400" b="0" dirty="0" smtClean="0">
                        <a:solidFill>
                          <a:schemeClr val="tx2">
                            <a:lumMod val="10000"/>
                          </a:schemeClr>
                        </a:solidFill>
                        <a:latin typeface="Georgia" pitchFamily="18" charset="0"/>
                      </a:endParaRPr>
                    </a:p>
                    <a:p>
                      <a:pPr algn="just"/>
                      <a:endParaRPr lang="ru-RU" sz="2400" b="0" dirty="0">
                        <a:solidFill>
                          <a:schemeClr val="tx2">
                            <a:lumMod val="10000"/>
                          </a:schemeClr>
                        </a:solidFill>
                        <a:latin typeface="Georgia" pitchFamily="18" charset="0"/>
                      </a:endParaRPr>
                    </a:p>
                  </a:txBody>
                  <a:tcPr/>
                </a:tc>
              </a:tr>
              <a:tr h="344243">
                <a:tc>
                  <a:txBody>
                    <a:bodyPr/>
                    <a:lstStyle/>
                    <a:p>
                      <a:pPr algn="just"/>
                      <a:r>
                        <a:rPr lang="ru-RU" sz="2400" b="0" dirty="0" smtClean="0">
                          <a:solidFill>
                            <a:schemeClr val="tx2">
                              <a:lumMod val="10000"/>
                            </a:schemeClr>
                          </a:solidFill>
                          <a:latin typeface="Georgia" pitchFamily="18" charset="0"/>
                        </a:rPr>
                        <a:t>    Презентация «Использование педагогических ситуаций в работе с дошкольниками».</a:t>
                      </a:r>
                    </a:p>
                    <a:p>
                      <a:pPr algn="just"/>
                      <a:endParaRPr lang="ru-RU" sz="2400" b="0" dirty="0">
                        <a:solidFill>
                          <a:schemeClr val="tx2">
                            <a:lumMod val="10000"/>
                          </a:schemeClr>
                        </a:solidFill>
                        <a:latin typeface="Georgia" pitchFamily="18" charset="0"/>
                      </a:endParaRPr>
                    </a:p>
                  </a:txBody>
                  <a:tcPr/>
                </a:tc>
              </a:tr>
              <a:tr h="344243">
                <a:tc>
                  <a:txBody>
                    <a:bodyPr/>
                    <a:lstStyle/>
                    <a:p>
                      <a:endParaRPr lang="ru-RU" sz="2400" b="1" dirty="0">
                        <a:solidFill>
                          <a:srgbClr val="002060"/>
                        </a:solidFill>
                        <a:latin typeface="Georgia" panose="02040502050405020303" pitchFamily="18" charset="0"/>
                      </a:endParaRPr>
                    </a:p>
                  </a:txBody>
                  <a:tcPr/>
                </a:tc>
              </a:tr>
              <a:tr h="116903">
                <a:tc>
                  <a:txBody>
                    <a:bodyPr/>
                    <a:lstStyle/>
                    <a:p>
                      <a:endParaRPr lang="ru-RU" sz="2400" b="1" dirty="0">
                        <a:solidFill>
                          <a:srgbClr val="002060"/>
                        </a:solidFill>
                        <a:latin typeface="Georgia" panose="02040502050405020303" pitchFamily="18" charset="0"/>
                      </a:endParaRPr>
                    </a:p>
                  </a:txBody>
                  <a:tcPr/>
                </a:tc>
              </a:tr>
            </a:tbl>
          </a:graphicData>
        </a:graphic>
      </p:graphicFrame>
      <p:sp>
        <p:nvSpPr>
          <p:cNvPr id="3" name="Прямоугольник 2"/>
          <p:cNvSpPr/>
          <p:nvPr/>
        </p:nvSpPr>
        <p:spPr>
          <a:xfrm>
            <a:off x="-15810" y="58838"/>
            <a:ext cx="9148409" cy="144655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400" b="1" spc="50" dirty="0" smtClean="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rPr>
              <a:t>ИТОГОВЫЙ ЭТАП  ПРОЕКТА</a:t>
            </a:r>
            <a:endParaRPr lang="ru-RU" sz="4400" b="1" cap="none" spc="50" dirty="0" smtClean="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endParaRPr>
          </a:p>
        </p:txBody>
      </p:sp>
      <p:pic>
        <p:nvPicPr>
          <p:cNvPr id="9218" name="Picture 2" descr="I:\картинки\ирi.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868144" y="4833156"/>
            <a:ext cx="2845296" cy="1778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15040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28333">
              <a:srgbClr val="BCC1B4"/>
            </a:gs>
            <a:gs pos="9333">
              <a:schemeClr val="accent1">
                <a:lumMod val="40000"/>
                <a:lumOff val="60000"/>
              </a:schemeClr>
            </a:gs>
            <a:gs pos="85000">
              <a:schemeClr val="bg2">
                <a:tint val="80000"/>
                <a:lumMod val="100000"/>
              </a:schemeClr>
            </a:gs>
            <a:gs pos="100000">
              <a:schemeClr val="bg2">
                <a:tint val="100000"/>
                <a:lumMod val="80000"/>
              </a:schemeClr>
            </a:gs>
          </a:gsLst>
          <a:lin ang="2700000" scaled="1"/>
          <a:tileRect/>
        </a:gradFill>
        <a:effectLst/>
      </p:bgPr>
    </p:bg>
    <p:spTree>
      <p:nvGrpSpPr>
        <p:cNvPr id="1" name=""/>
        <p:cNvGrpSpPr/>
        <p:nvPr/>
      </p:nvGrpSpPr>
      <p:grpSpPr>
        <a:xfrm>
          <a:off x="0" y="0"/>
          <a:ext cx="0" cy="0"/>
          <a:chOff x="0" y="0"/>
          <a:chExt cx="0" cy="0"/>
        </a:xfrm>
      </p:grpSpPr>
      <p:sp>
        <p:nvSpPr>
          <p:cNvPr id="4" name="Прямоугольник 3"/>
          <p:cNvSpPr/>
          <p:nvPr/>
        </p:nvSpPr>
        <p:spPr>
          <a:xfrm>
            <a:off x="-15810" y="58838"/>
            <a:ext cx="9148409" cy="144655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400" b="1" cap="none" spc="50" dirty="0" smtClean="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rPr>
              <a:t>ИСПОЛЬЗУЕМЫЕ  РЕСУРСЫ И  ЛИТЕРАТУРА:</a:t>
            </a:r>
          </a:p>
        </p:txBody>
      </p:sp>
      <p:sp>
        <p:nvSpPr>
          <p:cNvPr id="7" name="TextBox 6"/>
          <p:cNvSpPr txBox="1"/>
          <p:nvPr/>
        </p:nvSpPr>
        <p:spPr>
          <a:xfrm>
            <a:off x="179512" y="1505388"/>
            <a:ext cx="8784976" cy="4247317"/>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q"/>
            </a:pPr>
            <a:r>
              <a:rPr lang="ru-RU" sz="2400" b="1" dirty="0" smtClean="0">
                <a:solidFill>
                  <a:schemeClr val="tx2">
                    <a:lumMod val="10000"/>
                  </a:schemeClr>
                </a:solidFill>
                <a:latin typeface="Georgia" panose="02040502050405020303" pitchFamily="18" charset="0"/>
              </a:rPr>
              <a:t>Интернет-ресурсы;</a:t>
            </a:r>
          </a:p>
          <a:p>
            <a:pPr marL="285750" indent="-285750" algn="just">
              <a:lnSpc>
                <a:spcPct val="150000"/>
              </a:lnSpc>
              <a:buFont typeface="Wingdings" panose="05000000000000000000" pitchFamily="2" charset="2"/>
              <a:buChar char="q"/>
            </a:pPr>
            <a:r>
              <a:rPr lang="ru-RU" sz="2400" b="1" dirty="0" smtClean="0">
                <a:solidFill>
                  <a:schemeClr val="tx2">
                    <a:lumMod val="10000"/>
                  </a:schemeClr>
                </a:solidFill>
                <a:latin typeface="Georgia" panose="02040502050405020303" pitchFamily="18" charset="0"/>
              </a:rPr>
              <a:t>Планы занятий по программе «Развитие» старшей группы</a:t>
            </a:r>
          </a:p>
          <a:p>
            <a:pPr marL="285750" indent="-285750" algn="just">
              <a:lnSpc>
                <a:spcPct val="150000"/>
              </a:lnSpc>
              <a:buFont typeface="Wingdings" panose="05000000000000000000" pitchFamily="2" charset="2"/>
              <a:buChar char="q"/>
            </a:pPr>
            <a:r>
              <a:rPr lang="ru-RU" sz="2400" b="1" dirty="0" smtClean="0">
                <a:solidFill>
                  <a:schemeClr val="tx2">
                    <a:lumMod val="10000"/>
                  </a:schemeClr>
                </a:solidFill>
                <a:latin typeface="Georgia" panose="02040502050405020303" pitchFamily="18" charset="0"/>
              </a:rPr>
              <a:t>Комплексные занятия по программе «От рождения до школы» (старшая группа).</a:t>
            </a:r>
          </a:p>
          <a:p>
            <a:pPr marL="285750" indent="-285750" algn="just">
              <a:lnSpc>
                <a:spcPct val="150000"/>
              </a:lnSpc>
              <a:buFont typeface="Wingdings" panose="05000000000000000000" pitchFamily="2" charset="2"/>
              <a:buChar char="q"/>
            </a:pPr>
            <a:r>
              <a:rPr lang="ru-RU" sz="2400" b="1" dirty="0" smtClean="0">
                <a:solidFill>
                  <a:schemeClr val="tx2">
                    <a:lumMod val="10000"/>
                  </a:schemeClr>
                </a:solidFill>
                <a:latin typeface="Georgia" panose="02040502050405020303" pitchFamily="18" charset="0"/>
              </a:rPr>
              <a:t>Фактор успеха. </a:t>
            </a:r>
            <a:r>
              <a:rPr lang="ru-RU" sz="2400" b="1" dirty="0" err="1" smtClean="0">
                <a:solidFill>
                  <a:schemeClr val="tx2">
                    <a:lumMod val="10000"/>
                  </a:schemeClr>
                </a:solidFill>
                <a:latin typeface="Georgia" panose="02040502050405020303" pitchFamily="18" charset="0"/>
              </a:rPr>
              <a:t>А.Гин</a:t>
            </a:r>
            <a:r>
              <a:rPr lang="ru-RU" sz="2400" b="1" dirty="0" smtClean="0">
                <a:solidFill>
                  <a:schemeClr val="tx2">
                    <a:lumMod val="10000"/>
                  </a:schemeClr>
                </a:solidFill>
                <a:latin typeface="Georgia" panose="02040502050405020303" pitchFamily="18" charset="0"/>
              </a:rPr>
              <a:t>. </a:t>
            </a:r>
            <a:r>
              <a:rPr lang="ru-RU" sz="2400" b="1" dirty="0" err="1" smtClean="0">
                <a:solidFill>
                  <a:schemeClr val="tx2">
                    <a:lumMod val="10000"/>
                  </a:schemeClr>
                </a:solidFill>
                <a:latin typeface="Georgia" panose="02040502050405020303" pitchFamily="18" charset="0"/>
              </a:rPr>
              <a:t>М.Баркан</a:t>
            </a:r>
            <a:r>
              <a:rPr lang="ru-RU" sz="2400" b="1" dirty="0" smtClean="0">
                <a:solidFill>
                  <a:schemeClr val="tx2">
                    <a:lumMod val="10000"/>
                  </a:schemeClr>
                </a:solidFill>
                <a:latin typeface="Georgia" panose="02040502050405020303" pitchFamily="18" charset="0"/>
              </a:rPr>
              <a:t>.</a:t>
            </a:r>
          </a:p>
          <a:p>
            <a:pPr algn="just">
              <a:lnSpc>
                <a:spcPct val="150000"/>
              </a:lnSpc>
            </a:pPr>
            <a:r>
              <a:rPr lang="ru-RU" sz="2400" b="1" dirty="0" smtClean="0">
                <a:solidFill>
                  <a:schemeClr val="tx2">
                    <a:lumMod val="10000"/>
                  </a:schemeClr>
                </a:solidFill>
                <a:latin typeface="Georgia" panose="02040502050405020303" pitchFamily="18" charset="0"/>
              </a:rPr>
              <a:t>Москва 2016 г.</a:t>
            </a:r>
          </a:p>
          <a:p>
            <a:pPr algn="just"/>
            <a:endParaRPr lang="ru-RU" b="1" dirty="0">
              <a:solidFill>
                <a:srgbClr val="002060"/>
              </a:solidFill>
              <a:latin typeface="Georgia" panose="02040502050405020303" pitchFamily="18" charset="0"/>
            </a:endParaRPr>
          </a:p>
        </p:txBody>
      </p:sp>
      <p:pic>
        <p:nvPicPr>
          <p:cNvPr id="4098" name="Picture 2" descr="I:\картинки\1254204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4221635"/>
            <a:ext cx="2617911" cy="2623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04030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chemeClr val="accent1">
                <a:lumMod val="40000"/>
                <a:lumOff val="60000"/>
              </a:schemeClr>
            </a:gs>
            <a:gs pos="32000">
              <a:srgbClr val="B1B6A9"/>
            </a:gs>
            <a:gs pos="97000">
              <a:schemeClr val="bg2">
                <a:lumMod val="75000"/>
              </a:schemeClr>
            </a:gs>
            <a:gs pos="24000">
              <a:srgbClr val="969A8E"/>
            </a:gs>
            <a:gs pos="12000">
              <a:schemeClr val="bg2">
                <a:lumMod val="75000"/>
              </a:schemeClr>
            </a:gs>
            <a:gs pos="98000">
              <a:schemeClr val="bg2">
                <a:tint val="100000"/>
                <a:lumMod val="8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3" name="CustomShape 1"/>
          <p:cNvSpPr/>
          <p:nvPr/>
        </p:nvSpPr>
        <p:spPr>
          <a:xfrm>
            <a:off x="179512" y="476672"/>
            <a:ext cx="8784976" cy="1737720"/>
          </a:xfrm>
          <a:prstGeom prst="rect">
            <a:avLst/>
          </a:prstGeom>
        </p:spPr>
        <p:txBody>
          <a:bodyPr/>
          <a:lstStyle/>
          <a:p>
            <a:pPr algn="ctr">
              <a:lnSpc>
                <a:spcPct val="100000"/>
              </a:lnSpc>
            </a:pPr>
            <a:r>
              <a:rPr lang="ru-RU" sz="5400" b="1" dirty="0" smtClean="0">
                <a:solidFill>
                  <a:schemeClr val="tx2">
                    <a:lumMod val="10000"/>
                  </a:schemeClr>
                </a:solidFill>
                <a:latin typeface="Georgia"/>
              </a:rPr>
              <a:t>СПАСИБО  ЗА ВНИМАНИЕ!</a:t>
            </a:r>
          </a:p>
          <a:p>
            <a:pPr algn="ctr">
              <a:lnSpc>
                <a:spcPct val="100000"/>
              </a:lnSpc>
            </a:pPr>
            <a:endParaRPr lang="ru-RU" sz="5400" b="1" dirty="0">
              <a:solidFill>
                <a:srgbClr val="FF0066"/>
              </a:solidFill>
              <a:latin typeface="Georgia"/>
            </a:endParaRPr>
          </a:p>
          <a:p>
            <a:pPr algn="ctr">
              <a:lnSpc>
                <a:spcPct val="100000"/>
              </a:lnSpc>
            </a:pPr>
            <a:endParaRPr lang="ru-RU" sz="5400" b="1" dirty="0" smtClean="0">
              <a:solidFill>
                <a:srgbClr val="FF0066"/>
              </a:solidFill>
              <a:latin typeface="Georgia"/>
            </a:endParaRPr>
          </a:p>
          <a:p>
            <a:pPr algn="ctr">
              <a:lnSpc>
                <a:spcPct val="100000"/>
              </a:lnSpc>
            </a:pPr>
            <a:r>
              <a:rPr lang="ru-RU" sz="5400" b="1" dirty="0" smtClean="0">
                <a:solidFill>
                  <a:schemeClr val="tx2">
                    <a:lumMod val="10000"/>
                  </a:schemeClr>
                </a:solidFill>
                <a:latin typeface="Georgia"/>
              </a:rPr>
              <a:t>ЖЕЛАЕМ ВСЕМ </a:t>
            </a:r>
            <a:r>
              <a:rPr lang="ru-RU" sz="4800" b="1" dirty="0" smtClean="0">
                <a:solidFill>
                  <a:schemeClr val="tx2">
                    <a:lumMod val="10000"/>
                  </a:schemeClr>
                </a:solidFill>
                <a:latin typeface="Georgia"/>
              </a:rPr>
              <a:t>ПРОФЕССИОНАЛЬНЫХ </a:t>
            </a:r>
            <a:r>
              <a:rPr lang="ru-RU" sz="5400" b="1" dirty="0" smtClean="0">
                <a:solidFill>
                  <a:schemeClr val="tx2">
                    <a:lumMod val="10000"/>
                  </a:schemeClr>
                </a:solidFill>
                <a:latin typeface="Georgia"/>
              </a:rPr>
              <a:t> УСПЕХОВ!</a:t>
            </a:r>
            <a:endParaRPr dirty="0">
              <a:solidFill>
                <a:schemeClr val="tx2">
                  <a:lumMod val="10000"/>
                </a:schemeClr>
              </a:solidFill>
            </a:endParaRPr>
          </a:p>
        </p:txBody>
      </p:sp>
      <p:pic>
        <p:nvPicPr>
          <p:cNvPr id="8194" name="Picture 2" descr="I:\картинки\ebea085faa73.gif"/>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7297" l="0" r="100000"/>
                    </a14:imgEffect>
                  </a14:imgLayer>
                </a14:imgProps>
              </a:ext>
              <a:ext uri="{28A0092B-C50C-407E-A947-70E740481C1C}">
                <a14:useLocalDpi xmlns:a14="http://schemas.microsoft.com/office/drawing/2010/main" val="0"/>
              </a:ext>
            </a:extLst>
          </a:blip>
          <a:srcRect/>
          <a:stretch>
            <a:fillRect/>
          </a:stretch>
        </p:blipFill>
        <p:spPr bwMode="auto">
          <a:xfrm>
            <a:off x="3381375" y="2420888"/>
            <a:ext cx="2381250"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105712"/>
      </p:ext>
    </p:extLst>
  </p:cSld>
  <p:clrMapOvr>
    <a:masterClrMapping/>
  </p:clrMapOvr>
  <mc:AlternateContent xmlns:mc="http://schemas.openxmlformats.org/markup-compatibility/2006">
    <mc:Choice xmlns:p14="http://schemas.microsoft.com/office/powerpoint/2010/main" Requires="p14">
      <p:transition spd="slow" p14:dur="3000" advClick="0">
        <p14:shred pattern="rectangle" dir="out"/>
      </p:transition>
    </mc:Choice>
    <mc:Fallback>
      <p:transition spd="slow" advClick="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20000">
              <a:schemeClr val="bg2">
                <a:tint val="80000"/>
                <a:lumMod val="34000"/>
                <a:lumOff val="66000"/>
              </a:schemeClr>
            </a:gs>
            <a:gs pos="74000">
              <a:srgbClr val="B6B8AF"/>
            </a:gs>
            <a:gs pos="100000">
              <a:schemeClr val="bg2">
                <a:lumMod val="60000"/>
                <a:lumOff val="4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3" name="Прямоугольник 2"/>
          <p:cNvSpPr/>
          <p:nvPr/>
        </p:nvSpPr>
        <p:spPr>
          <a:xfrm>
            <a:off x="-15810" y="58838"/>
            <a:ext cx="9148409" cy="144655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400" b="1" spc="50" dirty="0" smtClean="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rPr>
              <a:t>АКТУАЛЬНОСТЬ</a:t>
            </a:r>
          </a:p>
          <a:p>
            <a:pPr algn="ctr"/>
            <a:r>
              <a:rPr lang="ru-RU" sz="4400" b="1" spc="50" dirty="0" smtClean="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rPr>
              <a:t> </a:t>
            </a:r>
            <a:r>
              <a:rPr lang="ru-RU" sz="4400" b="1" cap="none" spc="50" dirty="0" smtClean="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rPr>
              <a:t>ПРОЕКТА</a:t>
            </a:r>
          </a:p>
        </p:txBody>
      </p:sp>
      <p:sp>
        <p:nvSpPr>
          <p:cNvPr id="6" name="TextBox 5"/>
          <p:cNvSpPr txBox="1"/>
          <p:nvPr/>
        </p:nvSpPr>
        <p:spPr>
          <a:xfrm>
            <a:off x="827584" y="2078970"/>
            <a:ext cx="8305624" cy="1815882"/>
          </a:xfrm>
          <a:prstGeom prst="rect">
            <a:avLst/>
          </a:prstGeom>
          <a:noFill/>
        </p:spPr>
        <p:txBody>
          <a:bodyPr wrap="square" rtlCol="0">
            <a:spAutoFit/>
          </a:bodyPr>
          <a:lstStyle/>
          <a:p>
            <a:pPr algn="just"/>
            <a:r>
              <a:rPr lang="ru-RU" sz="2800" b="1" dirty="0" smtClean="0">
                <a:solidFill>
                  <a:schemeClr val="bg2">
                    <a:lumMod val="75000"/>
                  </a:schemeClr>
                </a:solidFill>
                <a:latin typeface="Georgia" panose="02040502050405020303" pitchFamily="18" charset="0"/>
              </a:rPr>
              <a:t>Необходимость в новых эффективных способах вовлечения ребенка в позицию активного субъекта разнообразных видов детской деятельности.</a:t>
            </a:r>
            <a:endParaRPr lang="ru-RU" sz="2800" b="1" dirty="0">
              <a:solidFill>
                <a:schemeClr val="bg2">
                  <a:lumMod val="75000"/>
                </a:schemeClr>
              </a:solidFill>
              <a:latin typeface="Georgia" panose="02040502050405020303" pitchFamily="18" charset="0"/>
            </a:endParaRPr>
          </a:p>
        </p:txBody>
      </p:sp>
      <p:pic>
        <p:nvPicPr>
          <p:cNvPr id="1026" name="Picture 2" descr="I:\картинки\5.jp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881528"/>
            <a:ext cx="3386034" cy="269602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картинки\2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3787620"/>
            <a:ext cx="2321533"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820759"/>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74000">
              <a:srgbClr val="99A868"/>
            </a:gs>
            <a:gs pos="40000">
              <a:srgbClr val="97A66A"/>
            </a:gs>
            <a:gs pos="3667">
              <a:schemeClr val="bg2">
                <a:tint val="80000"/>
                <a:lumMod val="100000"/>
                <a:alpha val="20000"/>
              </a:schemeClr>
            </a:gs>
            <a:gs pos="9000">
              <a:schemeClr val="bg2">
                <a:tint val="80000"/>
                <a:lumMod val="100000"/>
                <a:alpha val="20000"/>
              </a:schemeClr>
            </a:gs>
            <a:gs pos="90000">
              <a:schemeClr val="bg2">
                <a:lumMod val="60000"/>
                <a:lumOff val="40000"/>
              </a:schemeClr>
            </a:gs>
            <a:gs pos="99000">
              <a:schemeClr val="bg2">
                <a:tint val="100000"/>
                <a:lumMod val="8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3" name="TextBox 2"/>
          <p:cNvSpPr txBox="1"/>
          <p:nvPr/>
        </p:nvSpPr>
        <p:spPr>
          <a:xfrm>
            <a:off x="550830" y="1291614"/>
            <a:ext cx="8496944" cy="2339102"/>
          </a:xfrm>
          <a:prstGeom prst="rect">
            <a:avLst/>
          </a:prstGeom>
          <a:noFill/>
        </p:spPr>
        <p:txBody>
          <a:bodyPr wrap="square" rtlCol="0">
            <a:spAutoFit/>
          </a:bodyPr>
          <a:lstStyle/>
          <a:p>
            <a:pPr algn="just"/>
            <a:r>
              <a:rPr lang="ru-RU" sz="3200" b="1" dirty="0" smtClean="0">
                <a:solidFill>
                  <a:schemeClr val="bg2">
                    <a:lumMod val="75000"/>
                  </a:schemeClr>
                </a:solidFill>
                <a:latin typeface="Georgia" panose="02040502050405020303" pitchFamily="18" charset="0"/>
              </a:rPr>
              <a:t>Использование педагогических ситуаций для участия ребенка, как партнера в образовательном процессе.</a:t>
            </a:r>
          </a:p>
          <a:p>
            <a:r>
              <a:rPr lang="ru-RU" dirty="0" smtClean="0">
                <a:solidFill>
                  <a:schemeClr val="bg2">
                    <a:lumMod val="75000"/>
                  </a:schemeClr>
                </a:solidFill>
              </a:rPr>
              <a:t> </a:t>
            </a:r>
            <a:endParaRPr lang="ru-RU" dirty="0">
              <a:solidFill>
                <a:schemeClr val="bg2">
                  <a:lumMod val="75000"/>
                </a:schemeClr>
              </a:solidFill>
            </a:endParaRPr>
          </a:p>
        </p:txBody>
      </p:sp>
      <p:sp>
        <p:nvSpPr>
          <p:cNvPr id="4" name="Прямоугольник 3"/>
          <p:cNvSpPr/>
          <p:nvPr/>
        </p:nvSpPr>
        <p:spPr>
          <a:xfrm>
            <a:off x="-15810" y="58838"/>
            <a:ext cx="9148409" cy="160043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400" b="1" cap="none" spc="50" dirty="0" smtClean="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rPr>
              <a:t>ЦЕЛЬ ПРОЕКТА:</a:t>
            </a:r>
          </a:p>
          <a:p>
            <a:pPr algn="ctr"/>
            <a:endParaRPr lang="ru-RU" sz="5400" b="1" cap="none" spc="50" dirty="0">
              <a:ln w="11430"/>
              <a:solidFill>
                <a:srgbClr val="FF0066"/>
              </a:solidFill>
              <a:effectLst>
                <a:outerShdw blurRad="76200" dist="50800" dir="5400000" algn="tl" rotWithShape="0">
                  <a:srgbClr val="000000">
                    <a:alpha val="65000"/>
                  </a:srgbClr>
                </a:outerShdw>
              </a:effectLst>
              <a:latin typeface="Georgia" panose="02040502050405020303" pitchFamily="18" charset="0"/>
            </a:endParaRPr>
          </a:p>
        </p:txBody>
      </p:sp>
      <p:sp>
        <p:nvSpPr>
          <p:cNvPr id="2" name="Прямоугольник 1"/>
          <p:cNvSpPr/>
          <p:nvPr/>
        </p:nvSpPr>
        <p:spPr>
          <a:xfrm>
            <a:off x="7823173" y="3025425"/>
            <a:ext cx="4572000" cy="369332"/>
          </a:xfrm>
          <a:prstGeom prst="rect">
            <a:avLst/>
          </a:prstGeom>
        </p:spPr>
        <p:txBody>
          <a:bodyPr>
            <a:spAutoFit/>
          </a:bodyPr>
          <a:lstStyle/>
          <a:p>
            <a:r>
              <a:rPr lang="ru-RU" dirty="0" smtClean="0"/>
              <a:t> </a:t>
            </a:r>
            <a:endParaRPr lang="ru-RU" dirty="0"/>
          </a:p>
        </p:txBody>
      </p:sp>
      <p:pic>
        <p:nvPicPr>
          <p:cNvPr id="2050" name="Picture 2" descr="I:\картинки\kids_big.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21" b="97276" l="1445" r="98074"/>
                    </a14:imgEffect>
                  </a14:imgLayer>
                </a14:imgProps>
              </a:ext>
              <a:ext uri="{28A0092B-C50C-407E-A947-70E740481C1C}">
                <a14:useLocalDpi xmlns:a14="http://schemas.microsoft.com/office/drawing/2010/main" val="0"/>
              </a:ext>
            </a:extLst>
          </a:blip>
          <a:srcRect/>
          <a:stretch>
            <a:fillRect/>
          </a:stretch>
        </p:blipFill>
        <p:spPr bwMode="auto">
          <a:xfrm>
            <a:off x="5292079" y="3096276"/>
            <a:ext cx="3755695" cy="376172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I:\картинки\0001-004-Zdorovym-byt-zdorovo - копия.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3469" r="100000"/>
                    </a14:imgEffect>
                  </a14:imgLayer>
                </a14:imgProps>
              </a:ext>
              <a:ext uri="{28A0092B-C50C-407E-A947-70E740481C1C}">
                <a14:useLocalDpi xmlns:a14="http://schemas.microsoft.com/office/drawing/2010/main" val="0"/>
              </a:ext>
            </a:extLst>
          </a:blip>
          <a:srcRect/>
          <a:stretch>
            <a:fillRect/>
          </a:stretch>
        </p:blipFill>
        <p:spPr bwMode="auto">
          <a:xfrm>
            <a:off x="1187623" y="3787613"/>
            <a:ext cx="1637465" cy="2680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727211"/>
      </p:ext>
    </p:extLst>
  </p:cSld>
  <p:clrMapOvr>
    <a:masterClrMapping/>
  </p:clrMapOvr>
  <mc:AlternateContent xmlns:mc="http://schemas.openxmlformats.org/markup-compatibility/2006">
    <mc:Choice xmlns:p14="http://schemas.microsoft.com/office/powerpoint/2010/main" Requires="p14">
      <p:transition spd="slow" p14:dur="2000">
        <p14:ferris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20000">
              <a:schemeClr val="bg2">
                <a:tint val="80000"/>
                <a:lumMod val="100000"/>
              </a:schemeClr>
            </a:gs>
            <a:gs pos="100000">
              <a:schemeClr val="bg2">
                <a:lumMod val="60000"/>
                <a:lumOff val="40000"/>
              </a:schemeClr>
            </a:gs>
          </a:gsLst>
          <a:path path="circle">
            <a:fillToRect l="50000" t="20000" r="100000" b="100000"/>
          </a:path>
        </a:gradFill>
        <a:effectLst/>
      </p:bgPr>
    </p:bg>
    <p:spTree>
      <p:nvGrpSpPr>
        <p:cNvPr id="1" name=""/>
        <p:cNvGrpSpPr/>
        <p:nvPr/>
      </p:nvGrpSpPr>
      <p:grpSpPr>
        <a:xfrm>
          <a:off x="0" y="0"/>
          <a:ext cx="0" cy="0"/>
          <a:chOff x="0" y="0"/>
          <a:chExt cx="0" cy="0"/>
        </a:xfrm>
      </p:grpSpPr>
      <p:sp>
        <p:nvSpPr>
          <p:cNvPr id="3" name="Прямоугольник 2"/>
          <p:cNvSpPr/>
          <p:nvPr/>
        </p:nvSpPr>
        <p:spPr>
          <a:xfrm>
            <a:off x="-15810" y="58838"/>
            <a:ext cx="9148409" cy="144655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400" b="1" cap="none" spc="50" dirty="0" smtClean="0">
                <a:ln w="11430"/>
                <a:solidFill>
                  <a:schemeClr val="accent1">
                    <a:lumMod val="60000"/>
                    <a:lumOff val="40000"/>
                  </a:schemeClr>
                </a:solidFill>
                <a:effectLst>
                  <a:outerShdw blurRad="76200" dist="50800" dir="5400000" algn="tl" rotWithShape="0">
                    <a:srgbClr val="000000">
                      <a:alpha val="65000"/>
                    </a:srgbClr>
                  </a:outerShdw>
                </a:effectLst>
                <a:latin typeface="Georgia" panose="02040502050405020303" pitchFamily="18" charset="0"/>
              </a:rPr>
              <a:t>ЗАДАЧИ ПРОЕКТА:</a:t>
            </a:r>
          </a:p>
          <a:p>
            <a:pPr algn="ctr"/>
            <a:endParaRPr lang="ru-RU" sz="4400" b="1" cap="none" spc="50" dirty="0">
              <a:ln w="11430"/>
              <a:solidFill>
                <a:srgbClr val="FF0066"/>
              </a:solidFill>
              <a:effectLst>
                <a:outerShdw blurRad="76200" dist="50800" dir="5400000" algn="tl" rotWithShape="0">
                  <a:srgbClr val="000000">
                    <a:alpha val="65000"/>
                  </a:srgbClr>
                </a:outerShdw>
              </a:effectLst>
              <a:latin typeface="Georgia" panose="02040502050405020303"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187296991"/>
              </p:ext>
            </p:extLst>
          </p:nvPr>
        </p:nvGraphicFramePr>
        <p:xfrm>
          <a:off x="239472" y="1359446"/>
          <a:ext cx="8809072" cy="5044842"/>
        </p:xfrm>
        <a:graphic>
          <a:graphicData uri="http://schemas.openxmlformats.org/drawingml/2006/table">
            <a:tbl>
              <a:tblPr firstRow="1" bandRow="1">
                <a:tableStyleId>{5C22544A-7EE6-4342-B048-85BDC9FD1C3A}</a:tableStyleId>
              </a:tblPr>
              <a:tblGrid>
                <a:gridCol w="4404536"/>
                <a:gridCol w="4404536"/>
              </a:tblGrid>
              <a:tr h="142148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ru-RU" dirty="0" smtClean="0">
                        <a:solidFill>
                          <a:schemeClr val="bg2">
                            <a:lumMod val="50000"/>
                          </a:schemeClr>
                        </a:solidFill>
                        <a:latin typeface="Georgia"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ru-RU" dirty="0" smtClean="0">
                        <a:solidFill>
                          <a:schemeClr val="bg2">
                            <a:lumMod val="50000"/>
                          </a:schemeClr>
                        </a:solidFill>
                        <a:latin typeface="Georgia"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ru-RU" b="0" dirty="0" smtClean="0">
                          <a:solidFill>
                            <a:schemeClr val="bg2">
                              <a:lumMod val="50000"/>
                            </a:schemeClr>
                          </a:solidFill>
                          <a:latin typeface="Georgia" pitchFamily="18" charset="0"/>
                        </a:rPr>
                        <a:t>ПОЗНАВАТЕЛЬНОЕ РАЗВИТИЕ</a:t>
                      </a:r>
                      <a:r>
                        <a:rPr lang="ru-RU" dirty="0" smtClean="0">
                          <a:solidFill>
                            <a:schemeClr val="bg2">
                              <a:lumMod val="50000"/>
                            </a:schemeClr>
                          </a:solidFill>
                          <a:latin typeface="Georgia" pitchFamily="18" charset="0"/>
                        </a:rPr>
                        <a:t>:</a:t>
                      </a:r>
                    </a:p>
                    <a:p>
                      <a:pPr algn="just"/>
                      <a:endParaRPr lang="ru-RU" b="1" dirty="0">
                        <a:solidFill>
                          <a:schemeClr val="bg2">
                            <a:lumMod val="50000"/>
                          </a:schemeClr>
                        </a:solidFill>
                        <a:latin typeface="Georgia" panose="02040502050405020303" pitchFamily="18" charset="0"/>
                      </a:endParaRPr>
                    </a:p>
                  </a:txBody>
                  <a:tcPr/>
                </a:tc>
                <a:tc>
                  <a:txBody>
                    <a:bodyPr/>
                    <a:lstStyle/>
                    <a:p>
                      <a:pPr marL="342900" indent="-342900" algn="just">
                        <a:buAutoNum type="arabicPeriod"/>
                      </a:pPr>
                      <a:endParaRPr lang="ru-RU" sz="1600" b="0" dirty="0" smtClean="0">
                        <a:solidFill>
                          <a:schemeClr val="bg2">
                            <a:lumMod val="50000"/>
                          </a:schemeClr>
                        </a:solidFill>
                        <a:latin typeface="Georgia" pitchFamily="18" charset="0"/>
                      </a:endParaRPr>
                    </a:p>
                    <a:p>
                      <a:pPr marL="342900" indent="-342900" algn="just">
                        <a:buAutoNum type="arabicPeriod"/>
                      </a:pPr>
                      <a:r>
                        <a:rPr lang="ru-RU" sz="1600" b="0" dirty="0" smtClean="0">
                          <a:solidFill>
                            <a:schemeClr val="bg2">
                              <a:lumMod val="50000"/>
                            </a:schemeClr>
                          </a:solidFill>
                          <a:latin typeface="Georgia" pitchFamily="18" charset="0"/>
                        </a:rPr>
                        <a:t>Развивать</a:t>
                      </a:r>
                      <a:r>
                        <a:rPr lang="ru-RU" sz="1600" b="0" baseline="0" dirty="0" smtClean="0">
                          <a:solidFill>
                            <a:schemeClr val="bg2">
                              <a:lumMod val="50000"/>
                            </a:schemeClr>
                          </a:solidFill>
                          <a:latin typeface="Georgia" pitchFamily="18" charset="0"/>
                        </a:rPr>
                        <a:t> </a:t>
                      </a:r>
                      <a:r>
                        <a:rPr lang="ru-RU" sz="1600" b="0" dirty="0" smtClean="0">
                          <a:solidFill>
                            <a:schemeClr val="bg2">
                              <a:lumMod val="50000"/>
                            </a:schemeClr>
                          </a:solidFill>
                          <a:latin typeface="Georgia" pitchFamily="18" charset="0"/>
                        </a:rPr>
                        <a:t>наблюдательность,</a:t>
                      </a:r>
                      <a:r>
                        <a:rPr lang="ru-RU" sz="1600" b="0" baseline="0" dirty="0" smtClean="0">
                          <a:solidFill>
                            <a:schemeClr val="bg2">
                              <a:lumMod val="50000"/>
                            </a:schemeClr>
                          </a:solidFill>
                          <a:latin typeface="Georgia" pitchFamily="18" charset="0"/>
                        </a:rPr>
                        <a:t> любознательность, мышление, память, речь, познавательную активность детей</a:t>
                      </a:r>
                    </a:p>
                  </a:txBody>
                  <a:tcPr/>
                </a:tc>
              </a:tr>
              <a:tr h="1036635">
                <a:tc>
                  <a:txBody>
                    <a:bodyPr/>
                    <a:lstStyle/>
                    <a:p>
                      <a:pPr algn="just"/>
                      <a:endParaRPr lang="ru-RU" dirty="0" smtClean="0">
                        <a:solidFill>
                          <a:schemeClr val="bg2">
                            <a:lumMod val="50000"/>
                          </a:schemeClr>
                        </a:solidFill>
                        <a:latin typeface="Georgia" pitchFamily="18" charset="0"/>
                      </a:endParaRPr>
                    </a:p>
                    <a:p>
                      <a:pPr algn="just"/>
                      <a:r>
                        <a:rPr lang="ru-RU" dirty="0" smtClean="0">
                          <a:solidFill>
                            <a:schemeClr val="bg2">
                              <a:lumMod val="50000"/>
                            </a:schemeClr>
                          </a:solidFill>
                          <a:latin typeface="Georgia" pitchFamily="18" charset="0"/>
                        </a:rPr>
                        <a:t>СОЦИАЛЬНО-КОММУНИКАТИВНОЕ РАЗВИТИЕ:</a:t>
                      </a:r>
                      <a:endParaRPr lang="ru-RU" b="1" dirty="0">
                        <a:solidFill>
                          <a:schemeClr val="bg2">
                            <a:lumMod val="50000"/>
                          </a:schemeClr>
                        </a:solidFill>
                        <a:latin typeface="Georgia" panose="02040502050405020303" pitchFamily="18" charset="0"/>
                      </a:endParaRPr>
                    </a:p>
                  </a:txBody>
                  <a:tcPr/>
                </a:tc>
                <a:tc>
                  <a:txBody>
                    <a:bodyPr/>
                    <a:lstStyle/>
                    <a:p>
                      <a:pPr marL="342900" indent="-342900" algn="just">
                        <a:buAutoNum type="arabicPeriod"/>
                      </a:pPr>
                      <a:r>
                        <a:rPr lang="ru-RU" sz="1600" dirty="0" smtClean="0">
                          <a:solidFill>
                            <a:schemeClr val="bg2">
                              <a:lumMod val="50000"/>
                            </a:schemeClr>
                          </a:solidFill>
                          <a:latin typeface="Georgia" pitchFamily="18" charset="0"/>
                        </a:rPr>
                        <a:t>Развивать свободное общение со взрослыми и сверстниками.</a:t>
                      </a:r>
                    </a:p>
                    <a:p>
                      <a:pPr marL="342900" indent="-342900" algn="just">
                        <a:buAutoNum type="arabicPeriod"/>
                      </a:pPr>
                      <a:r>
                        <a:rPr lang="ru-RU" sz="1600" dirty="0" smtClean="0">
                          <a:solidFill>
                            <a:schemeClr val="bg2">
                              <a:lumMod val="50000"/>
                            </a:schemeClr>
                          </a:solidFill>
                          <a:latin typeface="Georgia" pitchFamily="18" charset="0"/>
                        </a:rPr>
                        <a:t>Закреплять навыки взаимодействия в коллективе, в группах во время совместной деятельности.</a:t>
                      </a:r>
                      <a:endParaRPr lang="ru-RU" sz="1600" b="1" dirty="0" smtClean="0">
                        <a:solidFill>
                          <a:schemeClr val="bg2">
                            <a:lumMod val="50000"/>
                          </a:schemeClr>
                        </a:solidFill>
                        <a:latin typeface="Georgia" panose="02040502050405020303" pitchFamily="18" charset="0"/>
                      </a:endParaRPr>
                    </a:p>
                  </a:txBody>
                  <a:tcPr/>
                </a:tc>
              </a:tr>
              <a:tr h="1002080">
                <a:tc>
                  <a:txBody>
                    <a:bodyPr/>
                    <a:lstStyle/>
                    <a:p>
                      <a:pPr algn="just"/>
                      <a:endParaRPr lang="ru-RU" dirty="0" smtClean="0">
                        <a:solidFill>
                          <a:schemeClr val="bg2">
                            <a:lumMod val="50000"/>
                          </a:schemeClr>
                        </a:solidFill>
                        <a:latin typeface="Georgia" pitchFamily="18" charset="0"/>
                      </a:endParaRPr>
                    </a:p>
                    <a:p>
                      <a:pPr algn="just"/>
                      <a:r>
                        <a:rPr lang="ru-RU" dirty="0" smtClean="0">
                          <a:solidFill>
                            <a:schemeClr val="bg2">
                              <a:lumMod val="50000"/>
                            </a:schemeClr>
                          </a:solidFill>
                          <a:latin typeface="Georgia" pitchFamily="18" charset="0"/>
                        </a:rPr>
                        <a:t>РЕЧЕВОЕ РАЗВИТИЕ:</a:t>
                      </a:r>
                      <a:endParaRPr lang="ru-RU" b="1" dirty="0">
                        <a:solidFill>
                          <a:schemeClr val="bg2">
                            <a:lumMod val="50000"/>
                          </a:schemeClr>
                        </a:solidFill>
                        <a:latin typeface="Georgia" panose="02040502050405020303" pitchFamily="18" charset="0"/>
                      </a:endParaRPr>
                    </a:p>
                  </a:txBody>
                  <a:tcPr/>
                </a:tc>
                <a:tc>
                  <a:txBody>
                    <a:bodyPr/>
                    <a:lstStyle/>
                    <a:p>
                      <a:pPr marL="342900" indent="-342900" algn="just">
                        <a:buAutoNum type="arabicPeriod"/>
                      </a:pPr>
                      <a:r>
                        <a:rPr lang="ru-RU" sz="1600" dirty="0" smtClean="0">
                          <a:solidFill>
                            <a:schemeClr val="bg2">
                              <a:lumMod val="50000"/>
                            </a:schemeClr>
                          </a:solidFill>
                          <a:latin typeface="Georgia" pitchFamily="18" charset="0"/>
                        </a:rPr>
                        <a:t>Обогащать</a:t>
                      </a:r>
                      <a:r>
                        <a:rPr lang="ru-RU" sz="1600" baseline="0" dirty="0" smtClean="0">
                          <a:solidFill>
                            <a:schemeClr val="bg2">
                              <a:lumMod val="50000"/>
                            </a:schemeClr>
                          </a:solidFill>
                          <a:latin typeface="Georgia" pitchFamily="18" charset="0"/>
                        </a:rPr>
                        <a:t> словарь детей .</a:t>
                      </a:r>
                    </a:p>
                    <a:p>
                      <a:pPr marL="342900" indent="-342900" algn="just">
                        <a:buAutoNum type="arabicPeriod"/>
                      </a:pPr>
                      <a:r>
                        <a:rPr lang="ru-RU" sz="1600" b="0" baseline="0" dirty="0" smtClean="0">
                          <a:solidFill>
                            <a:schemeClr val="bg2">
                              <a:lumMod val="50000"/>
                            </a:schemeClr>
                          </a:solidFill>
                          <a:latin typeface="Georgia" pitchFamily="18" charset="0"/>
                        </a:rPr>
                        <a:t>Развивать диалогическую и монологическую речь.</a:t>
                      </a:r>
                      <a:endParaRPr lang="ru-RU" sz="1600" b="1" dirty="0">
                        <a:solidFill>
                          <a:schemeClr val="bg2">
                            <a:lumMod val="50000"/>
                          </a:schemeClr>
                        </a:solidFill>
                        <a:latin typeface="Georgia" panose="02040502050405020303" pitchFamily="18" charset="0"/>
                      </a:endParaRPr>
                    </a:p>
                  </a:txBody>
                  <a:tcPr/>
                </a:tc>
              </a:tr>
              <a:tr h="1226685">
                <a:tc>
                  <a:txBody>
                    <a:bodyPr/>
                    <a:lstStyle/>
                    <a:p>
                      <a:pPr algn="just"/>
                      <a:endParaRPr lang="ru-RU" dirty="0" smtClean="0">
                        <a:solidFill>
                          <a:schemeClr val="bg2">
                            <a:lumMod val="50000"/>
                          </a:schemeClr>
                        </a:solidFill>
                        <a:latin typeface="Georgia" pitchFamily="18" charset="0"/>
                      </a:endParaRPr>
                    </a:p>
                    <a:p>
                      <a:pPr algn="just"/>
                      <a:r>
                        <a:rPr lang="ru-RU" dirty="0" smtClean="0">
                          <a:solidFill>
                            <a:schemeClr val="bg2">
                              <a:lumMod val="50000"/>
                            </a:schemeClr>
                          </a:solidFill>
                          <a:latin typeface="Georgia" pitchFamily="18" charset="0"/>
                        </a:rPr>
                        <a:t>ХУДОЖЕСТВЕННО-ЭСТЕТИЧЕСКОЕ РАЗВИТИЕ:</a:t>
                      </a:r>
                      <a:endParaRPr lang="ru-RU" b="1" dirty="0">
                        <a:solidFill>
                          <a:schemeClr val="bg2">
                            <a:lumMod val="50000"/>
                          </a:schemeClr>
                        </a:solidFill>
                        <a:latin typeface="Georgia" panose="02040502050405020303" pitchFamily="18" charset="0"/>
                      </a:endParaRPr>
                    </a:p>
                  </a:txBody>
                  <a:tcPr/>
                </a:tc>
                <a:tc>
                  <a:txBody>
                    <a:bodyPr/>
                    <a:lstStyle/>
                    <a:p>
                      <a:pPr marL="342900" indent="-342900" algn="just">
                        <a:buAutoNum type="arabicPeriod"/>
                      </a:pPr>
                      <a:r>
                        <a:rPr lang="ru-RU" sz="1600" dirty="0" smtClean="0">
                          <a:solidFill>
                            <a:schemeClr val="bg2">
                              <a:lumMod val="50000"/>
                            </a:schemeClr>
                          </a:solidFill>
                          <a:latin typeface="Georgia" pitchFamily="18" charset="0"/>
                        </a:rPr>
                        <a:t>Развивать чувственно-эмоциональную сферу  через</a:t>
                      </a:r>
                      <a:r>
                        <a:rPr lang="ru-RU" sz="1600" baseline="0" dirty="0" smtClean="0">
                          <a:solidFill>
                            <a:schemeClr val="bg2">
                              <a:lumMod val="50000"/>
                            </a:schemeClr>
                          </a:solidFill>
                          <a:latin typeface="Georgia" pitchFamily="18" charset="0"/>
                        </a:rPr>
                        <a:t> дискуссии, чтение художественной литературы, беседы, рассматривание картин…</a:t>
                      </a:r>
                      <a:endParaRPr lang="ru-RU" sz="1600" dirty="0" smtClean="0">
                        <a:solidFill>
                          <a:schemeClr val="bg2">
                            <a:lumMod val="50000"/>
                          </a:schemeClr>
                        </a:solidFill>
                        <a:latin typeface="Georgia" pitchFamily="18" charset="0"/>
                      </a:endParaRPr>
                    </a:p>
                    <a:p>
                      <a:pPr marL="0" indent="0" algn="just">
                        <a:buNone/>
                      </a:pPr>
                      <a:endParaRPr lang="ru-RU" sz="1600" b="1" dirty="0">
                        <a:solidFill>
                          <a:schemeClr val="bg2">
                            <a:lumMod val="50000"/>
                          </a:schemeClr>
                        </a:solidFill>
                        <a:latin typeface="Georgia" panose="02040502050405020303" pitchFamily="18" charset="0"/>
                      </a:endParaRPr>
                    </a:p>
                  </a:txBody>
                  <a:tcPr/>
                </a:tc>
              </a:tr>
            </a:tbl>
          </a:graphicData>
        </a:graphic>
      </p:graphicFrame>
    </p:spTree>
    <p:extLst>
      <p:ext uri="{BB962C8B-B14F-4D97-AF65-F5344CB8AC3E}">
        <p14:creationId xmlns:p14="http://schemas.microsoft.com/office/powerpoint/2010/main" val="309681723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20000">
              <a:schemeClr val="bg2">
                <a:tint val="80000"/>
                <a:lumMod val="100000"/>
              </a:schemeClr>
            </a:gs>
            <a:gs pos="100000">
              <a:schemeClr val="accent1">
                <a:lumMod val="75000"/>
              </a:schemeClr>
            </a:gs>
          </a:gsLst>
          <a:path path="circle">
            <a:fillToRect l="50000" t="20000" r="100000" b="100000"/>
          </a:path>
        </a:gradFill>
        <a:effectLst/>
      </p:bgPr>
    </p:bg>
    <p:spTree>
      <p:nvGrpSpPr>
        <p:cNvPr id="1" name=""/>
        <p:cNvGrpSpPr/>
        <p:nvPr/>
      </p:nvGrpSpPr>
      <p:grpSpPr>
        <a:xfrm>
          <a:off x="0" y="0"/>
          <a:ext cx="0" cy="0"/>
          <a:chOff x="0" y="0"/>
          <a:chExt cx="0" cy="0"/>
        </a:xfrm>
      </p:grpSpPr>
      <p:sp>
        <p:nvSpPr>
          <p:cNvPr id="2" name="Прямоугольник 1"/>
          <p:cNvSpPr/>
          <p:nvPr/>
        </p:nvSpPr>
        <p:spPr>
          <a:xfrm>
            <a:off x="1773075" y="548680"/>
            <a:ext cx="5974713" cy="2308324"/>
          </a:xfrm>
          <a:prstGeom prst="rect">
            <a:avLst/>
          </a:prstGeom>
          <a:noFill/>
        </p:spPr>
        <p:txBody>
          <a:bodyPr wrap="none" lIns="91440" tIns="45720" rIns="91440" bIns="45720">
            <a:spAutoFit/>
          </a:bodyPr>
          <a:lstStyle/>
          <a:p>
            <a:pPr algn="ctr"/>
            <a:r>
              <a:rPr lang="ru-RU"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eorgia" pitchFamily="18" charset="0"/>
              </a:rPr>
              <a:t>Педагогическая  </a:t>
            </a:r>
          </a:p>
          <a:p>
            <a:pPr algn="ctr"/>
            <a:r>
              <a:rPr lang="ru-RU"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eorgia" pitchFamily="18" charset="0"/>
              </a:rPr>
              <a:t>о</a:t>
            </a:r>
            <a:r>
              <a:rPr lang="ru-RU"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eorgia" pitchFamily="18" charset="0"/>
              </a:rPr>
              <a:t>бразовательная</a:t>
            </a:r>
          </a:p>
          <a:p>
            <a:pPr algn="ctr"/>
            <a:r>
              <a:rPr lang="ru-RU"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eorgia" pitchFamily="18" charset="0"/>
              </a:rPr>
              <a:t>ситуация</a:t>
            </a:r>
            <a:endParaRPr lang="ru-RU"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Georgia" pitchFamily="18" charset="0"/>
            </a:endParaRPr>
          </a:p>
        </p:txBody>
      </p:sp>
      <p:sp>
        <p:nvSpPr>
          <p:cNvPr id="3" name="Стрелка вниз 2"/>
          <p:cNvSpPr/>
          <p:nvPr/>
        </p:nvSpPr>
        <p:spPr>
          <a:xfrm>
            <a:off x="4018175" y="2768212"/>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Georgia" pitchFamily="18" charset="0"/>
            </a:endParaRPr>
          </a:p>
        </p:txBody>
      </p:sp>
      <p:sp>
        <p:nvSpPr>
          <p:cNvPr id="5" name="TextBox 4"/>
          <p:cNvSpPr txBox="1"/>
          <p:nvPr/>
        </p:nvSpPr>
        <p:spPr>
          <a:xfrm>
            <a:off x="410519" y="3257416"/>
            <a:ext cx="8733481" cy="1938992"/>
          </a:xfrm>
          <a:prstGeom prst="rect">
            <a:avLst/>
          </a:prstGeom>
          <a:noFill/>
        </p:spPr>
        <p:txBody>
          <a:bodyPr wrap="none" rtlCol="0">
            <a:spAutoFit/>
          </a:bodyPr>
          <a:lstStyle/>
          <a:p>
            <a:r>
              <a:rPr lang="ru-RU" sz="2400" dirty="0" smtClean="0">
                <a:solidFill>
                  <a:schemeClr val="tx2">
                    <a:lumMod val="10000"/>
                  </a:schemeClr>
                </a:solidFill>
                <a:latin typeface="Georgia" pitchFamily="18" charset="0"/>
              </a:rPr>
              <a:t>Форма совместной  деятельности педагога и детей, которая</a:t>
            </a:r>
          </a:p>
          <a:p>
            <a:r>
              <a:rPr lang="ru-RU" sz="2400" dirty="0">
                <a:solidFill>
                  <a:schemeClr val="tx2">
                    <a:lumMod val="10000"/>
                  </a:schemeClr>
                </a:solidFill>
                <a:latin typeface="Georgia" pitchFamily="18" charset="0"/>
              </a:rPr>
              <a:t>п</a:t>
            </a:r>
            <a:r>
              <a:rPr lang="ru-RU" sz="2400" dirty="0" smtClean="0">
                <a:solidFill>
                  <a:schemeClr val="tx2">
                    <a:lumMod val="10000"/>
                  </a:schemeClr>
                </a:solidFill>
                <a:latin typeface="Georgia" pitchFamily="18" charset="0"/>
              </a:rPr>
              <a:t>ланируется   либо не планируется, но целенаправленно </a:t>
            </a:r>
          </a:p>
          <a:p>
            <a:r>
              <a:rPr lang="ru-RU" sz="2400" dirty="0" smtClean="0">
                <a:solidFill>
                  <a:schemeClr val="tx2">
                    <a:lumMod val="10000"/>
                  </a:schemeClr>
                </a:solidFill>
                <a:latin typeface="Georgia" pitchFamily="18" charset="0"/>
              </a:rPr>
              <a:t>организуется педагогом с целью решения определенных</a:t>
            </a:r>
          </a:p>
          <a:p>
            <a:r>
              <a:rPr lang="ru-RU" sz="2400" dirty="0">
                <a:solidFill>
                  <a:schemeClr val="tx2">
                    <a:lumMod val="10000"/>
                  </a:schemeClr>
                </a:solidFill>
                <a:latin typeface="Georgia" pitchFamily="18" charset="0"/>
              </a:rPr>
              <a:t>з</a:t>
            </a:r>
            <a:r>
              <a:rPr lang="ru-RU" sz="2400" dirty="0" smtClean="0">
                <a:solidFill>
                  <a:schemeClr val="tx2">
                    <a:lumMod val="10000"/>
                  </a:schemeClr>
                </a:solidFill>
                <a:latin typeface="Georgia" pitchFamily="18" charset="0"/>
              </a:rPr>
              <a:t>адач развития, воспитания и обучения  в различных</a:t>
            </a:r>
          </a:p>
          <a:p>
            <a:r>
              <a:rPr lang="ru-RU" sz="2400" dirty="0">
                <a:solidFill>
                  <a:schemeClr val="tx2">
                    <a:lumMod val="10000"/>
                  </a:schemeClr>
                </a:solidFill>
                <a:latin typeface="Georgia" pitchFamily="18" charset="0"/>
              </a:rPr>
              <a:t>в</a:t>
            </a:r>
            <a:r>
              <a:rPr lang="ru-RU" sz="2400" dirty="0" smtClean="0">
                <a:solidFill>
                  <a:schemeClr val="tx2">
                    <a:lumMod val="10000"/>
                  </a:schemeClr>
                </a:solidFill>
                <a:latin typeface="Georgia" pitchFamily="18" charset="0"/>
              </a:rPr>
              <a:t>идах детской деятельности.</a:t>
            </a:r>
            <a:endParaRPr lang="ru-RU" sz="2400" dirty="0">
              <a:solidFill>
                <a:schemeClr val="tx2">
                  <a:lumMod val="10000"/>
                </a:schemeClr>
              </a:solidFill>
              <a:latin typeface="Georgia" pitchFamily="18" charset="0"/>
            </a:endParaRPr>
          </a:p>
        </p:txBody>
      </p:sp>
    </p:spTree>
    <p:extLst>
      <p:ext uri="{BB962C8B-B14F-4D97-AF65-F5344CB8AC3E}">
        <p14:creationId xmlns:p14="http://schemas.microsoft.com/office/powerpoint/2010/main" val="25996951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12667">
              <a:schemeClr val="bg2">
                <a:lumMod val="60000"/>
                <a:lumOff val="40000"/>
              </a:schemeClr>
            </a:gs>
            <a:gs pos="53676">
              <a:schemeClr val="tx1">
                <a:lumMod val="75000"/>
              </a:schemeClr>
            </a:gs>
            <a:gs pos="36333">
              <a:schemeClr val="bg2">
                <a:tint val="80000"/>
                <a:lumMod val="100000"/>
              </a:schemeClr>
            </a:gs>
            <a:gs pos="73000">
              <a:schemeClr val="bg2">
                <a:tint val="80000"/>
                <a:lumMod val="100000"/>
              </a:schemeClr>
            </a:gs>
            <a:gs pos="91000">
              <a:schemeClr val="accent1">
                <a:lumMod val="5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3" name="Прямоугольник 2"/>
          <p:cNvSpPr/>
          <p:nvPr/>
        </p:nvSpPr>
        <p:spPr>
          <a:xfrm>
            <a:off x="-15810" y="58838"/>
            <a:ext cx="9148409" cy="144655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400" b="1" spc="50" dirty="0" smtClean="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rPr>
              <a:t>ПРЕДПОЛАГАЕМЫЙ РЕЗУЛЬТАТ  </a:t>
            </a:r>
            <a:r>
              <a:rPr lang="ru-RU" sz="4400" b="1" cap="none" spc="50" dirty="0" smtClean="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rPr>
              <a:t> ПРОЕКТА</a:t>
            </a:r>
          </a:p>
        </p:txBody>
      </p:sp>
      <p:sp>
        <p:nvSpPr>
          <p:cNvPr id="5" name="Прямоугольник 4"/>
          <p:cNvSpPr/>
          <p:nvPr/>
        </p:nvSpPr>
        <p:spPr>
          <a:xfrm>
            <a:off x="395536" y="1988840"/>
            <a:ext cx="8529981" cy="5816977"/>
          </a:xfrm>
          <a:prstGeom prst="rect">
            <a:avLst/>
          </a:prstGeom>
        </p:spPr>
        <p:txBody>
          <a:bodyPr wrap="square">
            <a:spAutoFit/>
          </a:bodyPr>
          <a:lstStyle/>
          <a:p>
            <a:pPr marL="342900" lvl="0" indent="-342900" algn="just" fontAlgn="base">
              <a:spcBef>
                <a:spcPct val="0"/>
              </a:spcBef>
              <a:spcAft>
                <a:spcPct val="0"/>
              </a:spcAft>
              <a:buFont typeface="Wingdings" panose="05000000000000000000" pitchFamily="2" charset="2"/>
              <a:buChar char="q"/>
            </a:pPr>
            <a:r>
              <a:rPr lang="ru-RU" sz="2400" b="1" dirty="0" smtClean="0">
                <a:solidFill>
                  <a:schemeClr val="tx2">
                    <a:lumMod val="10000"/>
                  </a:schemeClr>
                </a:solidFill>
                <a:latin typeface="Georgia" panose="02040502050405020303" pitchFamily="18" charset="0"/>
                <a:cs typeface="Arial" charset="0"/>
              </a:rPr>
              <a:t> Повышение уровня познавательной активности дошкольников.</a:t>
            </a:r>
          </a:p>
          <a:p>
            <a:pPr marL="342900" lvl="0" indent="-342900" algn="just" fontAlgn="base">
              <a:spcBef>
                <a:spcPct val="0"/>
              </a:spcBef>
              <a:spcAft>
                <a:spcPct val="0"/>
              </a:spcAft>
              <a:buFont typeface="Wingdings" panose="05000000000000000000" pitchFamily="2" charset="2"/>
              <a:buChar char="q"/>
            </a:pPr>
            <a:r>
              <a:rPr lang="ru-RU" sz="2400" b="1" dirty="0" smtClean="0">
                <a:solidFill>
                  <a:schemeClr val="tx2">
                    <a:lumMod val="10000"/>
                  </a:schemeClr>
                </a:solidFill>
                <a:latin typeface="Georgia" panose="02040502050405020303" pitchFamily="18" charset="0"/>
                <a:cs typeface="Arial" charset="0"/>
              </a:rPr>
              <a:t>  Развитие способности решать интеллектуальные и личностные задачи  (проблемы, адекватные возрасту).   </a:t>
            </a:r>
          </a:p>
          <a:p>
            <a:pPr marL="342900" lvl="0" indent="-342900" algn="just" fontAlgn="base">
              <a:spcBef>
                <a:spcPct val="0"/>
              </a:spcBef>
              <a:spcAft>
                <a:spcPct val="0"/>
              </a:spcAft>
              <a:buFont typeface="Wingdings" panose="05000000000000000000" pitchFamily="2" charset="2"/>
              <a:buChar char="q"/>
            </a:pPr>
            <a:r>
              <a:rPr lang="ru-RU" sz="2400" b="1" dirty="0" smtClean="0">
                <a:solidFill>
                  <a:schemeClr val="tx2">
                    <a:lumMod val="10000"/>
                  </a:schemeClr>
                </a:solidFill>
                <a:latin typeface="Georgia" panose="02040502050405020303" pitchFamily="18" charset="0"/>
                <a:cs typeface="Arial" charset="0"/>
              </a:rPr>
              <a:t>  Развитие способности самостоятельно применять ранее усвоенные знания и способы деятельности для решения новых задач.</a:t>
            </a:r>
          </a:p>
          <a:p>
            <a:pPr marL="342900" lvl="0" indent="-342900" algn="just" fontAlgn="base">
              <a:spcBef>
                <a:spcPct val="0"/>
              </a:spcBef>
              <a:spcAft>
                <a:spcPct val="0"/>
              </a:spcAft>
              <a:buFont typeface="Wingdings" panose="05000000000000000000" pitchFamily="2" charset="2"/>
              <a:buChar char="q"/>
            </a:pPr>
            <a:r>
              <a:rPr lang="ru-RU" sz="2400" b="1" dirty="0" smtClean="0">
                <a:solidFill>
                  <a:schemeClr val="tx2">
                    <a:lumMod val="10000"/>
                  </a:schemeClr>
                </a:solidFill>
                <a:latin typeface="Georgia" panose="02040502050405020303" pitchFamily="18" charset="0"/>
                <a:cs typeface="Arial" charset="0"/>
              </a:rPr>
              <a:t>  Развитие интереса к экспериментированию.</a:t>
            </a:r>
          </a:p>
          <a:p>
            <a:pPr marL="342900" indent="-342900" algn="just" fontAlgn="base">
              <a:spcBef>
                <a:spcPct val="0"/>
              </a:spcBef>
              <a:spcAft>
                <a:spcPct val="0"/>
              </a:spcAft>
              <a:buFont typeface="Wingdings" panose="05000000000000000000" pitchFamily="2" charset="2"/>
              <a:buChar char="q"/>
            </a:pPr>
            <a:r>
              <a:rPr lang="ru-RU" sz="2400" b="1" dirty="0" smtClean="0">
                <a:solidFill>
                  <a:schemeClr val="tx2">
                    <a:lumMod val="10000"/>
                  </a:schemeClr>
                </a:solidFill>
                <a:latin typeface="Georgia" panose="02040502050405020303" pitchFamily="18" charset="0"/>
              </a:rPr>
              <a:t> Продолжение развития способности у </a:t>
            </a:r>
            <a:r>
              <a:rPr lang="ru-RU" sz="2400" b="1" dirty="0">
                <a:solidFill>
                  <a:schemeClr val="tx2">
                    <a:lumMod val="10000"/>
                  </a:schemeClr>
                </a:solidFill>
                <a:latin typeface="Georgia" panose="02040502050405020303" pitchFamily="18" charset="0"/>
              </a:rPr>
              <a:t>детей формулировать вопросы и искать на них ответы (самостоятельно и совместно с взрослыми</a:t>
            </a:r>
            <a:r>
              <a:rPr lang="ru-RU" sz="2400" b="1" dirty="0" smtClean="0">
                <a:solidFill>
                  <a:schemeClr val="tx2">
                    <a:lumMod val="10000"/>
                  </a:schemeClr>
                </a:solidFill>
                <a:latin typeface="Georgia" panose="02040502050405020303" pitchFamily="18" charset="0"/>
              </a:rPr>
              <a:t>). </a:t>
            </a:r>
            <a:endParaRPr lang="ru-RU" sz="2400" b="1" dirty="0">
              <a:solidFill>
                <a:schemeClr val="tx2">
                  <a:lumMod val="10000"/>
                </a:schemeClr>
              </a:solidFill>
              <a:latin typeface="Georgia" panose="02040502050405020303" pitchFamily="18" charset="0"/>
              <a:cs typeface="Arial" charset="0"/>
            </a:endParaRPr>
          </a:p>
          <a:p>
            <a:pPr algn="just" fontAlgn="base">
              <a:spcBef>
                <a:spcPct val="0"/>
              </a:spcBef>
              <a:spcAft>
                <a:spcPct val="0"/>
              </a:spcAft>
            </a:pPr>
            <a:endParaRPr lang="ru-RU" sz="2400" b="1" dirty="0" smtClean="0">
              <a:solidFill>
                <a:schemeClr val="tx2">
                  <a:lumMod val="10000"/>
                </a:schemeClr>
              </a:solidFill>
              <a:latin typeface="Georgia" panose="02040502050405020303" pitchFamily="18" charset="0"/>
              <a:cs typeface="Arial" charset="0"/>
            </a:endParaRPr>
          </a:p>
          <a:p>
            <a:pPr lvl="0" algn="just" fontAlgn="base">
              <a:spcBef>
                <a:spcPct val="0"/>
              </a:spcBef>
              <a:spcAft>
                <a:spcPct val="0"/>
              </a:spcAft>
            </a:pPr>
            <a:endParaRPr lang="ru-RU" b="1" dirty="0" smtClean="0">
              <a:solidFill>
                <a:srgbClr val="7030A0"/>
              </a:solidFill>
              <a:latin typeface="Georgia" panose="02040502050405020303" pitchFamily="18" charset="0"/>
              <a:cs typeface="Arial" charset="0"/>
            </a:endParaRPr>
          </a:p>
          <a:p>
            <a:pPr lvl="0" algn="just" fontAlgn="base">
              <a:spcBef>
                <a:spcPct val="0"/>
              </a:spcBef>
              <a:spcAft>
                <a:spcPct val="0"/>
              </a:spcAft>
            </a:pPr>
            <a:endParaRPr lang="ru-RU" b="1" dirty="0">
              <a:solidFill>
                <a:srgbClr val="7030A0"/>
              </a:solidFill>
              <a:latin typeface="Georgia" panose="02040502050405020303" pitchFamily="18" charset="0"/>
              <a:cs typeface="Arial" charset="0"/>
            </a:endParaRPr>
          </a:p>
        </p:txBody>
      </p:sp>
    </p:spTree>
    <p:extLst>
      <p:ext uri="{BB962C8B-B14F-4D97-AF65-F5344CB8AC3E}">
        <p14:creationId xmlns:p14="http://schemas.microsoft.com/office/powerpoint/2010/main" val="3895279921"/>
      </p:ext>
    </p:extLst>
  </p:cSld>
  <p:clrMapOvr>
    <a:masterClrMapping/>
  </p:clrMapOvr>
  <mc:AlternateContent xmlns:mc="http://schemas.openxmlformats.org/markup-compatibility/2006">
    <mc:Choice xmlns:p14="http://schemas.microsoft.com/office/powerpoint/2010/main" Requires="p14">
      <p:transition spd="slow" p14:dur="1600">
        <p14:conveyor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82330">
              <a:schemeClr val="bg2">
                <a:lumMod val="20000"/>
                <a:lumOff val="80000"/>
              </a:schemeClr>
            </a:gs>
            <a:gs pos="6000">
              <a:schemeClr val="tx1">
                <a:lumMod val="75000"/>
              </a:schemeClr>
            </a:gs>
            <a:gs pos="62000">
              <a:schemeClr val="bg2">
                <a:lumMod val="60000"/>
                <a:lumOff val="40000"/>
              </a:schemeClr>
            </a:gs>
            <a:gs pos="38000">
              <a:schemeClr val="bg2">
                <a:tint val="80000"/>
                <a:lumMod val="100000"/>
              </a:schemeClr>
            </a:gs>
            <a:gs pos="100000">
              <a:schemeClr val="bg2">
                <a:tint val="100000"/>
                <a:lumMod val="8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3" name="Прямоугольник 2"/>
          <p:cNvSpPr/>
          <p:nvPr/>
        </p:nvSpPr>
        <p:spPr>
          <a:xfrm>
            <a:off x="755576" y="1628800"/>
            <a:ext cx="7992888" cy="4832092"/>
          </a:xfrm>
          <a:prstGeom prst="rect">
            <a:avLst/>
          </a:prstGeom>
        </p:spPr>
        <p:txBody>
          <a:bodyPr wrap="square">
            <a:spAutoFit/>
          </a:bodyPr>
          <a:lstStyle/>
          <a:p>
            <a:pPr marL="457200" lvl="0" indent="-457200" algn="just" fontAlgn="base">
              <a:spcBef>
                <a:spcPct val="0"/>
              </a:spcBef>
              <a:spcAft>
                <a:spcPct val="0"/>
              </a:spcAft>
              <a:buFont typeface="Wingdings" pitchFamily="2" charset="2"/>
              <a:buChar char="q"/>
            </a:pPr>
            <a:r>
              <a:rPr lang="ru-RU" sz="2800" b="1" dirty="0" smtClean="0">
                <a:solidFill>
                  <a:schemeClr val="tx2">
                    <a:lumMod val="10000"/>
                  </a:schemeClr>
                </a:solidFill>
                <a:latin typeface="Georgia" panose="02040502050405020303" pitchFamily="18" charset="0"/>
                <a:cs typeface="Arial" charset="0"/>
              </a:rPr>
              <a:t>Презентация «Использование педагогических ситуаций в образовательной деятельности дошкольников.</a:t>
            </a:r>
          </a:p>
          <a:p>
            <a:pPr marL="457200" lvl="0" indent="-457200" algn="just" fontAlgn="base">
              <a:spcBef>
                <a:spcPct val="0"/>
              </a:spcBef>
              <a:spcAft>
                <a:spcPct val="0"/>
              </a:spcAft>
              <a:buFont typeface="Wingdings" pitchFamily="2" charset="2"/>
              <a:buChar char="q"/>
            </a:pPr>
            <a:r>
              <a:rPr lang="ru-RU" sz="2800" b="1" dirty="0" smtClean="0">
                <a:solidFill>
                  <a:schemeClr val="tx2">
                    <a:lumMod val="10000"/>
                  </a:schemeClr>
                </a:solidFill>
                <a:latin typeface="Georgia" panose="02040502050405020303" pitchFamily="18" charset="0"/>
                <a:cs typeface="Arial" charset="0"/>
              </a:rPr>
              <a:t>Картотека                  «Педагогические ситуации  в совместной деятельности педагога с детьми».</a:t>
            </a:r>
          </a:p>
          <a:p>
            <a:pPr marL="457200" lvl="0" indent="-457200" algn="just" fontAlgn="base">
              <a:spcBef>
                <a:spcPct val="0"/>
              </a:spcBef>
              <a:spcAft>
                <a:spcPct val="0"/>
              </a:spcAft>
              <a:buFont typeface="Wingdings" pitchFamily="2" charset="2"/>
              <a:buChar char="q"/>
            </a:pPr>
            <a:r>
              <a:rPr lang="ru-RU" sz="2800" b="1" dirty="0" smtClean="0">
                <a:solidFill>
                  <a:schemeClr val="tx2">
                    <a:lumMod val="10000"/>
                  </a:schemeClr>
                </a:solidFill>
                <a:latin typeface="Georgia" panose="02040502050405020303" pitchFamily="18" charset="0"/>
                <a:cs typeface="Arial" charset="0"/>
              </a:rPr>
              <a:t>Размещение проекта на сайте детского сада.</a:t>
            </a:r>
          </a:p>
          <a:p>
            <a:pPr marL="457200" lvl="0" indent="-457200" algn="just" fontAlgn="base">
              <a:spcBef>
                <a:spcPct val="0"/>
              </a:spcBef>
              <a:spcAft>
                <a:spcPct val="0"/>
              </a:spcAft>
              <a:buFont typeface="Wingdings" pitchFamily="2" charset="2"/>
              <a:buChar char="q"/>
            </a:pPr>
            <a:r>
              <a:rPr lang="ru-RU" sz="2800" b="1" dirty="0" smtClean="0">
                <a:solidFill>
                  <a:schemeClr val="tx2">
                    <a:lumMod val="10000"/>
                  </a:schemeClr>
                </a:solidFill>
                <a:latin typeface="Georgia" panose="02040502050405020303" pitchFamily="18" charset="0"/>
                <a:cs typeface="Arial" charset="0"/>
              </a:rPr>
              <a:t>Выступление на</a:t>
            </a:r>
          </a:p>
          <a:p>
            <a:pPr lvl="0" algn="just" fontAlgn="base">
              <a:spcBef>
                <a:spcPct val="0"/>
              </a:spcBef>
              <a:spcAft>
                <a:spcPct val="0"/>
              </a:spcAft>
            </a:pPr>
            <a:r>
              <a:rPr lang="ru-RU" sz="2800" b="1" dirty="0" err="1">
                <a:solidFill>
                  <a:schemeClr val="tx2">
                    <a:lumMod val="10000"/>
                  </a:schemeClr>
                </a:solidFill>
                <a:latin typeface="Georgia" panose="02040502050405020303" pitchFamily="18" charset="0"/>
                <a:cs typeface="Arial" charset="0"/>
              </a:rPr>
              <a:t>м</a:t>
            </a:r>
            <a:r>
              <a:rPr lang="ru-RU" sz="2800" b="1" dirty="0" err="1" smtClean="0">
                <a:solidFill>
                  <a:schemeClr val="tx2">
                    <a:lumMod val="10000"/>
                  </a:schemeClr>
                </a:solidFill>
                <a:latin typeface="Georgia" panose="02040502050405020303" pitchFamily="18" charset="0"/>
                <a:cs typeface="Arial" charset="0"/>
              </a:rPr>
              <a:t>етод.объединении</a:t>
            </a:r>
            <a:r>
              <a:rPr lang="ru-RU" sz="2800" b="1" dirty="0">
                <a:solidFill>
                  <a:schemeClr val="tx2">
                    <a:lumMod val="10000"/>
                  </a:schemeClr>
                </a:solidFill>
                <a:latin typeface="Georgia" panose="02040502050405020303" pitchFamily="18" charset="0"/>
                <a:cs typeface="Arial" charset="0"/>
              </a:rPr>
              <a:t>.</a:t>
            </a:r>
          </a:p>
        </p:txBody>
      </p:sp>
      <p:sp>
        <p:nvSpPr>
          <p:cNvPr id="4" name="Прямоугольник 3"/>
          <p:cNvSpPr/>
          <p:nvPr/>
        </p:nvSpPr>
        <p:spPr>
          <a:xfrm>
            <a:off x="-15810" y="58838"/>
            <a:ext cx="9148409"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400" b="1" spc="50" dirty="0" smtClean="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rPr>
              <a:t>ПРОДУКТЫ</a:t>
            </a:r>
            <a:r>
              <a:rPr lang="ru-RU" sz="5400" b="1" spc="50" dirty="0" smtClean="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rPr>
              <a:t> </a:t>
            </a:r>
            <a:r>
              <a:rPr lang="ru-RU" sz="4400" b="1" cap="none" spc="50" dirty="0" smtClean="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rPr>
              <a:t>ПРОЕКТА</a:t>
            </a:r>
          </a:p>
        </p:txBody>
      </p:sp>
      <p:pic>
        <p:nvPicPr>
          <p:cNvPr id="11267" name="Picture 3" descr="I:\картинки\45887081_f935c3a8.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9667" b="99667" l="0" r="99000"/>
                    </a14:imgEffect>
                  </a14:imgLayer>
                </a14:imgProps>
              </a:ext>
              <a:ext uri="{28A0092B-C50C-407E-A947-70E740481C1C}">
                <a14:useLocalDpi xmlns:a14="http://schemas.microsoft.com/office/drawing/2010/main" val="0"/>
              </a:ext>
            </a:extLst>
          </a:blip>
          <a:srcRect/>
          <a:stretch>
            <a:fillRect/>
          </a:stretch>
        </p:blipFill>
        <p:spPr bwMode="auto">
          <a:xfrm rot="10800000" flipV="1">
            <a:off x="6198096" y="4494404"/>
            <a:ext cx="2945904" cy="2209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16178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20000">
              <a:schemeClr val="tx2">
                <a:lumMod val="10000"/>
              </a:schemeClr>
            </a:gs>
            <a:gs pos="77000">
              <a:schemeClr val="accent1">
                <a:lumMod val="50000"/>
              </a:schemeClr>
            </a:gs>
            <a:gs pos="100000">
              <a:schemeClr val="accent1">
                <a:lumMod val="7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Прямоугольник 2"/>
          <p:cNvSpPr/>
          <p:nvPr/>
        </p:nvSpPr>
        <p:spPr>
          <a:xfrm>
            <a:off x="-15810" y="58838"/>
            <a:ext cx="9148409" cy="144655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400" b="1" spc="50" dirty="0" smtClean="0">
                <a:ln w="11430"/>
                <a:solidFill>
                  <a:srgbClr val="FF0066"/>
                </a:solidFill>
                <a:effectLst>
                  <a:outerShdw blurRad="76200" dist="50800" dir="5400000" algn="tl" rotWithShape="0">
                    <a:srgbClr val="000000">
                      <a:alpha val="65000"/>
                    </a:srgbClr>
                  </a:outerShdw>
                </a:effectLst>
                <a:latin typeface="Georgia" panose="02040502050405020303" pitchFamily="18" charset="0"/>
              </a:rPr>
              <a:t>         </a:t>
            </a:r>
            <a:r>
              <a:rPr lang="ru-RU" sz="4400" b="1" spc="50" dirty="0" smtClean="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rPr>
              <a:t>ПОДГОТОВИТЕЛЬНЫЙ ЭТАП  ПРОЕКТА</a:t>
            </a:r>
            <a:endParaRPr lang="ru-RU" sz="4400" b="1" cap="none" spc="50" dirty="0" smtClean="0">
              <a:ln w="11430"/>
              <a:solidFill>
                <a:schemeClr val="accent1">
                  <a:lumMod val="75000"/>
                </a:schemeClr>
              </a:solidFill>
              <a:effectLst>
                <a:outerShdw blurRad="76200" dist="50800" dir="5400000" algn="tl" rotWithShape="0">
                  <a:srgbClr val="000000">
                    <a:alpha val="65000"/>
                  </a:srgbClr>
                </a:outerShdw>
              </a:effectLst>
              <a:latin typeface="Georgia" panose="02040502050405020303"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117298518"/>
              </p:ext>
            </p:extLst>
          </p:nvPr>
        </p:nvGraphicFramePr>
        <p:xfrm>
          <a:off x="539552" y="1342483"/>
          <a:ext cx="8353702" cy="5398885"/>
        </p:xfrm>
        <a:graphic>
          <a:graphicData uri="http://schemas.openxmlformats.org/drawingml/2006/table">
            <a:tbl>
              <a:tblPr firstRow="1" bandRow="1">
                <a:tableStyleId>{5C22544A-7EE6-4342-B048-85BDC9FD1C3A}</a:tableStyleId>
              </a:tblPr>
              <a:tblGrid>
                <a:gridCol w="4418487"/>
                <a:gridCol w="1311738"/>
                <a:gridCol w="2623477"/>
              </a:tblGrid>
              <a:tr h="556404">
                <a:tc>
                  <a:txBody>
                    <a:bodyPr/>
                    <a:lstStyle/>
                    <a:p>
                      <a:pPr algn="ctr"/>
                      <a:r>
                        <a:rPr lang="ru-RU" sz="2000" b="0" dirty="0" smtClean="0">
                          <a:solidFill>
                            <a:schemeClr val="tx2">
                              <a:lumMod val="10000"/>
                            </a:schemeClr>
                          </a:solidFill>
                          <a:latin typeface="Georgia" pitchFamily="18" charset="0"/>
                        </a:rPr>
                        <a:t>Содержание</a:t>
                      </a:r>
                      <a:r>
                        <a:rPr lang="ru-RU" sz="2000" b="0" baseline="0" dirty="0" smtClean="0">
                          <a:solidFill>
                            <a:schemeClr val="tx2">
                              <a:lumMod val="10000"/>
                            </a:schemeClr>
                          </a:solidFill>
                          <a:latin typeface="Georgia" pitchFamily="18" charset="0"/>
                        </a:rPr>
                        <a:t> деятельности</a:t>
                      </a:r>
                      <a:endParaRPr lang="ru-RU" sz="2000" b="0" dirty="0">
                        <a:solidFill>
                          <a:schemeClr val="tx2">
                            <a:lumMod val="10000"/>
                          </a:schemeClr>
                        </a:solidFill>
                        <a:latin typeface="Georgia" pitchFamily="18" charset="0"/>
                      </a:endParaRPr>
                    </a:p>
                  </a:txBody>
                  <a:tcPr/>
                </a:tc>
                <a:tc>
                  <a:txBody>
                    <a:bodyPr/>
                    <a:lstStyle/>
                    <a:p>
                      <a:pPr algn="ctr"/>
                      <a:r>
                        <a:rPr lang="ru-RU" sz="2000" b="0" dirty="0" smtClean="0">
                          <a:solidFill>
                            <a:schemeClr val="tx2">
                              <a:lumMod val="10000"/>
                            </a:schemeClr>
                          </a:solidFill>
                          <a:latin typeface="Georgia" pitchFamily="18" charset="0"/>
                        </a:rPr>
                        <a:t>Срок</a:t>
                      </a:r>
                      <a:endParaRPr lang="ru-RU" sz="2000" b="0" dirty="0">
                        <a:solidFill>
                          <a:schemeClr val="tx2">
                            <a:lumMod val="10000"/>
                          </a:schemeClr>
                        </a:solidFill>
                        <a:latin typeface="Georgia" pitchFamily="18" charset="0"/>
                      </a:endParaRPr>
                    </a:p>
                  </a:txBody>
                  <a:tcPr/>
                </a:tc>
                <a:tc>
                  <a:txBody>
                    <a:bodyPr/>
                    <a:lstStyle/>
                    <a:p>
                      <a:pPr algn="ctr"/>
                      <a:r>
                        <a:rPr lang="ru-RU" sz="2000" b="0" dirty="0" smtClean="0">
                          <a:solidFill>
                            <a:schemeClr val="tx2">
                              <a:lumMod val="10000"/>
                            </a:schemeClr>
                          </a:solidFill>
                          <a:latin typeface="Georgia" pitchFamily="18" charset="0"/>
                        </a:rPr>
                        <a:t>Участники </a:t>
                      </a:r>
                      <a:endParaRPr lang="ru-RU" sz="2000" b="0" dirty="0">
                        <a:solidFill>
                          <a:schemeClr val="tx2">
                            <a:lumMod val="10000"/>
                          </a:schemeClr>
                        </a:solidFill>
                        <a:latin typeface="Georgia" pitchFamily="18" charset="0"/>
                      </a:endParaRPr>
                    </a:p>
                  </a:txBody>
                  <a:tcPr/>
                </a:tc>
              </a:tr>
              <a:tr h="727681">
                <a:tc>
                  <a:txBody>
                    <a:bodyPr/>
                    <a:lstStyle/>
                    <a:p>
                      <a:pPr algn="just"/>
                      <a:r>
                        <a:rPr lang="ru-RU" sz="1800" b="0" dirty="0" smtClean="0">
                          <a:solidFill>
                            <a:schemeClr val="tx2">
                              <a:lumMod val="10000"/>
                            </a:schemeClr>
                          </a:solidFill>
                          <a:latin typeface="Georgia" pitchFamily="18" charset="0"/>
                        </a:rPr>
                        <a:t>Подбор</a:t>
                      </a:r>
                      <a:r>
                        <a:rPr lang="ru-RU" sz="1800" b="0" baseline="0" dirty="0" smtClean="0">
                          <a:solidFill>
                            <a:schemeClr val="tx2">
                              <a:lumMod val="10000"/>
                            </a:schemeClr>
                          </a:solidFill>
                          <a:latin typeface="Georgia" pitchFamily="18" charset="0"/>
                        </a:rPr>
                        <a:t> и изучение литературы по теме.</a:t>
                      </a:r>
                      <a:endParaRPr lang="ru-RU" sz="1800" b="0" dirty="0">
                        <a:solidFill>
                          <a:schemeClr val="tx2">
                            <a:lumMod val="10000"/>
                          </a:schemeClr>
                        </a:solidFill>
                        <a:latin typeface="Georgia" pitchFamily="18" charset="0"/>
                      </a:endParaRPr>
                    </a:p>
                  </a:txBody>
                  <a:tcPr/>
                </a:tc>
                <a:tc>
                  <a:txBody>
                    <a:bodyPr/>
                    <a:lstStyle/>
                    <a:p>
                      <a:pPr algn="just"/>
                      <a:r>
                        <a:rPr lang="ru-RU" sz="1800" b="0" dirty="0" smtClean="0">
                          <a:solidFill>
                            <a:schemeClr val="tx2">
                              <a:lumMod val="10000"/>
                            </a:schemeClr>
                          </a:solidFill>
                          <a:latin typeface="Georgia" pitchFamily="18" charset="0"/>
                        </a:rPr>
                        <a:t>Октябрь </a:t>
                      </a:r>
                      <a:endParaRPr lang="ru-RU" sz="1800" b="0" dirty="0">
                        <a:solidFill>
                          <a:schemeClr val="tx2">
                            <a:lumMod val="10000"/>
                          </a:schemeClr>
                        </a:solidFill>
                        <a:latin typeface="Georgia" pitchFamily="18" charset="0"/>
                      </a:endParaRPr>
                    </a:p>
                  </a:txBody>
                  <a:tcPr/>
                </a:tc>
                <a:tc>
                  <a:txBody>
                    <a:bodyPr/>
                    <a:lstStyle/>
                    <a:p>
                      <a:pPr algn="ctr"/>
                      <a:r>
                        <a:rPr lang="ru-RU" sz="1800" b="0" dirty="0" smtClean="0">
                          <a:solidFill>
                            <a:schemeClr val="tx2">
                              <a:lumMod val="10000"/>
                            </a:schemeClr>
                          </a:solidFill>
                          <a:latin typeface="Georgia" pitchFamily="18" charset="0"/>
                        </a:rPr>
                        <a:t>Педагоги</a:t>
                      </a:r>
                      <a:endParaRPr lang="ru-RU" sz="1800" b="0" dirty="0">
                        <a:solidFill>
                          <a:schemeClr val="tx2">
                            <a:lumMod val="10000"/>
                          </a:schemeClr>
                        </a:solidFill>
                        <a:latin typeface="Georgia" pitchFamily="18" charset="0"/>
                      </a:endParaRPr>
                    </a:p>
                  </a:txBody>
                  <a:tcPr/>
                </a:tc>
              </a:tr>
              <a:tr h="948163">
                <a:tc>
                  <a:txBody>
                    <a:bodyPr/>
                    <a:lstStyle/>
                    <a:p>
                      <a:pPr algn="just"/>
                      <a:r>
                        <a:rPr lang="ru-RU" sz="1800" b="0" baseline="0" dirty="0" smtClean="0">
                          <a:solidFill>
                            <a:schemeClr val="tx2">
                              <a:lumMod val="10000"/>
                            </a:schemeClr>
                          </a:solidFill>
                          <a:latin typeface="Georgia" pitchFamily="18" charset="0"/>
                        </a:rPr>
                        <a:t>Создание картотеки примерных педагогических ситуаций для воспитателя с детьми.</a:t>
                      </a:r>
                    </a:p>
                    <a:p>
                      <a:pPr algn="just"/>
                      <a:endParaRPr lang="ru-RU" sz="1800" b="0" baseline="0" dirty="0" smtClean="0">
                        <a:solidFill>
                          <a:schemeClr val="tx2">
                            <a:lumMod val="10000"/>
                          </a:schemeClr>
                        </a:solidFill>
                        <a:latin typeface="Georgia" pitchFamily="18" charset="0"/>
                      </a:endParaRPr>
                    </a:p>
                  </a:txBody>
                  <a:tcPr/>
                </a:tc>
                <a:tc>
                  <a:txBody>
                    <a:bodyPr/>
                    <a:lstStyle/>
                    <a:p>
                      <a:pPr algn="just"/>
                      <a:r>
                        <a:rPr lang="ru-RU" sz="1800" b="0" dirty="0" smtClean="0">
                          <a:solidFill>
                            <a:schemeClr val="tx2">
                              <a:lumMod val="10000"/>
                            </a:schemeClr>
                          </a:solidFill>
                          <a:latin typeface="Georgia" pitchFamily="18" charset="0"/>
                        </a:rPr>
                        <a:t>Ноябрь</a:t>
                      </a:r>
                    </a:p>
                    <a:p>
                      <a:pPr algn="just"/>
                      <a:endParaRPr lang="ru-RU" sz="1800" b="0" dirty="0" smtClean="0">
                        <a:solidFill>
                          <a:schemeClr val="tx2">
                            <a:lumMod val="10000"/>
                          </a:schemeClr>
                        </a:solidFill>
                        <a:latin typeface="Georgia" pitchFamily="18" charset="0"/>
                      </a:endParaRPr>
                    </a:p>
                  </a:txBody>
                  <a:tcPr/>
                </a:tc>
                <a:tc>
                  <a:txBody>
                    <a:bodyPr/>
                    <a:lstStyle/>
                    <a:p>
                      <a:pPr algn="ctr"/>
                      <a:r>
                        <a:rPr lang="ru-RU" sz="1800" b="0" dirty="0" smtClean="0">
                          <a:solidFill>
                            <a:schemeClr val="tx2">
                              <a:lumMod val="10000"/>
                            </a:schemeClr>
                          </a:solidFill>
                          <a:latin typeface="Georgia" pitchFamily="18" charset="0"/>
                        </a:rPr>
                        <a:t>Педагоги</a:t>
                      </a:r>
                    </a:p>
                    <a:p>
                      <a:pPr algn="ctr"/>
                      <a:endParaRPr lang="ru-RU" sz="1800" b="0" dirty="0" smtClean="0">
                        <a:solidFill>
                          <a:schemeClr val="tx2">
                            <a:lumMod val="10000"/>
                          </a:schemeClr>
                        </a:solidFill>
                        <a:latin typeface="Georgia" pitchFamily="18" charset="0"/>
                      </a:endParaRPr>
                    </a:p>
                  </a:txBody>
                  <a:tcPr/>
                </a:tc>
              </a:tr>
              <a:tr h="1236328">
                <a:tc>
                  <a:txBody>
                    <a:bodyPr/>
                    <a:lstStyle/>
                    <a:p>
                      <a:pPr algn="just"/>
                      <a:r>
                        <a:rPr lang="ru-RU" sz="1800" b="0" baseline="0" dirty="0" smtClean="0">
                          <a:solidFill>
                            <a:schemeClr val="tx2">
                              <a:lumMod val="10000"/>
                            </a:schemeClr>
                          </a:solidFill>
                          <a:latin typeface="Georgia" pitchFamily="18" charset="0"/>
                        </a:rPr>
                        <a:t>Консультация для родителей «Ситуации для воспитания, образования и развития ребенка».</a:t>
                      </a:r>
                    </a:p>
                  </a:txBody>
                  <a:tcPr>
                    <a:lnB w="12700" cap="flat" cmpd="sng" algn="ctr">
                      <a:solidFill>
                        <a:schemeClr val="tx1"/>
                      </a:solidFill>
                      <a:prstDash val="solid"/>
                      <a:round/>
                      <a:headEnd type="none" w="med" len="med"/>
                      <a:tailEnd type="none" w="med" len="med"/>
                    </a:lnB>
                  </a:tcPr>
                </a:tc>
                <a:tc>
                  <a:txBody>
                    <a:bodyPr/>
                    <a:lstStyle/>
                    <a:p>
                      <a:pPr algn="just"/>
                      <a:r>
                        <a:rPr lang="ru-RU" sz="1800" b="0" dirty="0" smtClean="0">
                          <a:solidFill>
                            <a:schemeClr val="tx2">
                              <a:lumMod val="10000"/>
                            </a:schemeClr>
                          </a:solidFill>
                          <a:latin typeface="Georgia" pitchFamily="18" charset="0"/>
                        </a:rPr>
                        <a:t>Ноябрь</a:t>
                      </a:r>
                    </a:p>
                    <a:p>
                      <a:pPr algn="just"/>
                      <a:endParaRPr lang="ru-RU" sz="1800" b="0" dirty="0" smtClean="0">
                        <a:solidFill>
                          <a:schemeClr val="tx2">
                            <a:lumMod val="10000"/>
                          </a:schemeClr>
                        </a:solidFill>
                        <a:latin typeface="Georgia" pitchFamily="18" charset="0"/>
                      </a:endParaRPr>
                    </a:p>
                    <a:p>
                      <a:pPr algn="just"/>
                      <a:endParaRPr lang="ru-RU" sz="1800" b="0" dirty="0" smtClean="0">
                        <a:solidFill>
                          <a:schemeClr val="tx2">
                            <a:lumMod val="10000"/>
                          </a:schemeClr>
                        </a:solidFill>
                        <a:latin typeface="Georgia" pitchFamily="18" charset="0"/>
                      </a:endParaRPr>
                    </a:p>
                    <a:p>
                      <a:pPr algn="just"/>
                      <a:endParaRPr lang="ru-RU" sz="1800" b="0" dirty="0" smtClean="0">
                        <a:solidFill>
                          <a:schemeClr val="tx2">
                            <a:lumMod val="10000"/>
                          </a:schemeClr>
                        </a:solidFill>
                        <a:latin typeface="Georgia" pitchFamily="18" charset="0"/>
                      </a:endParaRPr>
                    </a:p>
                    <a:p>
                      <a:pPr algn="just"/>
                      <a:endParaRPr lang="ru-RU" sz="1800" b="0" dirty="0" smtClean="0">
                        <a:solidFill>
                          <a:schemeClr val="tx2">
                            <a:lumMod val="10000"/>
                          </a:schemeClr>
                        </a:solidFill>
                        <a:latin typeface="Georgia"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ru-RU" sz="1800" b="0" dirty="0" smtClean="0">
                          <a:solidFill>
                            <a:schemeClr val="tx2">
                              <a:lumMod val="10000"/>
                            </a:schemeClr>
                          </a:solidFill>
                          <a:latin typeface="Georgia" pitchFamily="18" charset="0"/>
                        </a:rPr>
                        <a:t>Педагоги</a:t>
                      </a:r>
                    </a:p>
                    <a:p>
                      <a:pPr algn="ctr"/>
                      <a:r>
                        <a:rPr lang="ru-RU" sz="1800" b="0" dirty="0" smtClean="0">
                          <a:solidFill>
                            <a:schemeClr val="tx2">
                              <a:lumMod val="10000"/>
                            </a:schemeClr>
                          </a:solidFill>
                          <a:latin typeface="Georgia" pitchFamily="18" charset="0"/>
                        </a:rPr>
                        <a:t>Родители</a:t>
                      </a:r>
                    </a:p>
                    <a:p>
                      <a:pPr algn="ctr"/>
                      <a:endParaRPr lang="ru-RU" sz="1800" b="0" dirty="0" smtClean="0">
                        <a:solidFill>
                          <a:schemeClr val="tx2">
                            <a:lumMod val="10000"/>
                          </a:schemeClr>
                        </a:solidFill>
                        <a:latin typeface="Georgia" pitchFamily="18" charset="0"/>
                      </a:endParaRPr>
                    </a:p>
                    <a:p>
                      <a:pPr algn="ctr"/>
                      <a:endParaRPr lang="ru-RU" sz="1800" b="0" dirty="0" smtClean="0">
                        <a:solidFill>
                          <a:schemeClr val="tx2">
                            <a:lumMod val="10000"/>
                          </a:schemeClr>
                        </a:solidFill>
                        <a:latin typeface="Georgia" pitchFamily="18" charset="0"/>
                      </a:endParaRPr>
                    </a:p>
                  </a:txBody>
                  <a:tcPr>
                    <a:lnB w="12700" cap="flat" cmpd="sng" algn="ctr">
                      <a:solidFill>
                        <a:schemeClr val="tx1"/>
                      </a:solidFill>
                      <a:prstDash val="solid"/>
                      <a:round/>
                      <a:headEnd type="none" w="med" len="med"/>
                      <a:tailEnd type="none" w="med" len="med"/>
                    </a:lnB>
                  </a:tcPr>
                </a:tc>
              </a:tr>
              <a:tr h="1300135">
                <a:tc>
                  <a:txBody>
                    <a:bodyPr/>
                    <a:lstStyle/>
                    <a:p>
                      <a:pPr algn="just"/>
                      <a:r>
                        <a:rPr lang="ru-RU" sz="1800" b="0" dirty="0" smtClean="0">
                          <a:solidFill>
                            <a:schemeClr val="tx2">
                              <a:lumMod val="10000"/>
                            </a:schemeClr>
                          </a:solidFill>
                          <a:latin typeface="Georgia" pitchFamily="18" charset="0"/>
                        </a:rPr>
                        <a:t>Перспективное планирование педагогических ситуаций в </a:t>
                      </a:r>
                      <a:r>
                        <a:rPr lang="ru-RU" sz="1800" b="0" dirty="0" smtClean="0">
                          <a:solidFill>
                            <a:schemeClr val="tx2">
                              <a:lumMod val="10000"/>
                            </a:schemeClr>
                          </a:solidFill>
                          <a:latin typeface="Georgia" pitchFamily="18" charset="0"/>
                        </a:rPr>
                        <a:t>ОД </a:t>
                      </a:r>
                      <a:r>
                        <a:rPr lang="ru-RU" sz="1800" b="0" dirty="0" smtClean="0">
                          <a:solidFill>
                            <a:schemeClr val="tx2">
                              <a:lumMod val="10000"/>
                            </a:schemeClr>
                          </a:solidFill>
                          <a:latin typeface="Georgia" pitchFamily="18" charset="0"/>
                        </a:rPr>
                        <a:t>и режимных моментах с детьми в группе.</a:t>
                      </a:r>
                    </a:p>
                    <a:p>
                      <a:pPr algn="just"/>
                      <a:endParaRPr lang="ru-RU" sz="1800" b="0" dirty="0">
                        <a:solidFill>
                          <a:schemeClr val="tx2">
                            <a:lumMod val="10000"/>
                          </a:schemeClr>
                        </a:solidFill>
                        <a:latin typeface="Georgia" pitchFamily="18" charset="0"/>
                      </a:endParaRPr>
                    </a:p>
                  </a:txBody>
                  <a:tcPr>
                    <a:lnT w="12700" cap="flat" cmpd="sng" algn="ctr">
                      <a:solidFill>
                        <a:schemeClr val="tx1"/>
                      </a:solidFill>
                      <a:prstDash val="solid"/>
                      <a:round/>
                      <a:headEnd type="none" w="med" len="med"/>
                      <a:tailEnd type="none" w="med" len="med"/>
                    </a:lnT>
                  </a:tcPr>
                </a:tc>
                <a:tc>
                  <a:txBody>
                    <a:bodyPr/>
                    <a:lstStyle/>
                    <a:p>
                      <a:pPr algn="just"/>
                      <a:r>
                        <a:rPr lang="ru-RU" sz="1800" b="0" dirty="0" smtClean="0">
                          <a:solidFill>
                            <a:schemeClr val="tx2">
                              <a:lumMod val="10000"/>
                            </a:schemeClr>
                          </a:solidFill>
                          <a:latin typeface="Georgia" pitchFamily="18" charset="0"/>
                        </a:rPr>
                        <a:t>Ноябрь - </a:t>
                      </a:r>
                      <a:r>
                        <a:rPr lang="ru-RU" sz="1800" b="0" dirty="0" smtClean="0">
                          <a:solidFill>
                            <a:schemeClr val="tx2">
                              <a:lumMod val="10000"/>
                            </a:schemeClr>
                          </a:solidFill>
                          <a:latin typeface="Georgia" pitchFamily="18" charset="0"/>
                        </a:rPr>
                        <a:t>май</a:t>
                      </a:r>
                      <a:endParaRPr lang="ru-RU" sz="1800" b="0" dirty="0" smtClean="0">
                        <a:solidFill>
                          <a:schemeClr val="tx2">
                            <a:lumMod val="10000"/>
                          </a:schemeClr>
                        </a:solidFill>
                        <a:latin typeface="Georgia" pitchFamily="18" charset="0"/>
                      </a:endParaRPr>
                    </a:p>
                    <a:p>
                      <a:pPr algn="just"/>
                      <a:endParaRPr lang="ru-RU" sz="1800" b="0" dirty="0" smtClean="0">
                        <a:solidFill>
                          <a:schemeClr val="tx2">
                            <a:lumMod val="10000"/>
                          </a:schemeClr>
                        </a:solidFill>
                        <a:latin typeface="Georgia"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ru-RU" sz="1800" b="0" dirty="0" smtClean="0">
                          <a:solidFill>
                            <a:schemeClr val="tx2">
                              <a:lumMod val="10000"/>
                            </a:schemeClr>
                          </a:solidFill>
                          <a:latin typeface="Georgia" pitchFamily="18" charset="0"/>
                        </a:rPr>
                        <a:t>Педагоги</a:t>
                      </a:r>
                    </a:p>
                    <a:p>
                      <a:pPr algn="ctr"/>
                      <a:endParaRPr lang="ru-RU" sz="1800" b="0" dirty="0">
                        <a:solidFill>
                          <a:schemeClr val="tx2">
                            <a:lumMod val="10000"/>
                          </a:schemeClr>
                        </a:solidFill>
                        <a:latin typeface="Georgia" pitchFamily="18" charset="0"/>
                      </a:endParaRPr>
                    </a:p>
                  </a:txBody>
                  <a:tcPr>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2783717234"/>
      </p:ext>
    </p:extLst>
  </p:cSld>
  <p:clrMapOvr>
    <a:masterClrMapping/>
  </p:clrMapOvr>
  <mc:AlternateContent xmlns:mc="http://schemas.openxmlformats.org/markup-compatibility/2006">
    <mc:Choice xmlns:p14="http://schemas.microsoft.com/office/powerpoint/2010/main"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radeshow">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1821</TotalTime>
  <Words>1690</Words>
  <Application>Microsoft Office PowerPoint</Application>
  <PresentationFormat>Экран (4:3)</PresentationFormat>
  <Paragraphs>300</Paragraphs>
  <Slides>28</Slides>
  <Notes>8</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Tradeshow</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HELEN</dc:creator>
  <cp:lastModifiedBy>Asus 1215T</cp:lastModifiedBy>
  <cp:revision>165</cp:revision>
  <dcterms:created xsi:type="dcterms:W3CDTF">2014-05-29T04:57:53Z</dcterms:created>
  <dcterms:modified xsi:type="dcterms:W3CDTF">2016-04-11T20:38:05Z</dcterms:modified>
</cp:coreProperties>
</file>