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79" r:id="rId4"/>
    <p:sldId id="337" r:id="rId5"/>
    <p:sldId id="340" r:id="rId6"/>
    <p:sldId id="322" r:id="rId7"/>
    <p:sldId id="331" r:id="rId8"/>
    <p:sldId id="348" r:id="rId9"/>
    <p:sldId id="338" r:id="rId10"/>
    <p:sldId id="270" r:id="rId11"/>
    <p:sldId id="329" r:id="rId12"/>
    <p:sldId id="327" r:id="rId13"/>
    <p:sldId id="288" r:id="rId14"/>
    <p:sldId id="303" r:id="rId15"/>
    <p:sldId id="304" r:id="rId16"/>
    <p:sldId id="350" r:id="rId17"/>
    <p:sldId id="300" r:id="rId18"/>
    <p:sldId id="302" r:id="rId19"/>
    <p:sldId id="349" r:id="rId20"/>
    <p:sldId id="343" r:id="rId21"/>
    <p:sldId id="269" r:id="rId22"/>
    <p:sldId id="258" r:id="rId23"/>
    <p:sldId id="268" r:id="rId24"/>
    <p:sldId id="263" r:id="rId25"/>
    <p:sldId id="262" r:id="rId26"/>
    <p:sldId id="342" r:id="rId27"/>
    <p:sldId id="282" r:id="rId28"/>
    <p:sldId id="289" r:id="rId29"/>
    <p:sldId id="297" r:id="rId30"/>
    <p:sldId id="264" r:id="rId31"/>
    <p:sldId id="316" r:id="rId32"/>
    <p:sldId id="310" r:id="rId33"/>
    <p:sldId id="309" r:id="rId34"/>
    <p:sldId id="314" r:id="rId35"/>
    <p:sldId id="271" r:id="rId36"/>
    <p:sldId id="318" r:id="rId37"/>
    <p:sldId id="273" r:id="rId38"/>
    <p:sldId id="317" r:id="rId39"/>
    <p:sldId id="319" r:id="rId40"/>
    <p:sldId id="325" r:id="rId41"/>
    <p:sldId id="332" r:id="rId42"/>
    <p:sldId id="346" r:id="rId43"/>
    <p:sldId id="28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2D2D"/>
    <a:srgbClr val="FF0066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>
        <p:scale>
          <a:sx n="61" d="100"/>
          <a:sy n="61" d="100"/>
        </p:scale>
        <p:origin x="-1349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959DD-116A-4277-9039-FB2DE1805FE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2CE48D-ED11-45F2-82D6-9C2094F7F457}">
      <dgm:prSet phldrT="[Текст]" custT="1"/>
      <dgm:spPr/>
      <dgm:t>
        <a:bodyPr/>
        <a:lstStyle/>
        <a:p>
          <a:pPr algn="ctr"/>
          <a:endParaRPr lang="ru-RU" sz="14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050" b="1" dirty="0" smtClean="0">
              <a:solidFill>
                <a:schemeClr val="tx1"/>
              </a:solidFill>
            </a:rPr>
            <a:t>МГО ЧОО ООО</a:t>
          </a:r>
        </a:p>
        <a:p>
          <a:pPr algn="ctr"/>
          <a:r>
            <a:rPr lang="ru-RU" sz="1050" b="1" dirty="0" smtClean="0">
              <a:solidFill>
                <a:schemeClr val="tx1"/>
              </a:solidFill>
            </a:rPr>
            <a:t> «Всероссийское добровольное пожарное общество»</a:t>
          </a:r>
        </a:p>
        <a:p>
          <a:endParaRPr lang="ru-RU" dirty="0"/>
        </a:p>
      </dgm:t>
    </dgm:pt>
    <dgm:pt modelId="{9D92B20F-1B6C-44E3-ABE9-41790507B48A}" type="parTrans" cxnId="{A537BA0A-D566-4169-9D38-A04557064C0C}">
      <dgm:prSet/>
      <dgm:spPr/>
      <dgm:t>
        <a:bodyPr/>
        <a:lstStyle/>
        <a:p>
          <a:endParaRPr lang="ru-RU"/>
        </a:p>
      </dgm:t>
    </dgm:pt>
    <dgm:pt modelId="{F1CC7E9C-52C0-4088-89BD-AAACE73407CA}" type="sibTrans" cxnId="{A537BA0A-D566-4169-9D38-A04557064C0C}">
      <dgm:prSet/>
      <dgm:spPr/>
      <dgm:t>
        <a:bodyPr/>
        <a:lstStyle/>
        <a:p>
          <a:endParaRPr lang="ru-RU"/>
        </a:p>
      </dgm:t>
    </dgm:pt>
    <dgm:pt modelId="{AEF65A7A-FE79-4AAC-BCD2-FB0A8675F52A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ОФПС</a:t>
          </a:r>
        </a:p>
        <a:p>
          <a:pPr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972E746C-AD2B-4023-B8B5-C30773E43187}" type="parTrans" cxnId="{98816F75-1F25-4641-B684-992C9D9D0281}">
      <dgm:prSet/>
      <dgm:spPr/>
      <dgm:t>
        <a:bodyPr/>
        <a:lstStyle/>
        <a:p>
          <a:endParaRPr lang="ru-RU"/>
        </a:p>
      </dgm:t>
    </dgm:pt>
    <dgm:pt modelId="{E101BE93-8ABA-410C-84AA-10392E8DB654}" type="sibTrans" cxnId="{98816F75-1F25-4641-B684-992C9D9D0281}">
      <dgm:prSet/>
      <dgm:spPr/>
      <dgm:t>
        <a:bodyPr/>
        <a:lstStyle/>
        <a:p>
          <a:endParaRPr lang="ru-RU"/>
        </a:p>
      </dgm:t>
    </dgm:pt>
    <dgm:pt modelId="{2F85013A-A25A-46C6-9993-6D98292AD2C1}">
      <dgm:prSet phldrT="[Текст]" custT="1"/>
      <dgm:spPr/>
      <dgm:t>
        <a:bodyPr/>
        <a:lstStyle/>
        <a:p>
          <a:pPr algn="ctr"/>
          <a:endParaRPr lang="ru-RU" sz="14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400" b="1" dirty="0" smtClean="0">
              <a:solidFill>
                <a:schemeClr val="tx1"/>
              </a:solidFill>
            </a:rPr>
            <a:t>ОНДиПР</a:t>
          </a:r>
        </a:p>
        <a:p>
          <a:endParaRPr lang="ru-RU" sz="1100" dirty="0"/>
        </a:p>
      </dgm:t>
    </dgm:pt>
    <dgm:pt modelId="{F9AB201D-D629-4B74-BE7A-16B448383D3B}" type="parTrans" cxnId="{A9EE54AC-CB32-4CD3-8846-5C2331987381}">
      <dgm:prSet/>
      <dgm:spPr/>
      <dgm:t>
        <a:bodyPr/>
        <a:lstStyle/>
        <a:p>
          <a:endParaRPr lang="ru-RU"/>
        </a:p>
      </dgm:t>
    </dgm:pt>
    <dgm:pt modelId="{1916D064-73A1-4072-AE9B-AD9BB15CA36D}" type="sibTrans" cxnId="{A9EE54AC-CB32-4CD3-8846-5C2331987381}">
      <dgm:prSet/>
      <dgm:spPr/>
      <dgm:t>
        <a:bodyPr/>
        <a:lstStyle/>
        <a:p>
          <a:endParaRPr lang="ru-RU"/>
        </a:p>
      </dgm:t>
    </dgm:pt>
    <dgm:pt modelId="{BE3BD255-7BAE-4A72-8E0D-94DB661A976B}">
      <dgm:prSet phldrT="[Текст]" custT="1"/>
      <dgm:spPr/>
      <dgm:t>
        <a:bodyPr/>
        <a:lstStyle/>
        <a:p>
          <a:pPr algn="ctr"/>
          <a:endParaRPr lang="ru-RU" sz="10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endParaRPr lang="ru-RU" sz="10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Управление образования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администрации 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г.Магнитогорска</a:t>
          </a:r>
        </a:p>
        <a:p>
          <a:endParaRPr lang="ru-RU" dirty="0"/>
        </a:p>
      </dgm:t>
    </dgm:pt>
    <dgm:pt modelId="{2B5CD6AD-7C35-41B0-BB0F-72544FA6D1F1}" type="parTrans" cxnId="{435FE982-04D7-4423-9FD3-3A51B362EC48}">
      <dgm:prSet/>
      <dgm:spPr/>
      <dgm:t>
        <a:bodyPr/>
        <a:lstStyle/>
        <a:p>
          <a:endParaRPr lang="ru-RU"/>
        </a:p>
      </dgm:t>
    </dgm:pt>
    <dgm:pt modelId="{D24830BD-E8A2-4BDA-B1C0-C7239C6DA120}" type="sibTrans" cxnId="{435FE982-04D7-4423-9FD3-3A51B362EC48}">
      <dgm:prSet/>
      <dgm:spPr/>
      <dgm:t>
        <a:bodyPr/>
        <a:lstStyle/>
        <a:p>
          <a:endParaRPr lang="ru-RU"/>
        </a:p>
      </dgm:t>
    </dgm:pt>
    <dgm:pt modelId="{D43CBF89-B437-4ECF-814F-85E5A73E6033}">
      <dgm:prSet phldrT="[Текст]" custT="1"/>
      <dgm:spPr/>
      <dgm:t>
        <a:bodyPr/>
        <a:lstStyle/>
        <a:p>
          <a:pPr algn="ctr"/>
          <a:endParaRPr lang="ru-RU" sz="12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Научное общество учащихся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МГТУ им. Носова</a:t>
          </a:r>
        </a:p>
        <a:p>
          <a:endParaRPr lang="ru-RU" sz="1200" dirty="0">
            <a:solidFill>
              <a:schemeClr val="tx1"/>
            </a:solidFill>
          </a:endParaRPr>
        </a:p>
      </dgm:t>
    </dgm:pt>
    <dgm:pt modelId="{8E8D406B-4A93-4592-968E-DE126E1A849E}" type="parTrans" cxnId="{D62A9B0A-5843-490F-9434-6A11E626C95B}">
      <dgm:prSet/>
      <dgm:spPr/>
      <dgm:t>
        <a:bodyPr/>
        <a:lstStyle/>
        <a:p>
          <a:endParaRPr lang="ru-RU"/>
        </a:p>
      </dgm:t>
    </dgm:pt>
    <dgm:pt modelId="{476F00DE-9C54-4927-A75E-12E8DD1F0923}" type="sibTrans" cxnId="{D62A9B0A-5843-490F-9434-6A11E626C95B}">
      <dgm:prSet/>
      <dgm:spPr/>
      <dgm:t>
        <a:bodyPr/>
        <a:lstStyle/>
        <a:p>
          <a:endParaRPr lang="ru-RU"/>
        </a:p>
      </dgm:t>
    </dgm:pt>
    <dgm:pt modelId="{184576A7-FCE6-47CF-B156-D903F48BC73B}">
      <dgm:prSet custT="1"/>
      <dgm:spPr/>
      <dgm:t>
        <a:bodyPr/>
        <a:lstStyle/>
        <a:p>
          <a:pPr algn="ctr"/>
          <a:endParaRPr lang="ru-RU" sz="18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ОАО 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«Магнитогорский металлургический комбинат»</a:t>
          </a:r>
        </a:p>
        <a:p>
          <a:endParaRPr lang="ru-RU" dirty="0"/>
        </a:p>
      </dgm:t>
    </dgm:pt>
    <dgm:pt modelId="{EFC824A8-F756-4BC5-AB06-4094F89E5BAE}" type="parTrans" cxnId="{1A8C9B5C-629E-4572-B1B8-980549D12AA8}">
      <dgm:prSet/>
      <dgm:spPr/>
      <dgm:t>
        <a:bodyPr/>
        <a:lstStyle/>
        <a:p>
          <a:endParaRPr lang="ru-RU"/>
        </a:p>
      </dgm:t>
    </dgm:pt>
    <dgm:pt modelId="{2187CE61-05B1-4F91-B31D-2CB7507DFAE0}" type="sibTrans" cxnId="{1A8C9B5C-629E-4572-B1B8-980549D12AA8}">
      <dgm:prSet/>
      <dgm:spPr/>
      <dgm:t>
        <a:bodyPr/>
        <a:lstStyle/>
        <a:p>
          <a:endParaRPr lang="ru-RU"/>
        </a:p>
      </dgm:t>
    </dgm:pt>
    <dgm:pt modelId="{C67A56A9-B4B9-4DE9-9F14-CA80987A2A84}">
      <dgm:prSet custT="1"/>
      <dgm:spPr/>
      <dgm:t>
        <a:bodyPr/>
        <a:lstStyle/>
        <a:p>
          <a:pPr algn="ctr"/>
          <a:endParaRPr lang="ru-RU" sz="10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endParaRPr lang="ru-RU" sz="10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Питомник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«Белый лекарь»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</a:rPr>
            <a:t>г. Белорецк</a:t>
          </a:r>
        </a:p>
        <a:p>
          <a:endParaRPr lang="ru-RU" dirty="0"/>
        </a:p>
      </dgm:t>
    </dgm:pt>
    <dgm:pt modelId="{CA1258BC-6BEC-4684-B6C9-549C7F3B76E0}" type="parTrans" cxnId="{7F6BCC6E-61D5-4723-A967-8E069CE97AA0}">
      <dgm:prSet/>
      <dgm:spPr/>
      <dgm:t>
        <a:bodyPr/>
        <a:lstStyle/>
        <a:p>
          <a:endParaRPr lang="ru-RU"/>
        </a:p>
      </dgm:t>
    </dgm:pt>
    <dgm:pt modelId="{0C7EF073-5CC1-4FBC-B9DF-0E9B05DF8DF2}" type="sibTrans" cxnId="{7F6BCC6E-61D5-4723-A967-8E069CE97AA0}">
      <dgm:prSet/>
      <dgm:spPr/>
      <dgm:t>
        <a:bodyPr/>
        <a:lstStyle/>
        <a:p>
          <a:endParaRPr lang="ru-RU"/>
        </a:p>
      </dgm:t>
    </dgm:pt>
    <dgm:pt modelId="{56179EA0-19B5-446E-9388-AB3C29DB7E76}">
      <dgm:prSet phldrT="[Текст]" custT="1"/>
      <dgm:spPr/>
      <dgm:t>
        <a:bodyPr/>
        <a:lstStyle/>
        <a:p>
          <a:pPr algn="ctr"/>
          <a:endParaRPr lang="ru-RU" sz="14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endParaRPr lang="ru-RU" sz="105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ru-RU" sz="1400" b="1" dirty="0" smtClean="0">
              <a:solidFill>
                <a:schemeClr val="tx1"/>
              </a:solidFill>
            </a:rPr>
            <a:t>Городской лагерь дневного пребывания</a:t>
          </a:r>
        </a:p>
        <a:p>
          <a:pPr algn="ctr"/>
          <a:r>
            <a:rPr lang="ru-RU" sz="1400" b="1" dirty="0" smtClean="0">
              <a:solidFill>
                <a:schemeClr val="tx1"/>
              </a:solidFill>
            </a:rPr>
            <a:t>«Радуга» </a:t>
          </a:r>
        </a:p>
        <a:p>
          <a:pPr algn="ctr"/>
          <a:r>
            <a:rPr lang="ru-RU" sz="1400" b="1" dirty="0" smtClean="0">
              <a:solidFill>
                <a:schemeClr val="tx1"/>
              </a:solidFill>
            </a:rPr>
            <a:t>МАУ ДО «ДТДМ»</a:t>
          </a:r>
        </a:p>
        <a:p>
          <a:pPr algn="ctr"/>
          <a:r>
            <a:rPr lang="ru-RU" sz="1400" b="1" dirty="0" smtClean="0">
              <a:solidFill>
                <a:schemeClr val="tx1"/>
              </a:solidFill>
            </a:rPr>
            <a:t>г. Магнитогорск</a:t>
          </a:r>
        </a:p>
        <a:p>
          <a:endParaRPr lang="ru-RU" dirty="0"/>
        </a:p>
      </dgm:t>
    </dgm:pt>
    <dgm:pt modelId="{19F00DFF-89FA-4A7E-B51D-E43AC7066A31}" type="sibTrans" cxnId="{C9099044-EC92-4679-869F-6E891EC6C336}">
      <dgm:prSet/>
      <dgm:spPr/>
      <dgm:t>
        <a:bodyPr/>
        <a:lstStyle/>
        <a:p>
          <a:endParaRPr lang="ru-RU"/>
        </a:p>
      </dgm:t>
    </dgm:pt>
    <dgm:pt modelId="{6E60139E-1713-446D-977F-19875FB7827E}" type="parTrans" cxnId="{C9099044-EC92-4679-869F-6E891EC6C336}">
      <dgm:prSet/>
      <dgm:spPr/>
      <dgm:t>
        <a:bodyPr/>
        <a:lstStyle/>
        <a:p>
          <a:endParaRPr lang="ru-RU"/>
        </a:p>
      </dgm:t>
    </dgm:pt>
    <dgm:pt modelId="{131D742E-66BD-4EB7-A7AF-EB366F525DC7}" type="pres">
      <dgm:prSet presAssocID="{997959DD-116A-4277-9039-FB2DE1805F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35CBC66-6C01-43E3-B762-04C1C6A4B3AC}" type="pres">
      <dgm:prSet presAssocID="{56179EA0-19B5-446E-9388-AB3C29DB7E76}" presName="hierRoot1" presStyleCnt="0"/>
      <dgm:spPr/>
    </dgm:pt>
    <dgm:pt modelId="{62D8FF7A-5C6F-415C-A88F-3206BD9EA5F0}" type="pres">
      <dgm:prSet presAssocID="{56179EA0-19B5-446E-9388-AB3C29DB7E76}" presName="composite" presStyleCnt="0"/>
      <dgm:spPr/>
    </dgm:pt>
    <dgm:pt modelId="{917EFE45-3B07-4934-B171-A2B1963F159C}" type="pres">
      <dgm:prSet presAssocID="{56179EA0-19B5-446E-9388-AB3C29DB7E76}" presName="background" presStyleLbl="node0" presStyleIdx="0" presStyleCnt="1"/>
      <dgm:spPr>
        <a:solidFill>
          <a:srgbClr val="FFFF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3C4552B-70C7-44DE-BD5F-BB581D5B4483}" type="pres">
      <dgm:prSet presAssocID="{56179EA0-19B5-446E-9388-AB3C29DB7E76}" presName="text" presStyleLbl="fgAcc0" presStyleIdx="0" presStyleCnt="1" custScaleX="281867" custScaleY="252997" custLinFactNeighborX="-6310" custLinFactNeighborY="-683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E955DF-E2F9-4773-B5BE-02B2D737A18A}" type="pres">
      <dgm:prSet presAssocID="{56179EA0-19B5-446E-9388-AB3C29DB7E76}" presName="hierChild2" presStyleCnt="0"/>
      <dgm:spPr/>
    </dgm:pt>
    <dgm:pt modelId="{3B64A16B-7246-45DB-9BE5-6FA0ACBDA3C1}" type="pres">
      <dgm:prSet presAssocID="{9D92B20F-1B6C-44E3-ABE9-41790507B48A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A73FB0B-A490-41C3-90B4-925CF6D0C046}" type="pres">
      <dgm:prSet presAssocID="{6C2CE48D-ED11-45F2-82D6-9C2094F7F457}" presName="hierRoot2" presStyleCnt="0"/>
      <dgm:spPr/>
    </dgm:pt>
    <dgm:pt modelId="{F5FF30A2-969A-4646-91F7-7931C76D621B}" type="pres">
      <dgm:prSet presAssocID="{6C2CE48D-ED11-45F2-82D6-9C2094F7F457}" presName="composite2" presStyleCnt="0"/>
      <dgm:spPr/>
    </dgm:pt>
    <dgm:pt modelId="{0D85B077-23E2-4C7A-A6A2-9CB322717691}" type="pres">
      <dgm:prSet presAssocID="{6C2CE48D-ED11-45F2-82D6-9C2094F7F457}" presName="background2" presStyleLbl="node2" presStyleIdx="0" presStyleCnt="4"/>
      <dgm:spPr>
        <a:solidFill>
          <a:srgbClr val="FF0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5F06FF5-722D-4015-BB7E-784239C81F9A}" type="pres">
      <dgm:prSet presAssocID="{6C2CE48D-ED11-45F2-82D6-9C2094F7F457}" presName="text2" presStyleLbl="fgAcc2" presStyleIdx="0" presStyleCnt="4" custScaleX="164758" custScaleY="168355" custLinFactNeighborX="-22910" custLinFactNeighborY="1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AA2EDE-E16C-460E-8E88-102EBA90F2B2}" type="pres">
      <dgm:prSet presAssocID="{6C2CE48D-ED11-45F2-82D6-9C2094F7F457}" presName="hierChild3" presStyleCnt="0"/>
      <dgm:spPr/>
    </dgm:pt>
    <dgm:pt modelId="{43F8E247-BC07-45D4-8343-421FE188510B}" type="pres">
      <dgm:prSet presAssocID="{972E746C-AD2B-4023-B8B5-C30773E4318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B8B85E5-28F7-4E40-B5D5-24D6DFEE6A57}" type="pres">
      <dgm:prSet presAssocID="{AEF65A7A-FE79-4AAC-BCD2-FB0A8675F52A}" presName="hierRoot3" presStyleCnt="0"/>
      <dgm:spPr/>
    </dgm:pt>
    <dgm:pt modelId="{A9CC61CB-CE03-40A1-9599-926BE900BD37}" type="pres">
      <dgm:prSet presAssocID="{AEF65A7A-FE79-4AAC-BCD2-FB0A8675F52A}" presName="composite3" presStyleCnt="0"/>
      <dgm:spPr/>
    </dgm:pt>
    <dgm:pt modelId="{08B71E15-04FA-4A5C-ADCB-78EAAC2B96E5}" type="pres">
      <dgm:prSet presAssocID="{AEF65A7A-FE79-4AAC-BCD2-FB0A8675F52A}" presName="background3" presStyleLbl="node3" presStyleIdx="0" presStyleCnt="3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939EF6D-D2C8-4AC5-86CD-AC6DD09F5BB9}" type="pres">
      <dgm:prSet presAssocID="{AEF65A7A-FE79-4AAC-BCD2-FB0A8675F52A}" presName="text3" presStyleLbl="fgAcc3" presStyleIdx="0" presStyleCnt="3" custScaleX="129895" custLinFactY="1374" custLinFactNeighborX="1758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770EA6-CF1E-458E-B3B8-7100C9C11B53}" type="pres">
      <dgm:prSet presAssocID="{AEF65A7A-FE79-4AAC-BCD2-FB0A8675F52A}" presName="hierChild4" presStyleCnt="0"/>
      <dgm:spPr/>
    </dgm:pt>
    <dgm:pt modelId="{AE501946-FA35-46F5-96AE-81970B56DE25}" type="pres">
      <dgm:prSet presAssocID="{F9AB201D-D629-4B74-BE7A-16B448383D3B}" presName="Name17" presStyleLbl="parChTrans1D3" presStyleIdx="1" presStyleCnt="3"/>
      <dgm:spPr/>
      <dgm:t>
        <a:bodyPr/>
        <a:lstStyle/>
        <a:p>
          <a:endParaRPr lang="ru-RU"/>
        </a:p>
      </dgm:t>
    </dgm:pt>
    <dgm:pt modelId="{C5374E4D-5761-45E3-ABF1-5BE183EE7C5B}" type="pres">
      <dgm:prSet presAssocID="{2F85013A-A25A-46C6-9993-6D98292AD2C1}" presName="hierRoot3" presStyleCnt="0"/>
      <dgm:spPr/>
    </dgm:pt>
    <dgm:pt modelId="{12C5AFE2-18A6-47E8-9CA6-9A6994614D8D}" type="pres">
      <dgm:prSet presAssocID="{2F85013A-A25A-46C6-9993-6D98292AD2C1}" presName="composite3" presStyleCnt="0"/>
      <dgm:spPr/>
    </dgm:pt>
    <dgm:pt modelId="{279D8445-C4F4-4F5B-9069-55644D95C44C}" type="pres">
      <dgm:prSet presAssocID="{2F85013A-A25A-46C6-9993-6D98292AD2C1}" presName="background3" presStyleLbl="node3" presStyleIdx="1" presStyleCnt="3"/>
      <dgm:spPr>
        <a:solidFill>
          <a:schemeClr val="accent2">
            <a:lumMod val="7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05A2059-356F-4D4B-A94F-5A184181702B}" type="pres">
      <dgm:prSet presAssocID="{2F85013A-A25A-46C6-9993-6D98292AD2C1}" presName="text3" presStyleLbl="fgAcc3" presStyleIdx="1" presStyleCnt="3" custScaleX="119649" custLinFactNeighborX="37400" custLinFactNeighborY="962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1F5DA6-4AA3-493F-80AC-4233F207DFF2}" type="pres">
      <dgm:prSet presAssocID="{2F85013A-A25A-46C6-9993-6D98292AD2C1}" presName="hierChild4" presStyleCnt="0"/>
      <dgm:spPr/>
    </dgm:pt>
    <dgm:pt modelId="{3A8937CA-E7E3-49E8-A4A6-81F7F04EE635}" type="pres">
      <dgm:prSet presAssocID="{2B5CD6AD-7C35-41B0-BB0F-72544FA6D1F1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CB1AFC2-D537-4A3A-BD80-B099C2E678F2}" type="pres">
      <dgm:prSet presAssocID="{BE3BD255-7BAE-4A72-8E0D-94DB661A976B}" presName="hierRoot2" presStyleCnt="0"/>
      <dgm:spPr/>
    </dgm:pt>
    <dgm:pt modelId="{5D2E1C17-FA4D-480C-9CC0-758CEAF6793D}" type="pres">
      <dgm:prSet presAssocID="{BE3BD255-7BAE-4A72-8E0D-94DB661A976B}" presName="composite2" presStyleCnt="0"/>
      <dgm:spPr/>
    </dgm:pt>
    <dgm:pt modelId="{BD0C4BF8-320D-45A3-B1DD-FB8A578EC5C0}" type="pres">
      <dgm:prSet presAssocID="{BE3BD255-7BAE-4A72-8E0D-94DB661A976B}" presName="background2" presStyleLbl="node2" presStyleIdx="1" presStyleCnt="4"/>
      <dgm:spPr>
        <a:solidFill>
          <a:srgbClr val="00B0F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DE89655-89AB-439D-8D4F-8AD820EDAEB4}" type="pres">
      <dgm:prSet presAssocID="{BE3BD255-7BAE-4A72-8E0D-94DB661A976B}" presName="text2" presStyleLbl="fgAcc2" presStyleIdx="1" presStyleCnt="4" custScaleX="188663" custScaleY="148760" custLinFactNeighborX="-30054" custLinFactNeighborY="10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A5B6CA-CB9D-4C79-AB43-746F4980E9D5}" type="pres">
      <dgm:prSet presAssocID="{BE3BD255-7BAE-4A72-8E0D-94DB661A976B}" presName="hierChild3" presStyleCnt="0"/>
      <dgm:spPr/>
    </dgm:pt>
    <dgm:pt modelId="{129CAAAE-F757-4EEA-AD70-71288922A0E2}" type="pres">
      <dgm:prSet presAssocID="{8E8D406B-4A93-4592-968E-DE126E1A849E}" presName="Name17" presStyleLbl="parChTrans1D3" presStyleIdx="2" presStyleCnt="3"/>
      <dgm:spPr/>
      <dgm:t>
        <a:bodyPr/>
        <a:lstStyle/>
        <a:p>
          <a:endParaRPr lang="ru-RU"/>
        </a:p>
      </dgm:t>
    </dgm:pt>
    <dgm:pt modelId="{E7C35054-8AF5-4DCF-B91C-6E7D5319A62A}" type="pres">
      <dgm:prSet presAssocID="{D43CBF89-B437-4ECF-814F-85E5A73E6033}" presName="hierRoot3" presStyleCnt="0"/>
      <dgm:spPr/>
    </dgm:pt>
    <dgm:pt modelId="{072B5469-D49F-4D0D-A80F-BF519157206B}" type="pres">
      <dgm:prSet presAssocID="{D43CBF89-B437-4ECF-814F-85E5A73E6033}" presName="composite3" presStyleCnt="0"/>
      <dgm:spPr/>
    </dgm:pt>
    <dgm:pt modelId="{1F3BAF52-AD95-4228-8B17-438C6EA158E5}" type="pres">
      <dgm:prSet presAssocID="{D43CBF89-B437-4ECF-814F-85E5A73E6033}" presName="background3" presStyleLbl="node3" presStyleIdx="2" presStyleCnt="3"/>
      <dgm:spPr>
        <a:solidFill>
          <a:srgbClr val="00B05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D243E20-E29C-444F-925D-3296D80E83E5}" type="pres">
      <dgm:prSet presAssocID="{D43CBF89-B437-4ECF-814F-85E5A73E6033}" presName="text3" presStyleLbl="fgAcc3" presStyleIdx="2" presStyleCnt="3" custScaleX="152342" custScaleY="204774" custLinFactNeighborX="76014" custLinFactNeighborY="61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240FEE-412F-4B10-8895-4EE4B5DDB4F7}" type="pres">
      <dgm:prSet presAssocID="{D43CBF89-B437-4ECF-814F-85E5A73E6033}" presName="hierChild4" presStyleCnt="0"/>
      <dgm:spPr/>
    </dgm:pt>
    <dgm:pt modelId="{BC635623-DA32-488B-8B18-AFAED3BB3A4A}" type="pres">
      <dgm:prSet presAssocID="{EFC824A8-F756-4BC5-AB06-4094F89E5BAE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D6406F3-FB5E-42E5-92E3-24CFD9DEB056}" type="pres">
      <dgm:prSet presAssocID="{184576A7-FCE6-47CF-B156-D903F48BC73B}" presName="hierRoot2" presStyleCnt="0"/>
      <dgm:spPr/>
    </dgm:pt>
    <dgm:pt modelId="{50B69968-97E1-4549-9956-A41E1152ED5D}" type="pres">
      <dgm:prSet presAssocID="{184576A7-FCE6-47CF-B156-D903F48BC73B}" presName="composite2" presStyleCnt="0"/>
      <dgm:spPr/>
    </dgm:pt>
    <dgm:pt modelId="{358F01C1-106C-4C9D-8277-7B6B46DDF3B4}" type="pres">
      <dgm:prSet presAssocID="{184576A7-FCE6-47CF-B156-D903F48BC73B}" presName="background2" presStyleLbl="node2" presStyleIdx="2" presStyleCnt="4"/>
      <dgm:spPr>
        <a:solidFill>
          <a:srgbClr val="FFC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D5D5BE8-359F-4FC8-8475-09CD23838B8B}" type="pres">
      <dgm:prSet presAssocID="{184576A7-FCE6-47CF-B156-D903F48BC73B}" presName="text2" presStyleLbl="fgAcc2" presStyleIdx="2" presStyleCnt="4" custScaleX="215682" custScaleY="156302" custLinFactNeighborX="-13969" custLinFactNeighborY="10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31A628-0EEB-4424-861B-578337E53ACE}" type="pres">
      <dgm:prSet presAssocID="{184576A7-FCE6-47CF-B156-D903F48BC73B}" presName="hierChild3" presStyleCnt="0"/>
      <dgm:spPr/>
    </dgm:pt>
    <dgm:pt modelId="{EEFDE9B8-C512-4D6C-A6BD-DAA34E72E776}" type="pres">
      <dgm:prSet presAssocID="{CA1258BC-6BEC-4684-B6C9-549C7F3B76E0}" presName="Name10" presStyleLbl="parChTrans1D2" presStyleIdx="3" presStyleCnt="4"/>
      <dgm:spPr/>
      <dgm:t>
        <a:bodyPr/>
        <a:lstStyle/>
        <a:p>
          <a:endParaRPr lang="ru-RU"/>
        </a:p>
      </dgm:t>
    </dgm:pt>
    <dgm:pt modelId="{4D2E11BC-971E-4091-913C-95731C1789DA}" type="pres">
      <dgm:prSet presAssocID="{C67A56A9-B4B9-4DE9-9F14-CA80987A2A84}" presName="hierRoot2" presStyleCnt="0"/>
      <dgm:spPr/>
    </dgm:pt>
    <dgm:pt modelId="{7C2758A4-E7E4-4247-9FC0-598CE2DC541C}" type="pres">
      <dgm:prSet presAssocID="{C67A56A9-B4B9-4DE9-9F14-CA80987A2A84}" presName="composite2" presStyleCnt="0"/>
      <dgm:spPr/>
    </dgm:pt>
    <dgm:pt modelId="{BA60B9CE-3007-4F01-96F0-15D83F3409B2}" type="pres">
      <dgm:prSet presAssocID="{C67A56A9-B4B9-4DE9-9F14-CA80987A2A84}" presName="background2" presStyleLbl="node2" presStyleIdx="3" presStyleCnt="4"/>
      <dgm:spPr>
        <a:solidFill>
          <a:srgbClr val="0070C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DED4B7D-DE56-45A0-A6CE-2C153969A139}" type="pres">
      <dgm:prSet presAssocID="{C67A56A9-B4B9-4DE9-9F14-CA80987A2A84}" presName="text2" presStyleLbl="fgAcc2" presStyleIdx="3" presStyleCnt="4" custScaleX="131149" custScaleY="1740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49878F-9BEA-411B-A4FB-9A01553F3EBB}" type="pres">
      <dgm:prSet presAssocID="{C67A56A9-B4B9-4DE9-9F14-CA80987A2A84}" presName="hierChild3" presStyleCnt="0"/>
      <dgm:spPr/>
    </dgm:pt>
  </dgm:ptLst>
  <dgm:cxnLst>
    <dgm:cxn modelId="{A9EE54AC-CB32-4CD3-8846-5C2331987381}" srcId="{6C2CE48D-ED11-45F2-82D6-9C2094F7F457}" destId="{2F85013A-A25A-46C6-9993-6D98292AD2C1}" srcOrd="1" destOrd="0" parTransId="{F9AB201D-D629-4B74-BE7A-16B448383D3B}" sibTransId="{1916D064-73A1-4072-AE9B-AD9BB15CA36D}"/>
    <dgm:cxn modelId="{C9099044-EC92-4679-869F-6E891EC6C336}" srcId="{997959DD-116A-4277-9039-FB2DE1805FE9}" destId="{56179EA0-19B5-446E-9388-AB3C29DB7E76}" srcOrd="0" destOrd="0" parTransId="{6E60139E-1713-446D-977F-19875FB7827E}" sibTransId="{19F00DFF-89FA-4A7E-B51D-E43AC7066A31}"/>
    <dgm:cxn modelId="{2AADAC2B-DEAF-40BF-B7B8-F81A4356AD07}" type="presOf" srcId="{8E8D406B-4A93-4592-968E-DE126E1A849E}" destId="{129CAAAE-F757-4EEA-AD70-71288922A0E2}" srcOrd="0" destOrd="0" presId="urn:microsoft.com/office/officeart/2005/8/layout/hierarchy1"/>
    <dgm:cxn modelId="{7CFC11C4-93EE-40C9-B284-67A63D11C8A9}" type="presOf" srcId="{9D92B20F-1B6C-44E3-ABE9-41790507B48A}" destId="{3B64A16B-7246-45DB-9BE5-6FA0ACBDA3C1}" srcOrd="0" destOrd="0" presId="urn:microsoft.com/office/officeart/2005/8/layout/hierarchy1"/>
    <dgm:cxn modelId="{8A487C8B-681F-4B45-B44D-81DB73190237}" type="presOf" srcId="{6C2CE48D-ED11-45F2-82D6-9C2094F7F457}" destId="{B5F06FF5-722D-4015-BB7E-784239C81F9A}" srcOrd="0" destOrd="0" presId="urn:microsoft.com/office/officeart/2005/8/layout/hierarchy1"/>
    <dgm:cxn modelId="{C552FB54-3C18-4DCC-AA6C-95FC86273E6D}" type="presOf" srcId="{56179EA0-19B5-446E-9388-AB3C29DB7E76}" destId="{03C4552B-70C7-44DE-BD5F-BB581D5B4483}" srcOrd="0" destOrd="0" presId="urn:microsoft.com/office/officeart/2005/8/layout/hierarchy1"/>
    <dgm:cxn modelId="{4640B185-C6B5-4473-A9CA-A55FE042DAB0}" type="presOf" srcId="{EFC824A8-F756-4BC5-AB06-4094F89E5BAE}" destId="{BC635623-DA32-488B-8B18-AFAED3BB3A4A}" srcOrd="0" destOrd="0" presId="urn:microsoft.com/office/officeart/2005/8/layout/hierarchy1"/>
    <dgm:cxn modelId="{CC170DB1-5070-49A6-AC7C-C1A735A7DBA4}" type="presOf" srcId="{C67A56A9-B4B9-4DE9-9F14-CA80987A2A84}" destId="{5DED4B7D-DE56-45A0-A6CE-2C153969A139}" srcOrd="0" destOrd="0" presId="urn:microsoft.com/office/officeart/2005/8/layout/hierarchy1"/>
    <dgm:cxn modelId="{C3CAA739-C6F2-4648-844C-EF3B1D24512E}" type="presOf" srcId="{BE3BD255-7BAE-4A72-8E0D-94DB661A976B}" destId="{9DE89655-89AB-439D-8D4F-8AD820EDAEB4}" srcOrd="0" destOrd="0" presId="urn:microsoft.com/office/officeart/2005/8/layout/hierarchy1"/>
    <dgm:cxn modelId="{D62A9B0A-5843-490F-9434-6A11E626C95B}" srcId="{BE3BD255-7BAE-4A72-8E0D-94DB661A976B}" destId="{D43CBF89-B437-4ECF-814F-85E5A73E6033}" srcOrd="0" destOrd="0" parTransId="{8E8D406B-4A93-4592-968E-DE126E1A849E}" sibTransId="{476F00DE-9C54-4927-A75E-12E8DD1F0923}"/>
    <dgm:cxn modelId="{AE5C6177-588A-44C1-B022-2EBFCAD9CDC2}" type="presOf" srcId="{184576A7-FCE6-47CF-B156-D903F48BC73B}" destId="{0D5D5BE8-359F-4FC8-8475-09CD23838B8B}" srcOrd="0" destOrd="0" presId="urn:microsoft.com/office/officeart/2005/8/layout/hierarchy1"/>
    <dgm:cxn modelId="{148403FB-B39B-4E30-8F02-71CBF107A5D1}" type="presOf" srcId="{972E746C-AD2B-4023-B8B5-C30773E43187}" destId="{43F8E247-BC07-45D4-8343-421FE188510B}" srcOrd="0" destOrd="0" presId="urn:microsoft.com/office/officeart/2005/8/layout/hierarchy1"/>
    <dgm:cxn modelId="{1A8C9B5C-629E-4572-B1B8-980549D12AA8}" srcId="{56179EA0-19B5-446E-9388-AB3C29DB7E76}" destId="{184576A7-FCE6-47CF-B156-D903F48BC73B}" srcOrd="2" destOrd="0" parTransId="{EFC824A8-F756-4BC5-AB06-4094F89E5BAE}" sibTransId="{2187CE61-05B1-4F91-B31D-2CB7507DFAE0}"/>
    <dgm:cxn modelId="{8A8BB2A6-CF93-40CF-86B2-D2E4F15A61C2}" type="presOf" srcId="{F9AB201D-D629-4B74-BE7A-16B448383D3B}" destId="{AE501946-FA35-46F5-96AE-81970B56DE25}" srcOrd="0" destOrd="0" presId="urn:microsoft.com/office/officeart/2005/8/layout/hierarchy1"/>
    <dgm:cxn modelId="{A7BAEAA4-0E36-4A8D-A751-EB91D1F0E1FD}" type="presOf" srcId="{2F85013A-A25A-46C6-9993-6D98292AD2C1}" destId="{C05A2059-356F-4D4B-A94F-5A184181702B}" srcOrd="0" destOrd="0" presId="urn:microsoft.com/office/officeart/2005/8/layout/hierarchy1"/>
    <dgm:cxn modelId="{98816F75-1F25-4641-B684-992C9D9D0281}" srcId="{6C2CE48D-ED11-45F2-82D6-9C2094F7F457}" destId="{AEF65A7A-FE79-4AAC-BCD2-FB0A8675F52A}" srcOrd="0" destOrd="0" parTransId="{972E746C-AD2B-4023-B8B5-C30773E43187}" sibTransId="{E101BE93-8ABA-410C-84AA-10392E8DB654}"/>
    <dgm:cxn modelId="{CC592AA4-F136-4175-A00D-3DD730EDA227}" type="presOf" srcId="{D43CBF89-B437-4ECF-814F-85E5A73E6033}" destId="{3D243E20-E29C-444F-925D-3296D80E83E5}" srcOrd="0" destOrd="0" presId="urn:microsoft.com/office/officeart/2005/8/layout/hierarchy1"/>
    <dgm:cxn modelId="{4B682007-D856-40B3-826C-E0A99B8C4CC5}" type="presOf" srcId="{AEF65A7A-FE79-4AAC-BCD2-FB0A8675F52A}" destId="{7939EF6D-D2C8-4AC5-86CD-AC6DD09F5BB9}" srcOrd="0" destOrd="0" presId="urn:microsoft.com/office/officeart/2005/8/layout/hierarchy1"/>
    <dgm:cxn modelId="{B6FC2A71-6807-4177-AD6E-7605910726BC}" type="presOf" srcId="{CA1258BC-6BEC-4684-B6C9-549C7F3B76E0}" destId="{EEFDE9B8-C512-4D6C-A6BD-DAA34E72E776}" srcOrd="0" destOrd="0" presId="urn:microsoft.com/office/officeart/2005/8/layout/hierarchy1"/>
    <dgm:cxn modelId="{B126678D-8EF5-43EB-87CA-6EAC6E4DAD47}" type="presOf" srcId="{2B5CD6AD-7C35-41B0-BB0F-72544FA6D1F1}" destId="{3A8937CA-E7E3-49E8-A4A6-81F7F04EE635}" srcOrd="0" destOrd="0" presId="urn:microsoft.com/office/officeart/2005/8/layout/hierarchy1"/>
    <dgm:cxn modelId="{75CFF04F-C4C8-4724-9C55-75EF2249EE5B}" type="presOf" srcId="{997959DD-116A-4277-9039-FB2DE1805FE9}" destId="{131D742E-66BD-4EB7-A7AF-EB366F525DC7}" srcOrd="0" destOrd="0" presId="urn:microsoft.com/office/officeart/2005/8/layout/hierarchy1"/>
    <dgm:cxn modelId="{7F6BCC6E-61D5-4723-A967-8E069CE97AA0}" srcId="{56179EA0-19B5-446E-9388-AB3C29DB7E76}" destId="{C67A56A9-B4B9-4DE9-9F14-CA80987A2A84}" srcOrd="3" destOrd="0" parTransId="{CA1258BC-6BEC-4684-B6C9-549C7F3B76E0}" sibTransId="{0C7EF073-5CC1-4FBC-B9DF-0E9B05DF8DF2}"/>
    <dgm:cxn modelId="{435FE982-04D7-4423-9FD3-3A51B362EC48}" srcId="{56179EA0-19B5-446E-9388-AB3C29DB7E76}" destId="{BE3BD255-7BAE-4A72-8E0D-94DB661A976B}" srcOrd="1" destOrd="0" parTransId="{2B5CD6AD-7C35-41B0-BB0F-72544FA6D1F1}" sibTransId="{D24830BD-E8A2-4BDA-B1C0-C7239C6DA120}"/>
    <dgm:cxn modelId="{A537BA0A-D566-4169-9D38-A04557064C0C}" srcId="{56179EA0-19B5-446E-9388-AB3C29DB7E76}" destId="{6C2CE48D-ED11-45F2-82D6-9C2094F7F457}" srcOrd="0" destOrd="0" parTransId="{9D92B20F-1B6C-44E3-ABE9-41790507B48A}" sibTransId="{F1CC7E9C-52C0-4088-89BD-AAACE73407CA}"/>
    <dgm:cxn modelId="{63E6229F-8090-4AC6-8598-C167C07EE73A}" type="presParOf" srcId="{131D742E-66BD-4EB7-A7AF-EB366F525DC7}" destId="{535CBC66-6C01-43E3-B762-04C1C6A4B3AC}" srcOrd="0" destOrd="0" presId="urn:microsoft.com/office/officeart/2005/8/layout/hierarchy1"/>
    <dgm:cxn modelId="{0F937DF0-3579-4F61-BD43-E6DFAAA2C17E}" type="presParOf" srcId="{535CBC66-6C01-43E3-B762-04C1C6A4B3AC}" destId="{62D8FF7A-5C6F-415C-A88F-3206BD9EA5F0}" srcOrd="0" destOrd="0" presId="urn:microsoft.com/office/officeart/2005/8/layout/hierarchy1"/>
    <dgm:cxn modelId="{46FA84E7-6239-48BD-8AE1-2D2F54C25EDF}" type="presParOf" srcId="{62D8FF7A-5C6F-415C-A88F-3206BD9EA5F0}" destId="{917EFE45-3B07-4934-B171-A2B1963F159C}" srcOrd="0" destOrd="0" presId="urn:microsoft.com/office/officeart/2005/8/layout/hierarchy1"/>
    <dgm:cxn modelId="{0382E281-3A82-4CF0-9374-85372825D7D1}" type="presParOf" srcId="{62D8FF7A-5C6F-415C-A88F-3206BD9EA5F0}" destId="{03C4552B-70C7-44DE-BD5F-BB581D5B4483}" srcOrd="1" destOrd="0" presId="urn:microsoft.com/office/officeart/2005/8/layout/hierarchy1"/>
    <dgm:cxn modelId="{734E78A0-E142-4C06-9A2B-3913A1E61DC4}" type="presParOf" srcId="{535CBC66-6C01-43E3-B762-04C1C6A4B3AC}" destId="{77E955DF-E2F9-4773-B5BE-02B2D737A18A}" srcOrd="1" destOrd="0" presId="urn:microsoft.com/office/officeart/2005/8/layout/hierarchy1"/>
    <dgm:cxn modelId="{0C0A38F6-16C0-48FF-AD1B-ACF0ED4CA28E}" type="presParOf" srcId="{77E955DF-E2F9-4773-B5BE-02B2D737A18A}" destId="{3B64A16B-7246-45DB-9BE5-6FA0ACBDA3C1}" srcOrd="0" destOrd="0" presId="urn:microsoft.com/office/officeart/2005/8/layout/hierarchy1"/>
    <dgm:cxn modelId="{1BAD9362-E2F2-4804-AB06-5F808C027D56}" type="presParOf" srcId="{77E955DF-E2F9-4773-B5BE-02B2D737A18A}" destId="{9A73FB0B-A490-41C3-90B4-925CF6D0C046}" srcOrd="1" destOrd="0" presId="urn:microsoft.com/office/officeart/2005/8/layout/hierarchy1"/>
    <dgm:cxn modelId="{EF6BBF5A-2A7A-4A75-9AD1-6442AE0B07BA}" type="presParOf" srcId="{9A73FB0B-A490-41C3-90B4-925CF6D0C046}" destId="{F5FF30A2-969A-4646-91F7-7931C76D621B}" srcOrd="0" destOrd="0" presId="urn:microsoft.com/office/officeart/2005/8/layout/hierarchy1"/>
    <dgm:cxn modelId="{623A6D30-EC39-41A5-8302-0E11EC7112EE}" type="presParOf" srcId="{F5FF30A2-969A-4646-91F7-7931C76D621B}" destId="{0D85B077-23E2-4C7A-A6A2-9CB322717691}" srcOrd="0" destOrd="0" presId="urn:microsoft.com/office/officeart/2005/8/layout/hierarchy1"/>
    <dgm:cxn modelId="{7BB84268-448C-4C60-AF1D-E2EFF521CC22}" type="presParOf" srcId="{F5FF30A2-969A-4646-91F7-7931C76D621B}" destId="{B5F06FF5-722D-4015-BB7E-784239C81F9A}" srcOrd="1" destOrd="0" presId="urn:microsoft.com/office/officeart/2005/8/layout/hierarchy1"/>
    <dgm:cxn modelId="{AF4B2F99-A7A3-41F8-85E9-D1487DBED729}" type="presParOf" srcId="{9A73FB0B-A490-41C3-90B4-925CF6D0C046}" destId="{DEAA2EDE-E16C-460E-8E88-102EBA90F2B2}" srcOrd="1" destOrd="0" presId="urn:microsoft.com/office/officeart/2005/8/layout/hierarchy1"/>
    <dgm:cxn modelId="{9FAF520E-3D5F-4BF2-A1E7-C41300B09314}" type="presParOf" srcId="{DEAA2EDE-E16C-460E-8E88-102EBA90F2B2}" destId="{43F8E247-BC07-45D4-8343-421FE188510B}" srcOrd="0" destOrd="0" presId="urn:microsoft.com/office/officeart/2005/8/layout/hierarchy1"/>
    <dgm:cxn modelId="{ACB9864B-B9FB-4C2D-9A75-62E7BD8DC930}" type="presParOf" srcId="{DEAA2EDE-E16C-460E-8E88-102EBA90F2B2}" destId="{0B8B85E5-28F7-4E40-B5D5-24D6DFEE6A57}" srcOrd="1" destOrd="0" presId="urn:microsoft.com/office/officeart/2005/8/layout/hierarchy1"/>
    <dgm:cxn modelId="{4D8176E8-4442-4EB5-8341-98069F34A964}" type="presParOf" srcId="{0B8B85E5-28F7-4E40-B5D5-24D6DFEE6A57}" destId="{A9CC61CB-CE03-40A1-9599-926BE900BD37}" srcOrd="0" destOrd="0" presId="urn:microsoft.com/office/officeart/2005/8/layout/hierarchy1"/>
    <dgm:cxn modelId="{6EC2901E-9D2E-457C-B8D7-B38DEDBB44C9}" type="presParOf" srcId="{A9CC61CB-CE03-40A1-9599-926BE900BD37}" destId="{08B71E15-04FA-4A5C-ADCB-78EAAC2B96E5}" srcOrd="0" destOrd="0" presId="urn:microsoft.com/office/officeart/2005/8/layout/hierarchy1"/>
    <dgm:cxn modelId="{A88E9D04-8EA1-4F0A-A0F4-5A6DA2972A03}" type="presParOf" srcId="{A9CC61CB-CE03-40A1-9599-926BE900BD37}" destId="{7939EF6D-D2C8-4AC5-86CD-AC6DD09F5BB9}" srcOrd="1" destOrd="0" presId="urn:microsoft.com/office/officeart/2005/8/layout/hierarchy1"/>
    <dgm:cxn modelId="{CC22FE6D-31F3-43CB-AA0E-7D1DDF5F33F5}" type="presParOf" srcId="{0B8B85E5-28F7-4E40-B5D5-24D6DFEE6A57}" destId="{3E770EA6-CF1E-458E-B3B8-7100C9C11B53}" srcOrd="1" destOrd="0" presId="urn:microsoft.com/office/officeart/2005/8/layout/hierarchy1"/>
    <dgm:cxn modelId="{C2B9EBB0-9539-46C0-9342-371A481CEF60}" type="presParOf" srcId="{DEAA2EDE-E16C-460E-8E88-102EBA90F2B2}" destId="{AE501946-FA35-46F5-96AE-81970B56DE25}" srcOrd="2" destOrd="0" presId="urn:microsoft.com/office/officeart/2005/8/layout/hierarchy1"/>
    <dgm:cxn modelId="{A66E1F4C-1670-4EEB-88AD-845D7149B33F}" type="presParOf" srcId="{DEAA2EDE-E16C-460E-8E88-102EBA90F2B2}" destId="{C5374E4D-5761-45E3-ABF1-5BE183EE7C5B}" srcOrd="3" destOrd="0" presId="urn:microsoft.com/office/officeart/2005/8/layout/hierarchy1"/>
    <dgm:cxn modelId="{18A45734-43A9-4FBA-A793-135C439D3600}" type="presParOf" srcId="{C5374E4D-5761-45E3-ABF1-5BE183EE7C5B}" destId="{12C5AFE2-18A6-47E8-9CA6-9A6994614D8D}" srcOrd="0" destOrd="0" presId="urn:microsoft.com/office/officeart/2005/8/layout/hierarchy1"/>
    <dgm:cxn modelId="{04F35A51-6416-424F-B9E5-D649C72CA06A}" type="presParOf" srcId="{12C5AFE2-18A6-47E8-9CA6-9A6994614D8D}" destId="{279D8445-C4F4-4F5B-9069-55644D95C44C}" srcOrd="0" destOrd="0" presId="urn:microsoft.com/office/officeart/2005/8/layout/hierarchy1"/>
    <dgm:cxn modelId="{E35CDEAE-049A-4C06-86E9-453D45EB3DC4}" type="presParOf" srcId="{12C5AFE2-18A6-47E8-9CA6-9A6994614D8D}" destId="{C05A2059-356F-4D4B-A94F-5A184181702B}" srcOrd="1" destOrd="0" presId="urn:microsoft.com/office/officeart/2005/8/layout/hierarchy1"/>
    <dgm:cxn modelId="{7193AC6E-85B1-4BAE-95D2-0DEBF361FDAE}" type="presParOf" srcId="{C5374E4D-5761-45E3-ABF1-5BE183EE7C5B}" destId="{EC1F5DA6-4AA3-493F-80AC-4233F207DFF2}" srcOrd="1" destOrd="0" presId="urn:microsoft.com/office/officeart/2005/8/layout/hierarchy1"/>
    <dgm:cxn modelId="{CBFB559B-F782-4198-9E3E-0D5D9A77E71B}" type="presParOf" srcId="{77E955DF-E2F9-4773-B5BE-02B2D737A18A}" destId="{3A8937CA-E7E3-49E8-A4A6-81F7F04EE635}" srcOrd="2" destOrd="0" presId="urn:microsoft.com/office/officeart/2005/8/layout/hierarchy1"/>
    <dgm:cxn modelId="{9F9A30DA-4BD0-4DE7-A767-B580ADCE9F23}" type="presParOf" srcId="{77E955DF-E2F9-4773-B5BE-02B2D737A18A}" destId="{ECB1AFC2-D537-4A3A-BD80-B099C2E678F2}" srcOrd="3" destOrd="0" presId="urn:microsoft.com/office/officeart/2005/8/layout/hierarchy1"/>
    <dgm:cxn modelId="{172C4833-569E-4981-88C5-6E29EB4D165D}" type="presParOf" srcId="{ECB1AFC2-D537-4A3A-BD80-B099C2E678F2}" destId="{5D2E1C17-FA4D-480C-9CC0-758CEAF6793D}" srcOrd="0" destOrd="0" presId="urn:microsoft.com/office/officeart/2005/8/layout/hierarchy1"/>
    <dgm:cxn modelId="{F0871789-0EC3-4631-9C4B-29C0627A284A}" type="presParOf" srcId="{5D2E1C17-FA4D-480C-9CC0-758CEAF6793D}" destId="{BD0C4BF8-320D-45A3-B1DD-FB8A578EC5C0}" srcOrd="0" destOrd="0" presId="urn:microsoft.com/office/officeart/2005/8/layout/hierarchy1"/>
    <dgm:cxn modelId="{013970CE-E51C-450D-8362-BA9C93A4DC59}" type="presParOf" srcId="{5D2E1C17-FA4D-480C-9CC0-758CEAF6793D}" destId="{9DE89655-89AB-439D-8D4F-8AD820EDAEB4}" srcOrd="1" destOrd="0" presId="urn:microsoft.com/office/officeart/2005/8/layout/hierarchy1"/>
    <dgm:cxn modelId="{1DCBA706-631E-4AFF-A4FB-B23FB154A4E2}" type="presParOf" srcId="{ECB1AFC2-D537-4A3A-BD80-B099C2E678F2}" destId="{48A5B6CA-CB9D-4C79-AB43-746F4980E9D5}" srcOrd="1" destOrd="0" presId="urn:microsoft.com/office/officeart/2005/8/layout/hierarchy1"/>
    <dgm:cxn modelId="{CFA08C27-56BF-40EF-B200-E3C7B10B158F}" type="presParOf" srcId="{48A5B6CA-CB9D-4C79-AB43-746F4980E9D5}" destId="{129CAAAE-F757-4EEA-AD70-71288922A0E2}" srcOrd="0" destOrd="0" presId="urn:microsoft.com/office/officeart/2005/8/layout/hierarchy1"/>
    <dgm:cxn modelId="{E8B2943D-D5B4-48E7-A3AC-CC1BEB7DB52E}" type="presParOf" srcId="{48A5B6CA-CB9D-4C79-AB43-746F4980E9D5}" destId="{E7C35054-8AF5-4DCF-B91C-6E7D5319A62A}" srcOrd="1" destOrd="0" presId="urn:microsoft.com/office/officeart/2005/8/layout/hierarchy1"/>
    <dgm:cxn modelId="{C2D80FBC-3BF4-453F-9C36-291073BF49FE}" type="presParOf" srcId="{E7C35054-8AF5-4DCF-B91C-6E7D5319A62A}" destId="{072B5469-D49F-4D0D-A80F-BF519157206B}" srcOrd="0" destOrd="0" presId="urn:microsoft.com/office/officeart/2005/8/layout/hierarchy1"/>
    <dgm:cxn modelId="{B5A36BE6-EBFC-4971-A775-822B47AF9AEC}" type="presParOf" srcId="{072B5469-D49F-4D0D-A80F-BF519157206B}" destId="{1F3BAF52-AD95-4228-8B17-438C6EA158E5}" srcOrd="0" destOrd="0" presId="urn:microsoft.com/office/officeart/2005/8/layout/hierarchy1"/>
    <dgm:cxn modelId="{AEB9D5D5-0CF3-481B-992A-9450198F15CF}" type="presParOf" srcId="{072B5469-D49F-4D0D-A80F-BF519157206B}" destId="{3D243E20-E29C-444F-925D-3296D80E83E5}" srcOrd="1" destOrd="0" presId="urn:microsoft.com/office/officeart/2005/8/layout/hierarchy1"/>
    <dgm:cxn modelId="{5E42E6DE-BADD-4611-8AC8-6EE46E66C5F6}" type="presParOf" srcId="{E7C35054-8AF5-4DCF-B91C-6E7D5319A62A}" destId="{9B240FEE-412F-4B10-8895-4EE4B5DDB4F7}" srcOrd="1" destOrd="0" presId="urn:microsoft.com/office/officeart/2005/8/layout/hierarchy1"/>
    <dgm:cxn modelId="{79A527F8-20B5-4D50-BC8B-E4F40B1F5684}" type="presParOf" srcId="{77E955DF-E2F9-4773-B5BE-02B2D737A18A}" destId="{BC635623-DA32-488B-8B18-AFAED3BB3A4A}" srcOrd="4" destOrd="0" presId="urn:microsoft.com/office/officeart/2005/8/layout/hierarchy1"/>
    <dgm:cxn modelId="{82BD73C4-E68C-4B38-AED5-09C42EDBC084}" type="presParOf" srcId="{77E955DF-E2F9-4773-B5BE-02B2D737A18A}" destId="{2D6406F3-FB5E-42E5-92E3-24CFD9DEB056}" srcOrd="5" destOrd="0" presId="urn:microsoft.com/office/officeart/2005/8/layout/hierarchy1"/>
    <dgm:cxn modelId="{3D21F606-6656-4676-B616-5965FCF0D932}" type="presParOf" srcId="{2D6406F3-FB5E-42E5-92E3-24CFD9DEB056}" destId="{50B69968-97E1-4549-9956-A41E1152ED5D}" srcOrd="0" destOrd="0" presId="urn:microsoft.com/office/officeart/2005/8/layout/hierarchy1"/>
    <dgm:cxn modelId="{B05345C7-778B-4175-B8DE-6D49D17487CD}" type="presParOf" srcId="{50B69968-97E1-4549-9956-A41E1152ED5D}" destId="{358F01C1-106C-4C9D-8277-7B6B46DDF3B4}" srcOrd="0" destOrd="0" presId="urn:microsoft.com/office/officeart/2005/8/layout/hierarchy1"/>
    <dgm:cxn modelId="{49080003-3C6F-45D0-B9D0-E63FF1DBFD5F}" type="presParOf" srcId="{50B69968-97E1-4549-9956-A41E1152ED5D}" destId="{0D5D5BE8-359F-4FC8-8475-09CD23838B8B}" srcOrd="1" destOrd="0" presId="urn:microsoft.com/office/officeart/2005/8/layout/hierarchy1"/>
    <dgm:cxn modelId="{FF73D8CC-1DC2-4184-88A7-9F55DE9F6741}" type="presParOf" srcId="{2D6406F3-FB5E-42E5-92E3-24CFD9DEB056}" destId="{1D31A628-0EEB-4424-861B-578337E53ACE}" srcOrd="1" destOrd="0" presId="urn:microsoft.com/office/officeart/2005/8/layout/hierarchy1"/>
    <dgm:cxn modelId="{5E5BD1DC-C1C3-4A44-80EA-814EC2E5A051}" type="presParOf" srcId="{77E955DF-E2F9-4773-B5BE-02B2D737A18A}" destId="{EEFDE9B8-C512-4D6C-A6BD-DAA34E72E776}" srcOrd="6" destOrd="0" presId="urn:microsoft.com/office/officeart/2005/8/layout/hierarchy1"/>
    <dgm:cxn modelId="{20116A53-5DCA-4C63-BB94-2F56E2CFE7B8}" type="presParOf" srcId="{77E955DF-E2F9-4773-B5BE-02B2D737A18A}" destId="{4D2E11BC-971E-4091-913C-95731C1789DA}" srcOrd="7" destOrd="0" presId="urn:microsoft.com/office/officeart/2005/8/layout/hierarchy1"/>
    <dgm:cxn modelId="{0FDA9FC5-54E7-4CF4-B1C5-4E3A0D5F1B7F}" type="presParOf" srcId="{4D2E11BC-971E-4091-913C-95731C1789DA}" destId="{7C2758A4-E7E4-4247-9FC0-598CE2DC541C}" srcOrd="0" destOrd="0" presId="urn:microsoft.com/office/officeart/2005/8/layout/hierarchy1"/>
    <dgm:cxn modelId="{31651AB0-18AB-42A8-8E75-7DFB927DF93F}" type="presParOf" srcId="{7C2758A4-E7E4-4247-9FC0-598CE2DC541C}" destId="{BA60B9CE-3007-4F01-96F0-15D83F3409B2}" srcOrd="0" destOrd="0" presId="urn:microsoft.com/office/officeart/2005/8/layout/hierarchy1"/>
    <dgm:cxn modelId="{2ADCF360-799E-42D7-A81D-B9CFEF7ABC9C}" type="presParOf" srcId="{7C2758A4-E7E4-4247-9FC0-598CE2DC541C}" destId="{5DED4B7D-DE56-45A0-A6CE-2C153969A139}" srcOrd="1" destOrd="0" presId="urn:microsoft.com/office/officeart/2005/8/layout/hierarchy1"/>
    <dgm:cxn modelId="{38DA55C6-3A2D-439F-A705-CC78C4B2D663}" type="presParOf" srcId="{4D2E11BC-971E-4091-913C-95731C1789DA}" destId="{E349878F-9BEA-411B-A4FB-9A01553F3E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FDE9B8-C512-4D6C-A6BD-DAA34E72E776}">
      <dsp:nvSpPr>
        <dsp:cNvPr id="0" name=""/>
        <dsp:cNvSpPr/>
      </dsp:nvSpPr>
      <dsp:spPr>
        <a:xfrm>
          <a:off x="4170942" y="1701998"/>
          <a:ext cx="3180514" cy="674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358"/>
              </a:lnTo>
              <a:lnTo>
                <a:pt x="3180514" y="588358"/>
              </a:lnTo>
              <a:lnTo>
                <a:pt x="3180514" y="6745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35623-DA32-488B-8B18-AFAED3BB3A4A}">
      <dsp:nvSpPr>
        <dsp:cNvPr id="0" name=""/>
        <dsp:cNvSpPr/>
      </dsp:nvSpPr>
      <dsp:spPr>
        <a:xfrm>
          <a:off x="4170942" y="1701998"/>
          <a:ext cx="1230463" cy="680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567"/>
              </a:lnTo>
              <a:lnTo>
                <a:pt x="1230463" y="594567"/>
              </a:lnTo>
              <a:lnTo>
                <a:pt x="1230463" y="680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CAAAE-F757-4EEA-AD70-71288922A0E2}">
      <dsp:nvSpPr>
        <dsp:cNvPr id="0" name=""/>
        <dsp:cNvSpPr/>
      </dsp:nvSpPr>
      <dsp:spPr>
        <a:xfrm>
          <a:off x="3164133" y="3261572"/>
          <a:ext cx="986790" cy="625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779"/>
              </a:lnTo>
              <a:lnTo>
                <a:pt x="986790" y="539779"/>
              </a:lnTo>
              <a:lnTo>
                <a:pt x="986790" y="6259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937CA-E7E3-49E8-A4A6-81F7F04EE635}">
      <dsp:nvSpPr>
        <dsp:cNvPr id="0" name=""/>
        <dsp:cNvSpPr/>
      </dsp:nvSpPr>
      <dsp:spPr>
        <a:xfrm>
          <a:off x="3164133" y="1701998"/>
          <a:ext cx="1006809" cy="680752"/>
        </a:xfrm>
        <a:custGeom>
          <a:avLst/>
          <a:gdLst/>
          <a:ahLst/>
          <a:cxnLst/>
          <a:rect l="0" t="0" r="0" b="0"/>
          <a:pathLst>
            <a:path>
              <a:moveTo>
                <a:pt x="1006809" y="0"/>
              </a:moveTo>
              <a:lnTo>
                <a:pt x="1006809" y="594567"/>
              </a:lnTo>
              <a:lnTo>
                <a:pt x="0" y="594567"/>
              </a:lnTo>
              <a:lnTo>
                <a:pt x="0" y="680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01946-FA35-46F5-96AE-81970B56DE25}">
      <dsp:nvSpPr>
        <dsp:cNvPr id="0" name=""/>
        <dsp:cNvSpPr/>
      </dsp:nvSpPr>
      <dsp:spPr>
        <a:xfrm>
          <a:off x="1051035" y="3381385"/>
          <a:ext cx="1268688" cy="82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2920"/>
              </a:lnTo>
              <a:lnTo>
                <a:pt x="1268688" y="742920"/>
              </a:lnTo>
              <a:lnTo>
                <a:pt x="1268688" y="82910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8E247-BC07-45D4-8343-421FE188510B}">
      <dsp:nvSpPr>
        <dsp:cNvPr id="0" name=""/>
        <dsp:cNvSpPr/>
      </dsp:nvSpPr>
      <dsp:spPr>
        <a:xfrm>
          <a:off x="767862" y="3381385"/>
          <a:ext cx="283172" cy="859193"/>
        </a:xfrm>
        <a:custGeom>
          <a:avLst/>
          <a:gdLst/>
          <a:ahLst/>
          <a:cxnLst/>
          <a:rect l="0" t="0" r="0" b="0"/>
          <a:pathLst>
            <a:path>
              <a:moveTo>
                <a:pt x="283172" y="0"/>
              </a:moveTo>
              <a:lnTo>
                <a:pt x="283172" y="773007"/>
              </a:lnTo>
              <a:lnTo>
                <a:pt x="0" y="773007"/>
              </a:lnTo>
              <a:lnTo>
                <a:pt x="0" y="85919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4A16B-7246-45DB-9BE5-6FA0ACBDA3C1}">
      <dsp:nvSpPr>
        <dsp:cNvPr id="0" name=""/>
        <dsp:cNvSpPr/>
      </dsp:nvSpPr>
      <dsp:spPr>
        <a:xfrm>
          <a:off x="1051035" y="1701998"/>
          <a:ext cx="3119907" cy="684805"/>
        </a:xfrm>
        <a:custGeom>
          <a:avLst/>
          <a:gdLst/>
          <a:ahLst/>
          <a:cxnLst/>
          <a:rect l="0" t="0" r="0" b="0"/>
          <a:pathLst>
            <a:path>
              <a:moveTo>
                <a:pt x="3119907" y="0"/>
              </a:moveTo>
              <a:lnTo>
                <a:pt x="3119907" y="598619"/>
              </a:lnTo>
              <a:lnTo>
                <a:pt x="0" y="598619"/>
              </a:lnTo>
              <a:lnTo>
                <a:pt x="0" y="68480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EFE45-3B07-4934-B171-A2B1963F159C}">
      <dsp:nvSpPr>
        <dsp:cNvPr id="0" name=""/>
        <dsp:cNvSpPr/>
      </dsp:nvSpPr>
      <dsp:spPr>
        <a:xfrm>
          <a:off x="2859785" y="207382"/>
          <a:ext cx="2622315" cy="1494616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4552B-70C7-44DE-BD5F-BB581D5B4483}">
      <dsp:nvSpPr>
        <dsp:cNvPr id="0" name=""/>
        <dsp:cNvSpPr/>
      </dsp:nvSpPr>
      <dsp:spPr>
        <a:xfrm>
          <a:off x="2963156" y="305584"/>
          <a:ext cx="2622315" cy="14946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Городской лагерь дневного пребывания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«Радуга»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МАУ ДО «ДТДМ»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г. Магнитогорск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963156" y="305584"/>
        <a:ext cx="2622315" cy="1494616"/>
      </dsp:txXfrm>
    </dsp:sp>
    <dsp:sp modelId="{0D85B077-23E2-4C7A-A6A2-9CB322717691}">
      <dsp:nvSpPr>
        <dsp:cNvPr id="0" name=""/>
        <dsp:cNvSpPr/>
      </dsp:nvSpPr>
      <dsp:spPr>
        <a:xfrm>
          <a:off x="284632" y="2386803"/>
          <a:ext cx="1532805" cy="994581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06FF5-722D-4015-BB7E-784239C81F9A}">
      <dsp:nvSpPr>
        <dsp:cNvPr id="0" name=""/>
        <dsp:cNvSpPr/>
      </dsp:nvSpPr>
      <dsp:spPr>
        <a:xfrm>
          <a:off x="388003" y="2485006"/>
          <a:ext cx="1532805" cy="9945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</a:rPr>
            <a:t>МГО ЧОО ООО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</a:rPr>
            <a:t> «Всероссийское добровольное пожарное общество»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88003" y="2485006"/>
        <a:ext cx="1532805" cy="994581"/>
      </dsp:txXfrm>
    </dsp:sp>
    <dsp:sp modelId="{08B71E15-04FA-4A5C-ADCB-78EAAC2B96E5}">
      <dsp:nvSpPr>
        <dsp:cNvPr id="0" name=""/>
        <dsp:cNvSpPr/>
      </dsp:nvSpPr>
      <dsp:spPr>
        <a:xfrm>
          <a:off x="163631" y="4240578"/>
          <a:ext cx="1208462" cy="590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9EF6D-D2C8-4AC5-86CD-AC6DD09F5BB9}">
      <dsp:nvSpPr>
        <dsp:cNvPr id="0" name=""/>
        <dsp:cNvSpPr/>
      </dsp:nvSpPr>
      <dsp:spPr>
        <a:xfrm>
          <a:off x="267002" y="4338781"/>
          <a:ext cx="1208462" cy="590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ОФПС</a:t>
          </a:r>
        </a:p>
        <a:p>
          <a:pPr lvl="0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67002" y="4338781"/>
        <a:ext cx="1208462" cy="590764"/>
      </dsp:txXfrm>
    </dsp:sp>
    <dsp:sp modelId="{279D8445-C4F4-4F5B-9069-55644D95C44C}">
      <dsp:nvSpPr>
        <dsp:cNvPr id="0" name=""/>
        <dsp:cNvSpPr/>
      </dsp:nvSpPr>
      <dsp:spPr>
        <a:xfrm>
          <a:off x="1763153" y="4210491"/>
          <a:ext cx="1113139" cy="5907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A2059-356F-4D4B-A94F-5A184181702B}">
      <dsp:nvSpPr>
        <dsp:cNvPr id="0" name=""/>
        <dsp:cNvSpPr/>
      </dsp:nvSpPr>
      <dsp:spPr>
        <a:xfrm>
          <a:off x="1866524" y="4308693"/>
          <a:ext cx="1113139" cy="590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ОНДиПР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1866524" y="4308693"/>
        <a:ext cx="1113139" cy="590764"/>
      </dsp:txXfrm>
    </dsp:sp>
    <dsp:sp modelId="{BD0C4BF8-320D-45A3-B1DD-FB8A578EC5C0}">
      <dsp:nvSpPr>
        <dsp:cNvPr id="0" name=""/>
        <dsp:cNvSpPr/>
      </dsp:nvSpPr>
      <dsp:spPr>
        <a:xfrm>
          <a:off x="2286531" y="2382751"/>
          <a:ext cx="1755203" cy="878821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89655-89AB-439D-8D4F-8AD820EDAEB4}">
      <dsp:nvSpPr>
        <dsp:cNvPr id="0" name=""/>
        <dsp:cNvSpPr/>
      </dsp:nvSpPr>
      <dsp:spPr>
        <a:xfrm>
          <a:off x="2389902" y="2480953"/>
          <a:ext cx="1755203" cy="878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Управление образования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администрации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г.Магнитогорска</a:t>
          </a:r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389902" y="2480953"/>
        <a:ext cx="1755203" cy="878821"/>
      </dsp:txXfrm>
    </dsp:sp>
    <dsp:sp modelId="{1F3BAF52-AD95-4228-8B17-438C6EA158E5}">
      <dsp:nvSpPr>
        <dsp:cNvPr id="0" name=""/>
        <dsp:cNvSpPr/>
      </dsp:nvSpPr>
      <dsp:spPr>
        <a:xfrm>
          <a:off x="3442276" y="3887537"/>
          <a:ext cx="1417295" cy="1209732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43E20-E29C-444F-925D-3296D80E83E5}">
      <dsp:nvSpPr>
        <dsp:cNvPr id="0" name=""/>
        <dsp:cNvSpPr/>
      </dsp:nvSpPr>
      <dsp:spPr>
        <a:xfrm>
          <a:off x="3545646" y="3985740"/>
          <a:ext cx="1417295" cy="1209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Научное общество учащихся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МГТУ им. Носова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/>
            </a:solidFill>
          </a:endParaRPr>
        </a:p>
      </dsp:txBody>
      <dsp:txXfrm>
        <a:off x="3545646" y="3985740"/>
        <a:ext cx="1417295" cy="1209732"/>
      </dsp:txXfrm>
    </dsp:sp>
    <dsp:sp modelId="{358F01C1-106C-4C9D-8277-7B6B46DDF3B4}">
      <dsp:nvSpPr>
        <dsp:cNvPr id="0" name=""/>
        <dsp:cNvSpPr/>
      </dsp:nvSpPr>
      <dsp:spPr>
        <a:xfrm>
          <a:off x="4398121" y="2382751"/>
          <a:ext cx="2006571" cy="923376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D5BE8-359F-4FC8-8475-09CD23838B8B}">
      <dsp:nvSpPr>
        <dsp:cNvPr id="0" name=""/>
        <dsp:cNvSpPr/>
      </dsp:nvSpPr>
      <dsp:spPr>
        <a:xfrm>
          <a:off x="4501491" y="2480953"/>
          <a:ext cx="2006571" cy="923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ОАО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«Магнитогорский металлургический комбинат»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4501491" y="2480953"/>
        <a:ext cx="2006571" cy="923376"/>
      </dsp:txXfrm>
    </dsp:sp>
    <dsp:sp modelId="{BA60B9CE-3007-4F01-96F0-15D83F3409B2}">
      <dsp:nvSpPr>
        <dsp:cNvPr id="0" name=""/>
        <dsp:cNvSpPr/>
      </dsp:nvSpPr>
      <dsp:spPr>
        <a:xfrm>
          <a:off x="6741392" y="2376542"/>
          <a:ext cx="1220128" cy="1028491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D4B7D-DE56-45A0-A6CE-2C153969A139}">
      <dsp:nvSpPr>
        <dsp:cNvPr id="0" name=""/>
        <dsp:cNvSpPr/>
      </dsp:nvSpPr>
      <dsp:spPr>
        <a:xfrm>
          <a:off x="6844763" y="2474744"/>
          <a:ext cx="1220128" cy="1028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Питомник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«Белый лекарь»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г. Белорецк</a:t>
          </a:r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6844763" y="2474744"/>
        <a:ext cx="1220128" cy="1028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456EF46-BADF-4B95-B858-56FA954AF543}" type="datetimeFigureOut">
              <a:rPr lang="ru-RU" smtClean="0"/>
              <a:pPr/>
              <a:t>10.09.2016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CC05DCE-CC3A-4CE0-AE66-62BCFAD7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hyperlink" Target="http://summercamp.ru/%D0%A4%D0%B0%D0%B9%D0%BB:X_b7131eb4m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summercamp.ru/%D0%A4%D0%B0%D0%B9%D0%BB:IMG_1147m.jpg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6120680" cy="333980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Городской лагерь дневного пребывания «РАДУГА»</a:t>
            </a:r>
            <a:br>
              <a:rPr lang="ru-RU" sz="2000" dirty="0" smtClean="0"/>
            </a:br>
            <a:r>
              <a:rPr lang="ru-RU" sz="1400" dirty="0" smtClean="0"/>
              <a:t>при муниципальном автономном учреждении дополнительного образования </a:t>
            </a:r>
            <a:br>
              <a:rPr lang="ru-RU" sz="1400" dirty="0" smtClean="0"/>
            </a:br>
            <a:r>
              <a:rPr lang="ru-RU" sz="1400" dirty="0" smtClean="0"/>
              <a:t>«Дворец творчества детей и молодёжи» </a:t>
            </a:r>
            <a:br>
              <a:rPr lang="ru-RU" sz="1400" dirty="0" smtClean="0"/>
            </a:br>
            <a:r>
              <a:rPr lang="ru-RU" sz="1400" dirty="0" smtClean="0"/>
              <a:t>города Магнитогорска,</a:t>
            </a:r>
            <a:br>
              <a:rPr lang="ru-RU" sz="1400" dirty="0" smtClean="0"/>
            </a:br>
            <a:r>
              <a:rPr lang="ru-RU" sz="1800" dirty="0" smtClean="0"/>
              <a:t>Магнитогорское городское отделение </a:t>
            </a:r>
            <a:br>
              <a:rPr lang="ru-RU" sz="1800" dirty="0" smtClean="0"/>
            </a:br>
            <a:r>
              <a:rPr lang="ru-RU" sz="1800" dirty="0" smtClean="0"/>
              <a:t>Челябинского областного отделения общероссийской общественной организации </a:t>
            </a:r>
            <a:r>
              <a:rPr lang="ru-RU" sz="2000" dirty="0" smtClean="0"/>
              <a:t>«ВДПО» </a:t>
            </a:r>
            <a:br>
              <a:rPr lang="ru-RU" sz="2000" dirty="0" smtClean="0"/>
            </a:br>
            <a:r>
              <a:rPr lang="ru-RU" sz="2000" dirty="0" smtClean="0"/>
              <a:t>представляют 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077072"/>
            <a:ext cx="6120680" cy="19653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cs typeface="Aharoni" pitchFamily="2" charset="-79"/>
              </a:rPr>
              <a:t>организацию пожарно – профилактической работы с детьми 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cs typeface="Aharoni" pitchFamily="2" charset="-79"/>
              </a:rPr>
              <a:t>«БЕЗОПАСНОЕ ЛЕТО - 2016». </a:t>
            </a:r>
            <a:endParaRPr lang="ru-RU" sz="2400" b="1" dirty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1028" name="Picture 4" descr="G:\логотипы ДТДМ и аватар\dtd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1081532" cy="1103163"/>
          </a:xfrm>
          <a:prstGeom prst="rect">
            <a:avLst/>
          </a:prstGeom>
          <a:noFill/>
        </p:spPr>
      </p:pic>
      <p:pic>
        <p:nvPicPr>
          <p:cNvPr id="4" name="Picture 2" descr="F:\magnitogorsk-ger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1029384" cy="1172716"/>
          </a:xfrm>
          <a:prstGeom prst="rect">
            <a:avLst/>
          </a:prstGeom>
          <a:noFill/>
        </p:spPr>
      </p:pic>
      <p:pic>
        <p:nvPicPr>
          <p:cNvPr id="5" name="Picture 2" descr="C:\Users\павел\Desktop\герб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708920"/>
            <a:ext cx="1028700" cy="1171575"/>
          </a:xfrm>
          <a:prstGeom prst="rect">
            <a:avLst/>
          </a:prstGeom>
          <a:noFill/>
        </p:spPr>
      </p:pic>
      <p:pic>
        <p:nvPicPr>
          <p:cNvPr id="1027" name="Picture 3" descr="C:\Users\павел\Desktop\герб 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05064"/>
            <a:ext cx="1610359" cy="1296144"/>
          </a:xfrm>
          <a:prstGeom prst="rect">
            <a:avLst/>
          </a:prstGeom>
          <a:noFill/>
        </p:spPr>
      </p:pic>
      <p:pic>
        <p:nvPicPr>
          <p:cNvPr id="8" name="Picture 4" descr="C:\Users\павел\Desktop\герб 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373216"/>
            <a:ext cx="1026114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15212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Профильная смена организована 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в форме квест – игры</a:t>
            </a:r>
            <a:r>
              <a:rPr lang="en-US" sz="27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en-US" sz="2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«Безопасность. </a:t>
            </a: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</a:rPr>
              <a:t>ru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8172400" cy="558924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b="1" dirty="0" smtClean="0"/>
              <a:t>Квест  - </a:t>
            </a:r>
            <a:r>
              <a:rPr lang="ru-RU" sz="1750" dirty="0" smtClean="0"/>
              <a:t>детективная, масштабируемая игра по правилам пожарной безопасности, где допустимо любое количество игроков (воспитанников лагеря) без ущерба для качества игры.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dirty="0" smtClean="0"/>
              <a:t>Квест «Безопасность. </a:t>
            </a:r>
            <a:r>
              <a:rPr lang="en-US" sz="1750" dirty="0" smtClean="0"/>
              <a:t>ru</a:t>
            </a:r>
            <a:r>
              <a:rPr lang="ru-RU" sz="1750" dirty="0" smtClean="0"/>
              <a:t>»</a:t>
            </a:r>
            <a:r>
              <a:rPr lang="en-US" sz="1750" dirty="0" smtClean="0"/>
              <a:t> </a:t>
            </a:r>
            <a:r>
              <a:rPr lang="ru-RU" sz="1750" dirty="0" smtClean="0"/>
              <a:t>предполагает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b="1" dirty="0" smtClean="0"/>
              <a:t>ежедневное выполнение конкретных заданий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dirty="0" smtClean="0"/>
              <a:t>для достижения </a:t>
            </a:r>
            <a:r>
              <a:rPr lang="ru-RU" sz="1750" b="1" dirty="0" smtClean="0"/>
              <a:t>общей цели</a:t>
            </a:r>
            <a:r>
              <a:rPr lang="ru-RU" sz="1750" dirty="0" smtClean="0"/>
              <a:t> — жители Радужного королевства должны победить Властелинов огненного подземелья и найти священный источник Королей – воду!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dirty="0" smtClean="0"/>
              <a:t>		Ситуативный ход мероприятий по ПБ предполагает, как индивидуальную, так и общественную роль каждого в достижение заданной цели, например, пройти испытания в Королевской академии выживания, побороться за титул «Красного рыцаря», уличить виновного в поджоге «Смотровой башни», думать над причиной возгорания, убеждать друзей соблюдать ППБ, искать улики и восстановить справедливость. 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dirty="0" smtClean="0"/>
              <a:t>		Для этого воспитанникам лагеря необходимо общаться между собой, анализировать информацию, исходящую от </a:t>
            </a:r>
            <a:r>
              <a:rPr lang="ru-RU" sz="1750" b="1" dirty="0" smtClean="0"/>
              <a:t>«Чародеев пожарного мастерства»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50" dirty="0" smtClean="0"/>
              <a:t>(инспекторов «</a:t>
            </a:r>
            <a:r>
              <a:rPr lang="ru-RU" sz="1750" dirty="0" err="1" smtClean="0"/>
              <a:t>ОНДиПР</a:t>
            </a:r>
            <a:r>
              <a:rPr lang="ru-RU" sz="1750" dirty="0" smtClean="0"/>
              <a:t>», «ОФПС»).</a:t>
            </a:r>
            <a:endParaRPr lang="ru-RU" sz="1750" b="1" dirty="0" smtClean="0"/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00811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50000"/>
                  </a:schemeClr>
                </a:solidFill>
              </a:rPr>
              <a:t>План мероприятий 1 смены</a:t>
            </a:r>
            <a:br>
              <a:rPr lang="ru-RU" sz="31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lumMod val="50000"/>
                  </a:schemeClr>
                </a:solidFill>
              </a:rPr>
              <a:t>по Пожарной безопасности</a:t>
            </a:r>
            <a:endParaRPr lang="ru-RU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8244408" cy="5805264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endParaRPr lang="ru-RU" sz="2200" b="1" dirty="0" smtClean="0"/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Создание  отрядных уголков по правилам пожарной безопасности </a:t>
            </a:r>
            <a:r>
              <a:rPr lang="ru-RU" sz="5500" b="1" dirty="0" smtClean="0"/>
              <a:t>«Про огонь, воду и пожарную тревогу»;</a:t>
            </a:r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Конкурс лучших эскизов для авторской раскраски на тему: </a:t>
            </a:r>
            <a:r>
              <a:rPr lang="ru-RU" sz="5500" b="1" dirty="0" smtClean="0"/>
              <a:t>«С огнём не шути, с ним по правилам живи!»</a:t>
            </a:r>
            <a:r>
              <a:rPr lang="ru-RU" sz="5500" dirty="0" smtClean="0"/>
              <a:t>; </a:t>
            </a:r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Танцевально – игровая программа</a:t>
            </a:r>
            <a:r>
              <a:rPr lang="ru-RU" sz="5500" b="1" dirty="0" smtClean="0"/>
              <a:t> «Царство  огня»;</a:t>
            </a:r>
            <a:r>
              <a:rPr lang="ru-RU" sz="5500" dirty="0" smtClean="0"/>
              <a:t> </a:t>
            </a:r>
            <a:endParaRPr lang="ru-RU" sz="5500" b="1" dirty="0" smtClean="0"/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Лазертаг (игра на местности с элементами пожарно- спасательного спорта) </a:t>
            </a:r>
            <a:r>
              <a:rPr lang="ru-RU" sz="5500" b="1" dirty="0" smtClean="0"/>
              <a:t>«Огонь, меня не тронь!»;</a:t>
            </a:r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Демонстрация прикладной химии членами НОУ «</a:t>
            </a:r>
            <a:r>
              <a:rPr lang="ru-RU" sz="5500" b="1" dirty="0" smtClean="0"/>
              <a:t>Королевский</a:t>
            </a:r>
            <a:r>
              <a:rPr lang="ru-RU" sz="5500" dirty="0" smtClean="0"/>
              <a:t> </a:t>
            </a:r>
            <a:r>
              <a:rPr lang="ru-RU" sz="5500" b="1" dirty="0" smtClean="0"/>
              <a:t>Фестиваль алхимиков»</a:t>
            </a:r>
            <a:r>
              <a:rPr lang="ru-RU" sz="5500" dirty="0" smtClean="0"/>
              <a:t>  (лабораторные опыты 3</a:t>
            </a:r>
            <a:r>
              <a:rPr lang="en-US" sz="5500" dirty="0" smtClean="0"/>
              <a:t>D</a:t>
            </a:r>
            <a:r>
              <a:rPr lang="ru-RU" sz="5500" dirty="0" smtClean="0"/>
              <a:t>);</a:t>
            </a:r>
          </a:p>
          <a:p>
            <a:pPr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5500" dirty="0" smtClean="0"/>
              <a:t>Многоуровневая игра </a:t>
            </a:r>
            <a:r>
              <a:rPr lang="ru-RU" sz="5500" b="1" dirty="0" smtClean="0"/>
              <a:t>«Ходячий Замок</a:t>
            </a:r>
            <a:r>
              <a:rPr lang="ru-RU" sz="5500" dirty="0" smtClean="0"/>
              <a:t> или </a:t>
            </a:r>
            <a:r>
              <a:rPr lang="ru-RU" sz="5500" b="1" dirty="0" smtClean="0"/>
              <a:t>волшебный огонь» </a:t>
            </a:r>
            <a:r>
              <a:rPr lang="ru-RU" sz="5500" dirty="0" smtClean="0"/>
              <a:t>по знаменитому анимационному мультфильму;</a:t>
            </a:r>
            <a:r>
              <a:rPr lang="ru-RU" sz="5500" b="1" dirty="0" smtClean="0"/>
              <a:t> </a:t>
            </a:r>
          </a:p>
          <a:p>
            <a:pPr algn="ctr">
              <a:spcBef>
                <a:spcPts val="1200"/>
              </a:spcBef>
              <a:buClrTx/>
              <a:buNone/>
            </a:pPr>
            <a:r>
              <a:rPr lang="ru-RU" sz="3400" b="1" dirty="0" smtClean="0"/>
              <a:t>                                                                                                            </a:t>
            </a:r>
            <a:r>
              <a:rPr lang="ru-RU" sz="5000" b="1" dirty="0" smtClean="0"/>
              <a:t>далее…</a:t>
            </a:r>
          </a:p>
          <a:p>
            <a:pPr>
              <a:spcBef>
                <a:spcPts val="1200"/>
              </a:spcBef>
              <a:buNone/>
            </a:pPr>
            <a:endParaRPr lang="ru-RU" sz="3400" b="1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</p:txBody>
      </p:sp>
      <p:pic>
        <p:nvPicPr>
          <p:cNvPr id="4" name="Рисунок 3" descr="C:\Users\павел\Desktop\огонк зло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725144"/>
            <a:ext cx="1440160" cy="172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239000" cy="936104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План мероприятий 1 смены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 пожарной безопасности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68760"/>
            <a:ext cx="810039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2200" dirty="0" smtClean="0"/>
              <a:t>Бизнес день по сказке «Огниво», </a:t>
            </a:r>
            <a:r>
              <a:rPr lang="ru-RU" sz="2200" b="1" dirty="0" smtClean="0"/>
              <a:t>«Ярмарка королевского двора!»;</a:t>
            </a:r>
          </a:p>
          <a:p>
            <a:pPr algn="just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2200" dirty="0" smtClean="0"/>
              <a:t>Экскурсия 1 отряда на ОАО «Магнитогорский Металлургический комбинат» </a:t>
            </a:r>
            <a:r>
              <a:rPr lang="ru-RU" sz="2200" b="1" dirty="0" smtClean="0"/>
              <a:t>«Огонь - наш помощник!»;</a:t>
            </a:r>
          </a:p>
          <a:p>
            <a:pPr algn="just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2200" dirty="0" smtClean="0"/>
              <a:t>Спортивный праздник </a:t>
            </a:r>
            <a:r>
              <a:rPr lang="ru-RU" sz="2200" b="1" dirty="0" smtClean="0"/>
              <a:t>«Пожарный, как настоящий рыцарь, огненного дракона не боится!»;</a:t>
            </a:r>
          </a:p>
          <a:p>
            <a:pPr algn="just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2200" dirty="0" smtClean="0"/>
              <a:t>Конкурсная программа </a:t>
            </a:r>
            <a:r>
              <a:rPr lang="ru-RU" sz="2200" b="1" dirty="0" smtClean="0"/>
              <a:t>«Битва королевских хоров» - </a:t>
            </a:r>
            <a:r>
              <a:rPr lang="ru-RU" sz="2200" dirty="0" smtClean="0"/>
              <a:t>песни на тему воды</a:t>
            </a:r>
            <a:r>
              <a:rPr lang="ru-RU" sz="2200" b="1" dirty="0" smtClean="0"/>
              <a:t>;</a:t>
            </a:r>
          </a:p>
          <a:p>
            <a:pPr algn="just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ru-RU" sz="2200" dirty="0" smtClean="0"/>
              <a:t>Тематический праздник по ПБ (закрытие смены) </a:t>
            </a:r>
            <a:r>
              <a:rPr lang="ru-RU" sz="2200" b="1" dirty="0" smtClean="0"/>
              <a:t>«Похищение воды властелинами огненного подземелья».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Мы начинаем квест игру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«Безопасность.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ru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4273" name="Picture 1" descr="G:\лагерь Радуга\-замок-с-флагами-и-раду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4066861" cy="4941168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авел\Desktop\для сценариев на конкурс по пожарке\ДТДМ Радуга конкурс\2016-ДТДМ-189 МБ\DSC02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2196752" cy="230425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павел\Desktop\для сценариев на конкурс по пожарке\ДТДМ Радуга конкурс\2016-ДТДМ-189 МБ\DSC029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772816"/>
            <a:ext cx="2304256" cy="216024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 1147m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59532" y="4329100"/>
            <a:ext cx="2232248" cy="230425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X b7131eb4m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149080"/>
            <a:ext cx="2304256" cy="244827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Лазертаг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(игра на местности с элементами 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пожарно -спасательного спорта)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«Огонь, меня не тронь!»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9416"/>
            <a:ext cx="7848872" cy="50599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900" b="1" dirty="0" smtClean="0"/>
              <a:t>Дата и время проведения: </a:t>
            </a:r>
            <a:r>
              <a:rPr lang="ru-RU" sz="1900" dirty="0" smtClean="0"/>
              <a:t>06.06.2016 г., 11.00-11.45 мин.</a:t>
            </a:r>
          </a:p>
          <a:p>
            <a:pPr>
              <a:buNone/>
            </a:pPr>
            <a:r>
              <a:rPr lang="ru-RU" sz="2000" b="1" dirty="0" smtClean="0"/>
              <a:t>Место проведения: </a:t>
            </a:r>
            <a:r>
              <a:rPr lang="ru-RU" sz="2000" dirty="0" smtClean="0"/>
              <a:t>спортивная площадка Дворца.</a:t>
            </a:r>
          </a:p>
          <a:p>
            <a:pPr>
              <a:buNone/>
            </a:pPr>
            <a:r>
              <a:rPr lang="ru-RU" sz="2000" b="1" dirty="0" smtClean="0"/>
              <a:t>Количество участников: </a:t>
            </a:r>
            <a:r>
              <a:rPr lang="ru-RU" sz="2000" dirty="0" smtClean="0"/>
              <a:t>37 чел.(3 отряд) </a:t>
            </a:r>
          </a:p>
          <a:p>
            <a:pPr>
              <a:buNone/>
            </a:pPr>
            <a:r>
              <a:rPr lang="ru-RU" sz="2000" b="1" dirty="0" smtClean="0"/>
              <a:t>Возраст детей (подростков):</a:t>
            </a:r>
            <a:r>
              <a:rPr lang="ru-RU" sz="2000" dirty="0" smtClean="0"/>
              <a:t> 10-12 лет.</a:t>
            </a:r>
          </a:p>
          <a:p>
            <a:pPr lvl="0">
              <a:buNone/>
            </a:pPr>
            <a:r>
              <a:rPr lang="ru-RU" sz="2000" b="1" dirty="0" smtClean="0"/>
              <a:t>Цель: </a:t>
            </a:r>
            <a:r>
              <a:rPr lang="ru-RU" sz="2000" dirty="0" smtClean="0"/>
              <a:t>Дать детям (подросткам)представление о пожарной опасности различных объектов лагеря. </a:t>
            </a: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Задачи: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000" dirty="0" smtClean="0"/>
              <a:t>обучить простейшим элементам пожарно-спасательного  спорта;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000" dirty="0" smtClean="0"/>
              <a:t>развивать смелость, решительность, быстроту реакции, выносливость, взаимопомощь;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000" dirty="0" smtClean="0"/>
              <a:t>воспитывать в подростках бережное отношение к общественной собственности, жизни и здоровью окружающих людей и осторожность по отношению к огню.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ru-RU" sz="2000" dirty="0" smtClean="0"/>
          </a:p>
          <a:p>
            <a:pPr>
              <a:buNone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Фото отчёт  игры в лазертаг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(с элементами пожарно -спасательного спорта)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«Огонь, меня не тронь!»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павел\Desktop\натали\3отряд\пожарка 1 смена\DSC09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77072"/>
            <a:ext cx="2952328" cy="2394649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23D3~1\AppData\Local\Temp\Rar$DI03.282\IMG_93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240360" cy="216024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C:\Users\23D3~1\AppData\Local\Temp\Rar$DI19.449\IMG_937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3240360" cy="23762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23D3~1\AppData\Local\Temp\Rar$DI32.429\IMG_93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628800"/>
            <a:ext cx="3024336" cy="223224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Королевский Фестиваль алхимии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58790e86ed3e2f6fcdcb0f4576786f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486772" cy="233032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vesti-3D-laboratorii-dlya-shkol-moskovskoi-oblas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293096"/>
            <a:ext cx="4181762" cy="231490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химия.jpg"/>
          <p:cNvPicPr>
            <a:picLocks noChangeAspect="1"/>
          </p:cNvPicPr>
          <p:nvPr/>
        </p:nvPicPr>
        <p:blipFill>
          <a:blip r:embed="rId4" cstate="print"/>
          <a:srcRect t="7184" r="21999" b="6614"/>
          <a:stretch>
            <a:fillRect/>
          </a:stretch>
        </p:blipFill>
        <p:spPr>
          <a:xfrm>
            <a:off x="4355976" y="1700808"/>
            <a:ext cx="3368275" cy="2326527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950968" cy="16288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Спортивный праздник 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«Пожарный, как настоящий рыцарь, огненного дракона не боится!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060848"/>
            <a:ext cx="7848872" cy="4797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b="1" dirty="0" smtClean="0"/>
              <a:t>Дата и время проведения:</a:t>
            </a:r>
            <a:r>
              <a:rPr lang="ru-RU" sz="2000" dirty="0" smtClean="0"/>
              <a:t>14.06.2016 г.,14.30-15.30ч.</a:t>
            </a:r>
          </a:p>
          <a:p>
            <a:pPr>
              <a:buNone/>
            </a:pPr>
            <a:r>
              <a:rPr lang="ru-RU" sz="2000" b="1" dirty="0" smtClean="0"/>
              <a:t>Место проведения: </a:t>
            </a:r>
            <a:r>
              <a:rPr lang="ru-RU" sz="2000" dirty="0" smtClean="0"/>
              <a:t>стадион Дворца.</a:t>
            </a:r>
          </a:p>
          <a:p>
            <a:pPr>
              <a:buNone/>
            </a:pPr>
            <a:r>
              <a:rPr lang="ru-RU" sz="2000" b="1" dirty="0" smtClean="0"/>
              <a:t>Количество участников: </a:t>
            </a:r>
            <a:r>
              <a:rPr lang="ru-RU" sz="2000" dirty="0" smtClean="0"/>
              <a:t>261 чел. (9 отрядов) </a:t>
            </a:r>
          </a:p>
          <a:p>
            <a:pPr>
              <a:buNone/>
            </a:pPr>
            <a:r>
              <a:rPr lang="ru-RU" sz="2000" b="1" dirty="0" smtClean="0"/>
              <a:t>Возраст детей (подростков): </a:t>
            </a:r>
            <a:r>
              <a:rPr lang="ru-RU" sz="2000" dirty="0" smtClean="0"/>
              <a:t>6-14 лет.</a:t>
            </a:r>
          </a:p>
          <a:p>
            <a:pPr>
              <a:buNone/>
            </a:pPr>
            <a:r>
              <a:rPr lang="ru-RU" sz="2200" b="1" dirty="0" smtClean="0"/>
              <a:t>Цель:</a:t>
            </a:r>
          </a:p>
          <a:p>
            <a:pPr>
              <a:buNone/>
            </a:pPr>
            <a:r>
              <a:rPr lang="ru-RU" sz="2400" dirty="0" smtClean="0"/>
              <a:t>   В игровой  форме познакомить детей (подростков) с элементарными правилами пожарной безопасности.</a:t>
            </a:r>
            <a:endParaRPr lang="ru-RU" sz="2200" b="1" dirty="0" smtClean="0"/>
          </a:p>
          <a:p>
            <a:pPr>
              <a:buNone/>
            </a:pPr>
            <a:r>
              <a:rPr lang="ru-RU" sz="2200" b="1" dirty="0" smtClean="0"/>
              <a:t>Задачи: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sz="2200" dirty="0" smtClean="0"/>
              <a:t>Формировать определенное отношение к предметам – повышенным источникам пожарной опасности.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sz="2200" dirty="0" smtClean="0"/>
              <a:t>Вырабатывать осторожность, внимательность при обращении с огнём;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sz="2200" dirty="0" smtClean="0"/>
              <a:t>Воспитывать интерес к играм соревновательного характера.</a:t>
            </a:r>
          </a:p>
          <a:p>
            <a:pPr marL="514350" indent="-514350">
              <a:buClr>
                <a:schemeClr val="tx1"/>
              </a:buClr>
              <a:buNone/>
            </a:pPr>
            <a:endParaRPr lang="ru-RU" sz="2200" dirty="0" smtClean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endParaRPr lang="ru-RU" sz="2200" dirty="0" smtClean="0"/>
          </a:p>
          <a:p>
            <a:pPr algn="ctr">
              <a:buNone/>
            </a:pPr>
            <a:endParaRPr lang="ru-RU" sz="2200" b="1" dirty="0" smtClean="0"/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Фото отчёт Спортивного праздника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«пожарный, как настоящий рыцарь, огненного дракона не боится!»</a:t>
            </a:r>
            <a:endParaRPr lang="ru-RU" sz="2400" dirty="0"/>
          </a:p>
        </p:txBody>
      </p:sp>
      <p:pic>
        <p:nvPicPr>
          <p:cNvPr id="5" name="Содержимое 4" descr="C:\Users\23D3~1\AppData\Local\Temp\Rar$DI71.098\IMG_99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21088"/>
            <a:ext cx="3240360" cy="2379291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23D3~1\AppData\Local\Temp\Rar$DI12.857\IMG_99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3528392" cy="216024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23D3~1\AppData\Local\Temp\Rar$DI04.478\IMG_99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221088"/>
            <a:ext cx="3528392" cy="238200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C:\Users\павел\Desktop\для сценариев на конкурс по пожарке\ДТДМ Радуга конкурс\2015-фото 2015\DSCN5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3306786" cy="214899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Экскурсия </a:t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на ОАО «ММК»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вид комбина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367945" cy="2259585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на стан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149080"/>
            <a:ext cx="3449807" cy="237208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сталевар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628800"/>
            <a:ext cx="3456384" cy="2296027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ста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3423444" cy="247653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239000" cy="138076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Пожарных мы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 доблесть чтим,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 смелость их благодарим!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павел\Desktop\натали\3отряд\пожарка 1 смена\DSC090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128792" cy="475252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Праздник по ПБ (закрытие смены) «Похищение воды властелинами огненного подземелья».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7848872" cy="522920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800" b="1" dirty="0" smtClean="0"/>
              <a:t>Дата и время проведения: </a:t>
            </a:r>
            <a:r>
              <a:rPr lang="ru-RU" sz="1800" dirty="0" smtClean="0"/>
              <a:t>17.06.2016 г., 11.00-12.00 ч.</a:t>
            </a:r>
          </a:p>
          <a:p>
            <a:pPr lvl="0">
              <a:buNone/>
            </a:pPr>
            <a:r>
              <a:rPr lang="ru-RU" sz="1800" b="1" dirty="0" smtClean="0"/>
              <a:t>Место проведения: </a:t>
            </a:r>
            <a:r>
              <a:rPr lang="ru-RU" sz="1800" dirty="0" smtClean="0"/>
              <a:t>стадион и спортивная площадка.</a:t>
            </a:r>
          </a:p>
          <a:p>
            <a:pPr lvl="0">
              <a:buNone/>
            </a:pPr>
            <a:r>
              <a:rPr lang="ru-RU" sz="1800" b="1" dirty="0" smtClean="0"/>
              <a:t>Количество участников: </a:t>
            </a:r>
            <a:r>
              <a:rPr lang="ru-RU" sz="1800" dirty="0" smtClean="0"/>
              <a:t>308 чел. (10 отрядов) </a:t>
            </a:r>
          </a:p>
          <a:p>
            <a:pPr lvl="0">
              <a:buNone/>
            </a:pPr>
            <a:r>
              <a:rPr lang="ru-RU" sz="1800" b="1" dirty="0" smtClean="0"/>
              <a:t>Возраст детей (подростков): </a:t>
            </a:r>
            <a:r>
              <a:rPr lang="ru-RU" sz="1800" dirty="0" smtClean="0"/>
              <a:t>6-14 лет.</a:t>
            </a:r>
          </a:p>
          <a:p>
            <a:pPr lvl="0">
              <a:buNone/>
            </a:pPr>
            <a:r>
              <a:rPr lang="ru-RU" sz="1800" b="1" dirty="0" smtClean="0"/>
              <a:t>Цель: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  Показать важность взаимодействий: ориентирование на местности, пожаротушение в условиях летнего лагеря.</a:t>
            </a:r>
          </a:p>
          <a:p>
            <a:pPr>
              <a:buNone/>
            </a:pPr>
            <a:r>
              <a:rPr lang="ru-RU" sz="1800" b="1" dirty="0" smtClean="0"/>
              <a:t>Задачи: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1800" dirty="0" smtClean="0"/>
              <a:t>Познакомить детей с основными способами тушения огня и особенностями боевой одеждой пожарных;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1800" dirty="0" smtClean="0"/>
              <a:t>Воспитывать уважительное отношение к работникам противопожарной службы;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1800" dirty="0" smtClean="0"/>
              <a:t>Пропаганда здорового образа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авел\Desktop\DSC08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4710501" cy="353287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00811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Властелины подземелья разожгли огонь ярости!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павел\Desktop\DSC089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4248472" cy="367240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39000" cy="140364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Пора Надеть форму пожарного и сразиться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ними!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павел\Desktop\натали\3отряд\пожарка 1 смена\DSC09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384376" cy="448702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павел\Desktop\натали\3отряд\пожарка 1 смена\DSC09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44824"/>
            <a:ext cx="3744416" cy="446449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>
                    <a:lumMod val="50000"/>
                  </a:srgbClr>
                </a:solidFill>
              </a:rPr>
              <a:t>Юный пожарный проходит все испытания!!!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павел\Desktop\DSC08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21088"/>
            <a:ext cx="3534371" cy="247075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павел\Desktop\DSC09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69288"/>
            <a:ext cx="3528392" cy="240778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G:\пожарка\IMG_0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93096"/>
            <a:ext cx="3528392" cy="235037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авел\Desktop\натали\Пчёлка\DSCN39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700808"/>
            <a:ext cx="3528392" cy="230425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павел\Desktop\материал по пожарке летом\IMG_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19019"/>
            <a:ext cx="3456384" cy="2350341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павел\Desktop\материал по пожарке летом\IMG_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24462"/>
            <a:ext cx="3384376" cy="262461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7" descr="C:\Users\павел\Desktop\DSC09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365104"/>
            <a:ext cx="3320840" cy="230425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00811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Знать должен каждый 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Средства тушения пожара!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4" descr="C:\Users\павел\Desktop\DSC09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20788"/>
            <a:ext cx="3456384" cy="259228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павел\Desktop\материал по пожарке летом\IMG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44824"/>
            <a:ext cx="3251534" cy="2285927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51216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УРА!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Жители радужного королевства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нашли источник воды и погасили огонь ярости!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павел\Desktop\натали\3отряд\пожарка 1 смена\DSC091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456384" cy="482453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павел\Desktop\натали\3отряд\пожарка 1 смена\DSC090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365104"/>
            <a:ext cx="3456384" cy="230425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Заметки детей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об отдыхе в  лагере «радуга»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Магнитогорск - 2016 г.</a:t>
            </a:r>
            <a:endParaRPr lang="ru-RU" sz="2800" dirty="0"/>
          </a:p>
        </p:txBody>
      </p:sp>
      <p:pic>
        <p:nvPicPr>
          <p:cNvPr id="10" name="Рисунок 9" descr="C:\Users\павел\Desktop\натали\3отряд\пожарка 1 смена\DSC090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240360" cy="216024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995936" y="1412776"/>
            <a:ext cx="41083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Интервью жителей Радужного королевства.</a:t>
            </a:r>
          </a:p>
          <a:p>
            <a:pPr algn="ctr"/>
            <a:r>
              <a:rPr lang="ru-RU" sz="1600" dirty="0" smtClean="0"/>
              <a:t>По окончании первой профильной смены ребятами из пресс – центра</a:t>
            </a:r>
          </a:p>
          <a:p>
            <a:pPr algn="ctr"/>
            <a:r>
              <a:rPr lang="ru-RU" sz="1600" dirty="0" smtClean="0"/>
              <a:t>был проведён опрос.</a:t>
            </a:r>
          </a:p>
          <a:p>
            <a:pPr algn="ctr"/>
            <a:r>
              <a:rPr lang="ru-RU" sz="1600" b="1" dirty="0" smtClean="0"/>
              <a:t>Вопрос: «Чем Вам запомнилась профильная смена?»</a:t>
            </a:r>
          </a:p>
          <a:p>
            <a:pPr algn="ctr"/>
            <a:r>
              <a:rPr lang="ru-RU" sz="1600" b="1" dirty="0" smtClean="0"/>
              <a:t>Ответы детей: </a:t>
            </a:r>
          </a:p>
          <a:p>
            <a:pPr algn="ctr"/>
            <a:r>
              <a:rPr lang="ru-RU" sz="1600" b="1" dirty="0" smtClean="0"/>
              <a:t>- </a:t>
            </a:r>
            <a:r>
              <a:rPr lang="ru-RU" sz="1600" dirty="0" smtClean="0"/>
              <a:t>Необычными праздниками, такого ещё никогда не было!</a:t>
            </a:r>
          </a:p>
          <a:p>
            <a:pPr algn="ctr">
              <a:buFontTx/>
              <a:buChar char="-"/>
            </a:pPr>
            <a:r>
              <a:rPr lang="ru-RU" sz="1600" dirty="0" smtClean="0"/>
              <a:t> По пожарке нам и в школе часто рассказывают, но вот так, никогда! </a:t>
            </a:r>
          </a:p>
          <a:p>
            <a:pPr algn="ctr">
              <a:buFontTx/>
              <a:buChar char="-"/>
            </a:pPr>
            <a:r>
              <a:rPr lang="ru-RU" sz="1600" dirty="0" smtClean="0"/>
              <a:t> Представьте, в такую жару работать в боевой амуниции, говорят же, что </a:t>
            </a:r>
            <a:r>
              <a:rPr lang="ru-RU" sz="1600" dirty="0" err="1" smtClean="0"/>
              <a:t>огнеборцы</a:t>
            </a:r>
            <a:r>
              <a:rPr lang="ru-RU" sz="1600" dirty="0" smtClean="0"/>
              <a:t> – горячие парни.</a:t>
            </a:r>
          </a:p>
          <a:p>
            <a:pPr algn="ctr">
              <a:buFontTx/>
              <a:buChar char="-"/>
            </a:pPr>
            <a:r>
              <a:rPr lang="ru-RU" sz="1600" dirty="0" smtClean="0"/>
              <a:t> Не знаю, пожарное дело – опасное, это уж точно. </a:t>
            </a:r>
          </a:p>
          <a:p>
            <a:pPr algn="ctr"/>
            <a:r>
              <a:rPr lang="ru-RU" sz="1600" b="1" dirty="0" smtClean="0"/>
              <a:t>Ответ инспектора ОНД:</a:t>
            </a:r>
          </a:p>
          <a:p>
            <a:pPr algn="ctr"/>
            <a:r>
              <a:rPr lang="ru-RU" sz="1600" b="1" dirty="0" smtClean="0"/>
              <a:t>-</a:t>
            </a:r>
            <a:r>
              <a:rPr lang="ru-RU" sz="1600" dirty="0" smtClean="0"/>
              <a:t>Смена прошла результативно, спасибо нашим коллегам за необычную организацию! </a:t>
            </a:r>
          </a:p>
          <a:p>
            <a:pPr algn="ctr"/>
            <a:endParaRPr lang="ru-RU" sz="1600" dirty="0"/>
          </a:p>
        </p:txBody>
      </p:sp>
      <p:pic>
        <p:nvPicPr>
          <p:cNvPr id="73730" name="Picture 2" descr="F:\1465927672__mg_9769.jpg"/>
          <p:cNvPicPr>
            <a:picLocks noChangeAspect="1" noChangeArrowheads="1"/>
          </p:cNvPicPr>
          <p:nvPr/>
        </p:nvPicPr>
        <p:blipFill>
          <a:blip r:embed="rId3" cstate="print"/>
          <a:srcRect l="10082" r="1199"/>
          <a:stretch>
            <a:fillRect/>
          </a:stretch>
        </p:blipFill>
        <p:spPr bwMode="auto">
          <a:xfrm>
            <a:off x="395536" y="4077072"/>
            <a:ext cx="3312368" cy="2381995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вел\Desktop\Отряд №1\IMG_1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984776" cy="496855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093296"/>
            <a:ext cx="7283152" cy="50645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Русанова Анна 10 лет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29614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Лучший эскиз для раскраски: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«С огнём не шути, с ним по правилам живи!»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муз лагерь\pchelka-mayya-fil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6840760" cy="453650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151216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2 смена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22.06. – 08.07.2016 г.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Количество детей - 200 чел.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4036" y="2060848"/>
            <a:ext cx="1847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6474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Кинолента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Яркого лета!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7848872" cy="53012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Новая история о знаменитых </a:t>
            </a:r>
            <a:r>
              <a:rPr lang="ru-RU" sz="1800" dirty="0" err="1" smtClean="0"/>
              <a:t>мульт</a:t>
            </a:r>
            <a:r>
              <a:rPr lang="ru-RU" sz="1800" dirty="0" smtClean="0"/>
              <a:t> - героях </a:t>
            </a:r>
          </a:p>
          <a:p>
            <a:pPr algn="ctr">
              <a:buNone/>
            </a:pPr>
            <a:r>
              <a:rPr lang="ru-RU" sz="1800" dirty="0" smtClean="0"/>
              <a:t>Незнайки и его подружки Пчёлки Майи начинается в обычном лагере «РАДУГА».</a:t>
            </a:r>
          </a:p>
          <a:p>
            <a:pPr algn="ctr">
              <a:buNone/>
            </a:pPr>
            <a:r>
              <a:rPr lang="ru-RU" sz="1800" dirty="0" smtClean="0"/>
              <a:t>Двое коротышек  отдыхают вместе с детьми и учатся не только правилам отношений в детском коллективе, но и </a:t>
            </a:r>
          </a:p>
          <a:p>
            <a:pPr algn="ctr">
              <a:buNone/>
            </a:pPr>
            <a:r>
              <a:rPr lang="ru-RU" sz="1800" b="1" dirty="0" smtClean="0"/>
              <a:t>правилам пожарной безопасности.</a:t>
            </a:r>
          </a:p>
          <a:p>
            <a:pPr algn="ctr">
              <a:buNone/>
            </a:pPr>
            <a:r>
              <a:rPr lang="ru-RU" sz="1800" dirty="0" smtClean="0"/>
              <a:t>По своей наивности наши герои, то и дело попадают в какие – нибудь нелепые ситуации. </a:t>
            </a:r>
          </a:p>
          <a:p>
            <a:pPr algn="ctr">
              <a:buNone/>
            </a:pPr>
            <a:r>
              <a:rPr lang="ru-RU" sz="1800" dirty="0" smtClean="0"/>
              <a:t>Вместе с детьми Незнайка и Майя знакомятся с пожарным </a:t>
            </a:r>
            <a:r>
              <a:rPr lang="ru-RU" sz="1800" dirty="0" err="1" smtClean="0"/>
              <a:t>Робиком</a:t>
            </a:r>
            <a:r>
              <a:rPr lang="ru-RU" sz="1800" dirty="0" smtClean="0"/>
              <a:t>, который прилетел на Землю с планеты </a:t>
            </a:r>
            <a:r>
              <a:rPr lang="ru-RU" sz="1800" b="1" dirty="0" smtClean="0"/>
              <a:t>«Спасатель».</a:t>
            </a:r>
          </a:p>
          <a:p>
            <a:pPr algn="ctr">
              <a:buNone/>
            </a:pPr>
            <a:r>
              <a:rPr lang="ru-RU" sz="1800" dirty="0" smtClean="0"/>
              <a:t>Пожарный Роб помогает своим неопытным друзьям расшифровать код от таинственной двери не нарушая правил пожарной безопасности.</a:t>
            </a:r>
          </a:p>
          <a:p>
            <a:pPr algn="ctr">
              <a:buNone/>
            </a:pPr>
            <a:r>
              <a:rPr lang="ru-RU" sz="1800" dirty="0" smtClean="0"/>
              <a:t>В конце приключений ребята обрели новых друзей, </a:t>
            </a:r>
            <a:r>
              <a:rPr lang="ru-RU" sz="1800" b="1" dirty="0" smtClean="0"/>
              <a:t>знания и противопожарные навыки поведения в здании Дворца, на улице, дома.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rainbow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240360" cy="27138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30 лет нашему сотрудничеству!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user\Desktop\8.pn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1872208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5059944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4200" b="1" dirty="0" smtClean="0"/>
          </a:p>
          <a:p>
            <a:pPr algn="ctr">
              <a:buNone/>
            </a:pPr>
            <a:endParaRPr lang="ru-RU" sz="4200" b="1" dirty="0" smtClean="0"/>
          </a:p>
          <a:p>
            <a:pPr algn="ctr">
              <a:buNone/>
            </a:pPr>
            <a:r>
              <a:rPr lang="ru-RU" sz="4200" b="1" dirty="0" smtClean="0"/>
              <a:t>30 лет </a:t>
            </a:r>
            <a:r>
              <a:rPr lang="ru-RU" sz="4200" dirty="0" smtClean="0"/>
              <a:t>в период летних каникул в городском лагере дневного пребывания </a:t>
            </a:r>
            <a:r>
              <a:rPr lang="ru-RU" sz="4200" b="1" dirty="0" smtClean="0"/>
              <a:t>«РАДУГА»</a:t>
            </a:r>
          </a:p>
          <a:p>
            <a:pPr algn="ctr">
              <a:buNone/>
            </a:pPr>
            <a:r>
              <a:rPr lang="ru-RU" sz="4200" dirty="0" smtClean="0"/>
              <a:t>при МАУ ДО «ДТДМ» г. Магнитогорска </a:t>
            </a:r>
          </a:p>
          <a:p>
            <a:pPr algn="ctr">
              <a:buNone/>
            </a:pPr>
            <a:r>
              <a:rPr lang="ru-RU" sz="4200" dirty="0" smtClean="0"/>
              <a:t>проходят  различные мероприятия с детьми </a:t>
            </a:r>
          </a:p>
          <a:p>
            <a:pPr algn="ctr">
              <a:buNone/>
            </a:pPr>
            <a:r>
              <a:rPr lang="ru-RU" sz="4200" dirty="0" smtClean="0"/>
              <a:t>по предупреждению пожаров и чрезвычайных ситуаций.</a:t>
            </a:r>
          </a:p>
          <a:p>
            <a:pPr algn="ctr">
              <a:buNone/>
            </a:pPr>
            <a:r>
              <a:rPr lang="ru-RU" sz="4200" dirty="0" smtClean="0"/>
              <a:t> </a:t>
            </a:r>
          </a:p>
          <a:p>
            <a:pPr marL="0" indent="0">
              <a:buNone/>
            </a:pPr>
            <a:r>
              <a:rPr lang="ru-RU" sz="4200" dirty="0" smtClean="0"/>
              <a:t>     Данные мероприятия проводятся </a:t>
            </a:r>
            <a:r>
              <a:rPr lang="ru-RU" sz="4200" b="1" dirty="0" smtClean="0"/>
              <a:t>при поддержке</a:t>
            </a:r>
            <a:r>
              <a:rPr lang="ru-RU" sz="4200" dirty="0" smtClean="0"/>
              <a:t>:</a:t>
            </a:r>
          </a:p>
          <a:p>
            <a:pPr marL="0" indent="0" algn="ctr">
              <a:buClrTx/>
              <a:buFont typeface="Wingdings" pitchFamily="2" charset="2"/>
              <a:buChar char="Ø"/>
            </a:pPr>
            <a:r>
              <a:rPr lang="ru-RU" sz="4200" dirty="0" smtClean="0"/>
              <a:t>Магнитогорского городского отделения </a:t>
            </a:r>
            <a:r>
              <a:rPr lang="ru-RU" sz="4200" b="1" dirty="0" smtClean="0"/>
              <a:t>«ВДПО»</a:t>
            </a:r>
            <a:r>
              <a:rPr lang="ru-RU" sz="4200" dirty="0" smtClean="0"/>
              <a:t>;</a:t>
            </a:r>
          </a:p>
          <a:p>
            <a:pPr marL="0" indent="0" algn="ctr">
              <a:buClrTx/>
              <a:buFont typeface="Wingdings" pitchFamily="2" charset="2"/>
              <a:buChar char="Ø"/>
            </a:pPr>
            <a:r>
              <a:rPr lang="ru-RU" sz="4200" dirty="0" smtClean="0"/>
              <a:t> Отдела надзорной деятельности и профилактической работы </a:t>
            </a:r>
            <a:r>
              <a:rPr lang="ru-RU" sz="4200" b="1" dirty="0" smtClean="0"/>
              <a:t>№ 2 </a:t>
            </a:r>
            <a:r>
              <a:rPr lang="ru-RU" sz="4200" dirty="0" err="1" smtClean="0"/>
              <a:t>УНДиПР</a:t>
            </a:r>
            <a:r>
              <a:rPr lang="ru-RU" sz="4200" dirty="0" smtClean="0"/>
              <a:t> Главного управления МЧС России по Челябинской области;</a:t>
            </a:r>
          </a:p>
          <a:p>
            <a:pPr marL="0" indent="0" algn="ctr">
              <a:buClrTx/>
              <a:buFont typeface="Wingdings" pitchFamily="2" charset="2"/>
              <a:buChar char="Ø"/>
            </a:pPr>
            <a:r>
              <a:rPr lang="ru-RU" sz="4200" dirty="0" smtClean="0"/>
              <a:t> «ФГКУ» </a:t>
            </a:r>
            <a:r>
              <a:rPr lang="ru-RU" sz="4200" b="1" dirty="0" smtClean="0"/>
              <a:t>2</a:t>
            </a:r>
            <a:r>
              <a:rPr lang="ru-RU" sz="4200" dirty="0" smtClean="0"/>
              <a:t> Отряда федеральной противопожарной службы.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484784"/>
            <a:ext cx="7239000" cy="497095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endParaRPr lang="ru-RU" sz="2400" b="1" i="1" dirty="0" smtClean="0"/>
          </a:p>
          <a:p>
            <a:pPr algn="ctr">
              <a:buNone/>
            </a:pPr>
            <a:endParaRPr lang="ru-RU" sz="2400" b="1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08012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План мероприятий 2 смены по пожарной безопасности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412776"/>
            <a:ext cx="78488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b="1" dirty="0" smtClean="0"/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Создание команды юных пожарных </a:t>
            </a:r>
          </a:p>
          <a:p>
            <a:r>
              <a:rPr lang="ru-RU" sz="2400" dirty="0" smtClean="0"/>
              <a:t>(1 профильный отряд);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Творческий проект буклета на тему:</a:t>
            </a:r>
            <a:r>
              <a:rPr lang="ru-RU" sz="2400" b="1" dirty="0" smtClean="0"/>
              <a:t>«Спички - детям не игрушка!»</a:t>
            </a:r>
            <a:r>
              <a:rPr lang="ru-RU" sz="24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Игра на местности </a:t>
            </a:r>
            <a:r>
              <a:rPr lang="ru-RU" sz="2400" b="1" dirty="0" smtClean="0"/>
              <a:t>«Приключение на станции «ОГНЕОПАСНО!»;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Соревнования с элементами ПСС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Мульт</a:t>
            </a:r>
            <a:r>
              <a:rPr lang="ru-RU" sz="2400" b="1" dirty="0" smtClean="0"/>
              <a:t> олимпийские игры»;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Игра – викторина по ППБ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Мультребусы</a:t>
            </a:r>
            <a:r>
              <a:rPr lang="ru-RU" sz="2400" b="1" dirty="0" smtClean="0"/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День Безопасности. Познавательно – игровая программа </a:t>
            </a:r>
            <a:r>
              <a:rPr lang="ru-RU" sz="2400" b="1" dirty="0" smtClean="0"/>
              <a:t>«Проказы Коротышек или пожарный РОБ спешит на помощь!»</a:t>
            </a:r>
            <a:r>
              <a:rPr lang="ru-RU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36815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Члены отряда Юных Пожарных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C:\Users\павел\Desktop\для сценариев на конкурс по пожарке\ДТДМ Радуга конкурс\фото ДТДМ коротышки\ДТДМ-коротышки\фото ДТДМ коротышки\DSC034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00808"/>
            <a:ext cx="4824536" cy="381642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авел\Desktop\для сценариев на конкурс по пожарке\ДТДМ Радуга конкурс\2014-Волшебное огниво\111 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3168352" cy="364502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Игра на местности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«Приключение на станции «огнеопасно!»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9416"/>
            <a:ext cx="8100392" cy="5248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dirty="0" smtClean="0"/>
              <a:t>Дата и время проведения:</a:t>
            </a:r>
            <a:r>
              <a:rPr lang="ru-RU" sz="2900" dirty="0" smtClean="0"/>
              <a:t>23.06.2016 г.,14.30-15.45 ч.</a:t>
            </a:r>
          </a:p>
          <a:p>
            <a:pPr>
              <a:buNone/>
            </a:pPr>
            <a:r>
              <a:rPr lang="ru-RU" sz="2900" b="1" dirty="0" smtClean="0"/>
              <a:t>Количество участников:</a:t>
            </a:r>
            <a:r>
              <a:rPr lang="ru-RU" sz="2900" dirty="0" smtClean="0"/>
              <a:t> 200 чел. (6 отрядов) </a:t>
            </a:r>
          </a:p>
          <a:p>
            <a:pPr>
              <a:buNone/>
            </a:pPr>
            <a:r>
              <a:rPr lang="ru-RU" sz="2900" b="1" dirty="0" smtClean="0"/>
              <a:t>Возраст детей (подростков): </a:t>
            </a:r>
            <a:r>
              <a:rPr lang="ru-RU" sz="2900" dirty="0" smtClean="0"/>
              <a:t>6-14 лет.</a:t>
            </a:r>
          </a:p>
          <a:p>
            <a:pPr>
              <a:buNone/>
            </a:pPr>
            <a:r>
              <a:rPr lang="ru-RU" sz="2900" b="1" dirty="0" smtClean="0"/>
              <a:t>Цель: </a:t>
            </a:r>
          </a:p>
          <a:p>
            <a:pPr>
              <a:buNone/>
            </a:pPr>
            <a:r>
              <a:rPr lang="ru-RU" sz="2900" b="1" dirty="0" smtClean="0"/>
              <a:t>   </a:t>
            </a:r>
            <a:r>
              <a:rPr lang="ru-RU" sz="2900" dirty="0" smtClean="0"/>
              <a:t>Обучить детей (подростков) элементарным основам пожарного дела.</a:t>
            </a:r>
            <a:endParaRPr lang="ru-RU" sz="2900" b="1" dirty="0" smtClean="0"/>
          </a:p>
          <a:p>
            <a:pPr>
              <a:buNone/>
            </a:pPr>
            <a:r>
              <a:rPr lang="ru-RU" sz="2900" b="1" dirty="0" smtClean="0"/>
              <a:t>Задачи: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900" dirty="0" smtClean="0"/>
              <a:t>Ознакомить детей с комплексом упражнений, которые выполняют на тренировках пожарные; развивать у детей ловкость, быстроту реакции, смекалку;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900" dirty="0" smtClean="0"/>
              <a:t>формировать у детей знание и  соблюдение противопожарных требований;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ru-RU" sz="2900" dirty="0" smtClean="0"/>
              <a:t>воспитывать у ребенка (подростка) чувство опасности перед  огнем,  навыки  умелого обращения с ним.</a:t>
            </a:r>
          </a:p>
          <a:p>
            <a:pPr marL="514350" indent="-514350">
              <a:buFont typeface="+mj-lt"/>
              <a:buAutoNum type="arabicPeriod"/>
            </a:pPr>
            <a:endParaRPr lang="ru-RU" b="1" dirty="0" smtClean="0"/>
          </a:p>
          <a:p>
            <a:pPr marL="514350" indent="-514350">
              <a:buFont typeface="+mj-lt"/>
              <a:buAutoNum type="arabicPeriod"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Фото отчёт игры на местности «Приключения на станции «огнеопасно!»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Users\павел\Desktop\натали\Пчёлка\DSCN39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3528391" cy="24734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павел\Desktop\натали\Пчёлка\DSCN38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3816424" cy="466571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павел\Desktop\для сценариев на конкурс по пожарке\ДТДМ Радуга конкурс\фото ДТДМ коротышки\ДТДМ-коротышки\фото ДТДМ коротышки\DSC03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528392" cy="217339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14300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Фото отчёт игры на местности «Приключения на станции «Огнеопасно!»</a:t>
            </a:r>
            <a:endParaRPr lang="ru-RU" sz="2400" dirty="0"/>
          </a:p>
        </p:txBody>
      </p:sp>
      <p:pic>
        <p:nvPicPr>
          <p:cNvPr id="7" name="Рисунок 6" descr="C:\Users\павел\Desktop\для сценариев на конкурс по пожарке\ДТДМ Радуга конкурс\2016-ДТДМ-189 МБ\DSC029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77072"/>
            <a:ext cx="3096344" cy="263691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павел\Desktop\для сценариев на конкурс по пожарке\ДТДМ Радуга конкурс\2014-Волшебное огниво\090 0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024336" cy="2364909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павел\Desktop\для сценариев на конкурс по пожарке\ДТДМ Радуга конкурс\2014-Волшебное огниво\111 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3168352" cy="2337553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павел\Desktop\фото Любимова\2011-Горное ущель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21088"/>
            <a:ext cx="3240360" cy="243027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15212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познавательно –игровая программа 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</a:rPr>
              <a:t>«Проказы коротышек»</a:t>
            </a:r>
            <a:endParaRPr lang="ru-RU" sz="2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7920880" cy="5256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Дата и время проведения: </a:t>
            </a:r>
            <a:r>
              <a:rPr lang="ru-RU" sz="1800" dirty="0" smtClean="0"/>
              <a:t>06.07.2016 г., 14.30 – 15.30 ч. 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Место проведения: </a:t>
            </a:r>
            <a:r>
              <a:rPr lang="ru-RU" sz="1800" dirty="0" smtClean="0"/>
              <a:t>актовый зал и стадион.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Количество участников: </a:t>
            </a:r>
            <a:r>
              <a:rPr lang="ru-RU" sz="1800" dirty="0" smtClean="0"/>
              <a:t>200 чел. (6 отрядов)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Возраст детей (подростков): </a:t>
            </a:r>
            <a:r>
              <a:rPr lang="ru-RU" sz="1800" dirty="0" smtClean="0"/>
              <a:t>6-14 лет.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/>
              <a:t>Цель:</a:t>
            </a:r>
            <a:r>
              <a:rPr lang="ru-RU" sz="1800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 smtClean="0"/>
              <a:t>   Систематизировать и обобщить знания детей о мерах пожарной безопасности, в том числе пожаробезопасного поведения в здании, на улице. 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/>
              <a:t>Задачи: </a:t>
            </a:r>
            <a:endParaRPr lang="ru-RU" sz="1800" dirty="0" smtClean="0"/>
          </a:p>
          <a:p>
            <a:pPr marL="514350" indent="-51435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1800" dirty="0" smtClean="0"/>
              <a:t>Довести до понимания детей предназначение спичек в жизни человека, разъяснить их опасность, если они попадут в руки невнимательного, безответственного человека;</a:t>
            </a:r>
          </a:p>
          <a:p>
            <a:pPr marL="514350" indent="-514350">
              <a:spcBef>
                <a:spcPts val="0"/>
              </a:spcBef>
              <a:buClrTx/>
              <a:buAutoNum type="arabicPeriod"/>
            </a:pPr>
            <a:r>
              <a:rPr lang="ru-RU" sz="1800" dirty="0" smtClean="0"/>
              <a:t>Познакомить с историей организации противопожарной службы г. Магнитогорска;</a:t>
            </a:r>
          </a:p>
          <a:p>
            <a:pPr marL="514350" indent="-514350">
              <a:spcBef>
                <a:spcPts val="0"/>
              </a:spcBef>
              <a:buClrTx/>
              <a:buAutoNum type="arabicPeriod"/>
            </a:pPr>
            <a:r>
              <a:rPr lang="ru-RU" sz="1800" dirty="0" smtClean="0"/>
              <a:t>Закрепить знания правил и алгоритм эвакуации из здания Дворца.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павел\Desktop\для сценариев на конкурс по пожарке\ДТДМ Радуга конкурс\фото ДТДМ коротышки\DSC03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221088"/>
            <a:ext cx="3787171" cy="23762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Фото отчёт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познавательно – игровой программы «Проказы коротышек»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1" name="Picture 3" descr="C:\Users\павел\Desktop\для сценариев на конкурс по пожарке\ДТДМ Радуга конкурс\фото ДТДМ коротышки\DSC03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744416" cy="2283718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павел\Desktop\для сценариев на конкурс по пожарке\ДТДМ Радуга конкурс\фото ДТДМ коротышки\DSC03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00808"/>
            <a:ext cx="3744416" cy="226825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павел\Desktop\для сценариев на конкурс по пожарке\ДТДМ Радуга конкурс\фото ДТДМ коротышки\ДТДМ-коротышки\фото ДТДМ коротышки\DSC0337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221088"/>
            <a:ext cx="3672408" cy="23762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675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Фото отчёт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познавательно – игровой программы «Проказы коротышек»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павел\Desktop\для сценариев на конкурс по пожарке\ДТДМ Радуга конкурс\фото ДТДМ коротышки\ДТДМ-коротышки\фото ДТДМ коротышки\DSC03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3528392" cy="241547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павел\Desktop\для сценариев на конкурс по пожарке\ДТДМ Радуга конкурс\фото ДТДМ коротышки\DSC0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3600400" cy="23762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павел\Desktop\DSCN79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3960440" cy="3821477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Эвакуация из здания дворца и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долгожданная встреча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пожарными!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павел\Desktop\для сценариев на конкурс по пожарке\ДТДМ Радуга конкурс\фото ДТДМ коротышки\ДТДМ-коротышки\фото ДТДМ коротышки\DSC0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545255"/>
            <a:ext cx="4248472" cy="238976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павел\Desktop\для сценариев на конкурс по пожарке\ДТДМ Радуга конкурс\фото ДТДМ коротышки\ДТДМ-коротышки\фото ДТДМ коротышки\DSC034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2736304" cy="262510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авел\Desktop\для сценариев на конкурс по пожарке\ДТДМ Радуга конкурс\фото ДТДМ коротышки\ДТДМ-коротышки\фото ДТДМ коротышки\DSC033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2664296" cy="237626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111 0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149080"/>
            <a:ext cx="4283968" cy="2556284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Заметки детей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 отдыхе в лагере «радуга»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Магнитогорск - 2016 г.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65010"/>
            <a:ext cx="3923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Леонова Екатерина 13  лет (2 отряд)</a:t>
            </a:r>
          </a:p>
          <a:p>
            <a:pPr algn="ctr"/>
            <a:r>
              <a:rPr lang="ru-RU" sz="1300" dirty="0" smtClean="0"/>
              <a:t>Почти каждое лето я отдыхаю в лагере «Радуга», но в этом году было очень круто! Все две смены мы общались с командой магнитогорских пожарных, с людьми, которые учат нас правилам пожаробезопасного поведения.  Самые смешные Пчёлка и Незнайка всегда нарушали эти правила, а Роб учил нас и коротышек, как избежать беды. Это лето – было не только классным, но и запоминающимся!</a:t>
            </a:r>
            <a:endParaRPr lang="ru-RU" sz="1300" dirty="0"/>
          </a:p>
        </p:txBody>
      </p:sp>
      <p:pic>
        <p:nvPicPr>
          <p:cNvPr id="8" name="Рисунок 7" descr="C:\Users\павел\Desktop\натали\Новая папка (2)\16 с чародеем танца\чародей танц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2016224" cy="263091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павел\Desktop\натали\Новая папка (2)\14 с креативным\с самым креативным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1866880" cy="273364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851920" y="4365010"/>
            <a:ext cx="43204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Нечет Ксения  10 лет (4 отряд)</a:t>
            </a:r>
          </a:p>
          <a:p>
            <a:pPr algn="ctr"/>
            <a:r>
              <a:rPr lang="ru-RU" sz="1300" dirty="0" smtClean="0"/>
              <a:t>Я две смены подряд провела свои каникулы в этом лагере. Невероятно, как мы старались с отрядом обрести качества пожарного, найти воду и стать победителями квеста, и вот…..казалось бы всё закончилось, отлично, как появляются коротышки – эти смешные герои. Даже пожарные над ними смеялись, потому что они ничего не знали о правилах пожарной безопасности. Хорошо, что они попали к нам в лагерь, мы с ними не только подружились, но кое чему их научили!</a:t>
            </a:r>
            <a:endParaRPr 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15212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Взаимодействие лагеря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с организациями по ПБ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0" name="Схема 29"/>
          <p:cNvGraphicFramePr/>
          <p:nvPr/>
        </p:nvGraphicFramePr>
        <p:xfrm>
          <a:off x="0" y="1412776"/>
          <a:ext cx="806489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Заметки детей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об отдыхе в  лагере «радуга 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Магнитогорск - 2016 г.</a:t>
            </a:r>
            <a:endParaRPr lang="ru-RU" sz="2800" dirty="0"/>
          </a:p>
        </p:txBody>
      </p:sp>
      <p:pic>
        <p:nvPicPr>
          <p:cNvPr id="4" name="Содержимое 4" descr="C:\Users\павел\Desktop\для сценариев на конкурс по пожарке\ДТДМ Радуга конкурс\фото ДТДМ коротышки\ДТДМ-коротышки\фото ДТДМ коротышки\DSC034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72816"/>
            <a:ext cx="4464496" cy="4702622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авел\Desktop\натали\Новая папка (2)\17 с чародеем золотого голоса\золотой голо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1847103" cy="2160240"/>
          </a:xfrm>
          <a:prstGeom prst="roundRect">
            <a:avLst>
              <a:gd name="adj" fmla="val 17691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3933056"/>
            <a:ext cx="32038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Мы ребята с 5 отряда!</a:t>
            </a:r>
          </a:p>
          <a:p>
            <a:pPr algn="ctr"/>
            <a:r>
              <a:rPr lang="ru-RU" sz="1300" dirty="0" smtClean="0"/>
              <a:t>Рассказать о своих каникулах? </a:t>
            </a:r>
          </a:p>
          <a:p>
            <a:pPr algn="ctr"/>
            <a:r>
              <a:rPr lang="ru-RU" sz="1300" dirty="0" smtClean="0"/>
              <a:t>Мы лучше покажем! А этот коллаж рисовали и клеили все – наши! Нам очень полюбились Пчёлка и Незнайка, они похожи на нас. Честно, сказать, ведь мы тоже иногда забываем об осторожности, так вот благодаря им и команде пожарных – мы поняли, что огонь – это не забава, а электрические приборы, требуют особой осторожности! </a:t>
            </a:r>
            <a:r>
              <a:rPr lang="ru-RU" sz="1300" b="1" dirty="0" smtClean="0"/>
              <a:t>Спасибо, за ПОЛЕЗНОЕ лето!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авел\Desktop\Отряд №1\IMG_1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200800" cy="5149475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239000" cy="93610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</a:rPr>
              <a:t>Лучший проект буклета</a:t>
            </a:r>
            <a:br>
              <a:rPr lang="ru-RU" sz="29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</a:rPr>
              <a:t>«Спички – детям не игрушка!»</a:t>
            </a:r>
            <a:endParaRPr lang="ru-RU" sz="2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6021288"/>
            <a:ext cx="7211144" cy="57846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Чернева Анастасия 11 лет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9273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«Про огонь, воду и пожарную тревогу!»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павел\Desktop\для сценариев на конкурс по пожарке\ДТДМ Радуга конкурс\фото ДТДМ коротышки\ДТДМ-коротышки\фото ДТДМ коротышки\DSC034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905" y="1970233"/>
            <a:ext cx="5147362" cy="432048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4" descr="C:\Users\павел\Desktop\для сценариев на конкурс по пожарке\ДТДМ Радуга конкурс\фото ДТДМ коротышки\ДТДМ-коротышки\фото ДТДМ коротышки\DSC0344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2664296" cy="252028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C:\Users\павел\Desktop\Отряд №1\IMG_1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4293096"/>
            <a:ext cx="2766463" cy="2287443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39000" cy="136815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F:\1465927641__mg_9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6849369" cy="462404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99592" y="2204864"/>
            <a:ext cx="56332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Юридический адрес: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Челябинская область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ea typeface="Times New Roman" pitchFamily="18" charset="0"/>
                <a:cs typeface="Arial" pitchFamily="34" charset="0"/>
              </a:rPr>
              <a:t>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ород Магнитогорск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Пр. Ленина, 59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Контактный телефон учреждения: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 (3519) 26-74-23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111 19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04864"/>
            <a:ext cx="1403648" cy="864096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00811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Педагоги – кураторы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лагеря «Радуга»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34451"/>
            <a:ext cx="43559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Яцкевич</a:t>
            </a:r>
          </a:p>
          <a:p>
            <a:pPr algn="ctr"/>
            <a:r>
              <a:rPr lang="ru-RU" b="1" dirty="0" smtClean="0"/>
              <a:t>Наталья Владимировна</a:t>
            </a:r>
          </a:p>
          <a:p>
            <a:pPr algn="ctr"/>
            <a:r>
              <a:rPr lang="ru-RU" sz="1400" dirty="0" smtClean="0"/>
              <a:t>Автор программы лагеря «Радуга»,</a:t>
            </a:r>
          </a:p>
          <a:p>
            <a:pPr algn="ctr"/>
            <a:r>
              <a:rPr lang="ru-RU" sz="1400" dirty="0" smtClean="0"/>
              <a:t>режиссёр -постановщик</a:t>
            </a:r>
            <a:r>
              <a:rPr lang="ru-RU" sz="1400" dirty="0" smtClean="0"/>
              <a:t>, </a:t>
            </a:r>
            <a:r>
              <a:rPr lang="ru-RU" sz="1400" dirty="0" smtClean="0"/>
              <a:t>педагог-организатор</a:t>
            </a:r>
            <a:endParaRPr lang="ru-RU" sz="1400" dirty="0" smtClean="0"/>
          </a:p>
          <a:p>
            <a:pPr algn="ctr"/>
            <a:r>
              <a:rPr lang="ru-RU" sz="1400" dirty="0" smtClean="0"/>
              <a:t>городского лагеря дневного пребывания </a:t>
            </a:r>
          </a:p>
          <a:p>
            <a:pPr algn="ctr"/>
            <a:r>
              <a:rPr lang="ru-RU" sz="1400" dirty="0" smtClean="0"/>
              <a:t>«РАДУГА» МАУ ДО «ДТДМ». </a:t>
            </a:r>
          </a:p>
        </p:txBody>
      </p:sp>
      <p:pic>
        <p:nvPicPr>
          <p:cNvPr id="10" name="Рисунок 9" descr="G:\ОТДЕЛ\_D6A10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2605590" cy="3600000"/>
          </a:xfrm>
          <a:prstGeom prst="roundRect">
            <a:avLst>
              <a:gd name="adj" fmla="val 16667"/>
            </a:avLst>
          </a:prstGeom>
          <a:ln w="9525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427984" y="5134451"/>
            <a:ext cx="38519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Любимова </a:t>
            </a:r>
          </a:p>
          <a:p>
            <a:pPr algn="ctr"/>
            <a:r>
              <a:rPr lang="ru-RU" b="1" dirty="0" smtClean="0"/>
              <a:t>Татьяна Фёдоровна</a:t>
            </a:r>
          </a:p>
          <a:p>
            <a:pPr algn="ctr"/>
            <a:r>
              <a:rPr lang="ru-RU" sz="1400" dirty="0" smtClean="0"/>
              <a:t>Заместитель председателя Совета Магнитогорского городского отделения Челябинского областного отделения общероссийской общественной организации </a:t>
            </a:r>
            <a:r>
              <a:rPr lang="ru-RU" sz="1400" b="1" dirty="0" smtClean="0"/>
              <a:t>«ВДПО».</a:t>
            </a:r>
            <a:endParaRPr lang="ru-RU" sz="1400" b="1" dirty="0"/>
          </a:p>
        </p:txBody>
      </p:sp>
      <p:pic>
        <p:nvPicPr>
          <p:cNvPr id="12" name="Picture 2" descr="C:\Users\павел\Desktop\фото Любимова\2012-я на улице 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2766146" cy="3600000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080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Педагоги – кураторы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лагеря «радуга»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павел\Desktop\для сценариев на конкурс по пожарке\ДТДМ Радуга конкурс\фото ДТДМ коротышки\ДТДМ-коротышки\фото ДТДМ коротышки\DSC033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2480851" cy="2952329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483768" y="5085184"/>
            <a:ext cx="3347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Юзеев</a:t>
            </a:r>
          </a:p>
          <a:p>
            <a:pPr algn="ctr"/>
            <a:r>
              <a:rPr lang="ru-RU" sz="1600" b="1" dirty="0" smtClean="0"/>
              <a:t>Александр Васильевич</a:t>
            </a:r>
            <a:endParaRPr lang="ru-RU" sz="1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2376264" cy="2767820"/>
          </a:xfrm>
          <a:prstGeom prst="roundRect">
            <a:avLst>
              <a:gd name="adj" fmla="val 16667"/>
            </a:avLst>
          </a:prstGeom>
          <a:ln w="9525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580112" y="6273225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Герасимов</a:t>
            </a:r>
          </a:p>
          <a:p>
            <a:pPr algn="ctr"/>
            <a:r>
              <a:rPr lang="ru-RU" sz="1600" b="1" dirty="0" smtClean="0"/>
              <a:t>Сергей Михайлович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80528" y="1196752"/>
            <a:ext cx="84865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Инспектора</a:t>
            </a:r>
          </a:p>
          <a:p>
            <a:pPr algn="ctr"/>
            <a:r>
              <a:rPr lang="ru-RU" sz="1600" b="1" dirty="0" smtClean="0"/>
              <a:t>Отдела надзорной деятельности и профилактической работы № 2</a:t>
            </a:r>
          </a:p>
          <a:p>
            <a:pPr algn="ctr"/>
            <a:r>
              <a:rPr lang="ru-RU" sz="1600" b="1" dirty="0" err="1" smtClean="0"/>
              <a:t>УНДиПР</a:t>
            </a:r>
            <a:r>
              <a:rPr lang="ru-RU" sz="1600" b="1" dirty="0" smtClean="0"/>
              <a:t> ГУ МЧС России по Челябинской области.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73225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Нарывский</a:t>
            </a:r>
          </a:p>
          <a:p>
            <a:pPr algn="ctr"/>
            <a:r>
              <a:rPr lang="ru-RU" sz="1600" b="1" dirty="0" smtClean="0"/>
              <a:t>Александр Владимирович</a:t>
            </a:r>
            <a:endParaRPr lang="ru-RU" sz="1600" b="1" dirty="0"/>
          </a:p>
        </p:txBody>
      </p:sp>
      <p:pic>
        <p:nvPicPr>
          <p:cNvPr id="11" name="Рисунок 10" descr="C:\Users\павел\Desktop\для сценариев на конкурс по пожарке\ДТДМ Радуга конкурс\2016-ДТДМ-189 МБ\DSC029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60848"/>
            <a:ext cx="2520280" cy="2939821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151216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1 профильная смена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01.06. – 18.06.2016 г.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Количество детей - 308 чел.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4036" y="2060848"/>
            <a:ext cx="1847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</p:txBody>
      </p:sp>
      <p:pic>
        <p:nvPicPr>
          <p:cNvPr id="1027" name="Picture 3" descr="C:\Users\павел\Desktop\для сценариев на конкурс по пожарке\ДТДМ Радуга конкурс\фото ДТДМ коротышки\ДТДМ-коротышки\из инета мелкие фото\1465927619__mg_0073.jpg"/>
          <p:cNvPicPr>
            <a:picLocks noChangeAspect="1" noChangeArrowheads="1"/>
          </p:cNvPicPr>
          <p:nvPr/>
        </p:nvPicPr>
        <p:blipFill>
          <a:blip r:embed="rId2" cstate="print"/>
          <a:srcRect r="7391"/>
          <a:stretch>
            <a:fillRect/>
          </a:stretch>
        </p:blipFill>
        <p:spPr bwMode="auto">
          <a:xfrm>
            <a:off x="755576" y="1916832"/>
            <a:ext cx="6552728" cy="4719501"/>
          </a:xfrm>
          <a:prstGeom prst="roundRect">
            <a:avLst>
              <a:gd name="adj" fmla="val 16667"/>
            </a:avLst>
          </a:prstGeom>
          <a:ln w="9525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556792"/>
            <a:ext cx="78488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Это было очень давно. </a:t>
            </a:r>
          </a:p>
          <a:p>
            <a:pPr algn="ctr"/>
            <a:r>
              <a:rPr lang="ru-RU" sz="1600" dirty="0" smtClean="0"/>
              <a:t>На земле процветали сказочные Королевства. </a:t>
            </a:r>
          </a:p>
          <a:p>
            <a:pPr algn="ctr"/>
            <a:r>
              <a:rPr lang="ru-RU" sz="1600" dirty="0" smtClean="0"/>
              <a:t>Люди жили наравне с эльфами и гномами, ведьмами и великанами. Королевством радужной мечты правили Король Одуванчик и принцесса Розочка. </a:t>
            </a:r>
          </a:p>
          <a:p>
            <a:pPr algn="ctr"/>
            <a:r>
              <a:rPr lang="ru-RU" sz="1600" dirty="0" smtClean="0"/>
              <a:t>Со своими поданными они жили в мире, согласии и </a:t>
            </a:r>
            <a:r>
              <a:rPr lang="ru-RU" sz="1600" b="1" dirty="0" smtClean="0"/>
              <a:t>безопасности.</a:t>
            </a:r>
          </a:p>
          <a:p>
            <a:pPr algn="ctr"/>
            <a:r>
              <a:rPr lang="ru-RU" sz="1600" dirty="0" smtClean="0"/>
              <a:t>Только </a:t>
            </a:r>
            <a:r>
              <a:rPr lang="ru-RU" sz="1600" b="1" dirty="0" smtClean="0"/>
              <a:t>властелины огненного подземелья </a:t>
            </a:r>
          </a:p>
          <a:p>
            <a:pPr algn="ctr"/>
            <a:r>
              <a:rPr lang="ru-RU" sz="1600" dirty="0" smtClean="0"/>
              <a:t>были не согласны с таким мирным порядком.</a:t>
            </a:r>
          </a:p>
          <a:p>
            <a:pPr algn="ctr"/>
            <a:r>
              <a:rPr lang="ru-RU" sz="1600" dirty="0" smtClean="0"/>
              <a:t>Собрав все свои тёмные силы, они завладели живым  источником короля. Без </a:t>
            </a:r>
            <a:r>
              <a:rPr lang="ru-RU" sz="1600" b="1" dirty="0" smtClean="0"/>
              <a:t>воды</a:t>
            </a:r>
            <a:r>
              <a:rPr lang="ru-RU" sz="1600" dirty="0" smtClean="0"/>
              <a:t> всё потускнело, а</a:t>
            </a:r>
          </a:p>
          <a:p>
            <a:pPr algn="ctr"/>
            <a:r>
              <a:rPr lang="ru-RU" sz="1600" dirty="0" smtClean="0"/>
              <a:t>доблесть и слава Короля Одуванчика померкла. </a:t>
            </a:r>
          </a:p>
          <a:p>
            <a:pPr algn="ctr"/>
            <a:r>
              <a:rPr lang="ru-RU" sz="1600" dirty="0" smtClean="0"/>
              <a:t>Люди позабыли о правилах пожарной безопасности. Сказочные жители бесстрашно играли с непослушным огнём.</a:t>
            </a:r>
          </a:p>
          <a:p>
            <a:pPr algn="ctr"/>
            <a:r>
              <a:rPr lang="ru-RU" sz="1600" dirty="0" smtClean="0"/>
              <a:t>В один миг наступил хаос, везде полыхали пожары.</a:t>
            </a:r>
          </a:p>
          <a:p>
            <a:pPr algn="ctr"/>
            <a:r>
              <a:rPr lang="ru-RU" sz="1600" b="1" dirty="0" smtClean="0"/>
              <a:t>Пришло время восстановить порядок! </a:t>
            </a:r>
          </a:p>
          <a:p>
            <a:pPr algn="ctr"/>
            <a:r>
              <a:rPr lang="ru-RU" sz="1600" dirty="0" smtClean="0"/>
              <a:t>Король  - Одуванчик собирает все сказочные королевства, чтобы всем вместе вернуть заветный живой источник, победить нечистую силу своим умом, храбростью и ловкостью, бескорыстным сердцем и великой дружбой – качествами, какими обладают </a:t>
            </a:r>
          </a:p>
          <a:p>
            <a:pPr algn="ctr"/>
            <a:r>
              <a:rPr lang="ru-RU" sz="1600" b="1" dirty="0" smtClean="0"/>
              <a:t>настоящие герои – пожарные. </a:t>
            </a:r>
          </a:p>
          <a:p>
            <a:r>
              <a:rPr lang="ru-RU" sz="1400" dirty="0" smtClean="0"/>
              <a:t> </a:t>
            </a:r>
          </a:p>
          <a:p>
            <a:pPr algn="ctr">
              <a:buNone/>
            </a:pP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39000" cy="114300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Легенда Радужного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королевства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080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Новые Формы массовой работы по ППБ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8172400" cy="55892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700" b="1" dirty="0" smtClean="0"/>
          </a:p>
          <a:p>
            <a:pPr>
              <a:buNone/>
            </a:pPr>
            <a:r>
              <a:rPr lang="ru-RU" sz="1700" b="1" dirty="0" smtClean="0"/>
              <a:t>		</a:t>
            </a:r>
            <a:endParaRPr lang="ru-RU" sz="1400" b="1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2699792" y="1412776"/>
            <a:ext cx="2736304" cy="180020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Квест игра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Безопасность. 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ru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5076056" y="2852936"/>
            <a:ext cx="3096344" cy="1656184"/>
          </a:xfrm>
          <a:prstGeom prst="flowChartConnector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Моделирование ситуативных задач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4427984" y="4797152"/>
            <a:ext cx="3168352" cy="1872208"/>
          </a:xfrm>
          <a:prstGeom prst="flowChartConnector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Лабораторные опыты прикладной химии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251520" y="2924944"/>
            <a:ext cx="3096344" cy="1584176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Лазертаг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с элементами пожарно – спасательного спорта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827584" y="4869160"/>
            <a:ext cx="3168352" cy="180020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Многоуровневые игры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644008" y="3140969"/>
            <a:ext cx="504056" cy="2880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275856" y="3212976"/>
            <a:ext cx="5760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99992" y="3212976"/>
            <a:ext cx="72008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275856" y="3140968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4821</TotalTime>
  <Words>1728</Words>
  <Application>Microsoft Office PowerPoint</Application>
  <PresentationFormat>Экран (4:3)</PresentationFormat>
  <Paragraphs>250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Изящная</vt:lpstr>
      <vt:lpstr>Городской лагерь дневного пребывания «РАДУГА» при муниципальном автономном учреждении дополнительного образования  «Дворец творчества детей и молодёжи»  города Магнитогорска, Магнитогорское городское отделение  Челябинского областного отделения общероссийской общественной организации «ВДПО»  представляют  </vt:lpstr>
      <vt:lpstr>Пожарных мы  за доблесть чтим, За смелость их благодарим!</vt:lpstr>
      <vt:lpstr>30 лет нашему сотрудничеству!</vt:lpstr>
      <vt:lpstr> Взаимодействие лагеря  с организациями по ПБ</vt:lpstr>
      <vt:lpstr>     Педагоги – кураторы лагеря «Радуга»</vt:lpstr>
      <vt:lpstr>Педагоги – кураторы лагеря «радуга»</vt:lpstr>
      <vt:lpstr>1 профильная смена   01.06. – 18.06.2016 г.  Количество детей - 308 чел. </vt:lpstr>
      <vt:lpstr>Легенда Радужного  королевства</vt:lpstr>
      <vt:lpstr>         Новые Формы массовой работы по ППБ </vt:lpstr>
      <vt:lpstr>         Профильная смена организована  в форме квест – игры  «Безопасность. ru»</vt:lpstr>
      <vt:lpstr>              План мероприятий 1 смены по Пожарной безопасности</vt:lpstr>
      <vt:lpstr>План мероприятий 1 смены по пожарной безопасности</vt:lpstr>
      <vt:lpstr>Мы начинаем квест игру «Безопасность. ru»</vt:lpstr>
      <vt:lpstr>Лазертаг  (игра на местности с элементами  пожарно -спасательного спорта) «Огонь, меня не тронь!»</vt:lpstr>
      <vt:lpstr>Фото отчёт  игры в лазертаг  (с элементами пожарно -спасательного спорта)  «Огонь, меня не тронь!»</vt:lpstr>
      <vt:lpstr>Королевский Фестиваль алхимии</vt:lpstr>
      <vt:lpstr>               Спортивный праздник  «Пожарный, как настоящий рыцарь, огненного дракона не боится!</vt:lpstr>
      <vt:lpstr>Фото отчёт Спортивного праздника «пожарный, как настоящий рыцарь, огненного дракона не боится!»</vt:lpstr>
      <vt:lpstr>Экскурсия  на ОАО «ММК»</vt:lpstr>
      <vt:lpstr>Праздник по ПБ (закрытие смены) «Похищение воды властелинами огненного подземелья».</vt:lpstr>
      <vt:lpstr>Властелины подземелья разожгли огонь ярости!</vt:lpstr>
      <vt:lpstr>Пора Надеть форму пожарного и сразиться  с ними!</vt:lpstr>
      <vt:lpstr>Юный пожарный проходит все испытания!!!</vt:lpstr>
      <vt:lpstr>Знать должен каждый   Средства тушения пожара!</vt:lpstr>
      <vt:lpstr>УРА!  Жители радужного королевства  нашли источник воды и погасили огонь ярости!</vt:lpstr>
      <vt:lpstr>Заметки детей  об отдыхе в  лагере «радуга»  Магнитогорск - 2016 г.</vt:lpstr>
      <vt:lpstr>Лучший эскиз для раскраски:  «С огнём не шути, с ним по правилам живи!»</vt:lpstr>
      <vt:lpstr>2 смена  22.06. – 08.07.2016 г. Количество детей - 200 чел. </vt:lpstr>
      <vt:lpstr>Кинолента  Яркого лета!</vt:lpstr>
      <vt:lpstr>План мероприятий 2 смены по пожарной безопасности</vt:lpstr>
      <vt:lpstr>Члены отряда Юных Пожарных</vt:lpstr>
      <vt:lpstr>Игра на местности  «Приключение на станции «огнеопасно!»</vt:lpstr>
      <vt:lpstr>Фото отчёт игры на местности «Приключения на станции «огнеопасно!»</vt:lpstr>
      <vt:lpstr>Фото отчёт игры на местности «Приключения на станции «Огнеопасно!»</vt:lpstr>
      <vt:lpstr> познавательно –игровая программа  «Проказы коротышек»</vt:lpstr>
      <vt:lpstr>Фото отчёт  познавательно – игровой программы «Проказы коротышек»</vt:lpstr>
      <vt:lpstr>Фото отчёт  познавательно – игровой программы «Проказы коротышек»</vt:lpstr>
      <vt:lpstr>Эвакуация из здания дворца и   долгожданная встреча  с пожарными!</vt:lpstr>
      <vt:lpstr>Заметки детей  об отдыхе в лагере «радуга»  Магнитогорск - 2016 г.</vt:lpstr>
      <vt:lpstr>Заметки детей  об отдыхе в  лагере «радуга  Магнитогорск - 2016 г.</vt:lpstr>
      <vt:lpstr> Лучший проект буклета «Спички – детям не игрушка!»</vt:lpstr>
      <vt:lpstr>«Про огонь, воду и пожарную тревогу!»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лагерь муниципальное автономное учреждение дополнительного образования «Дворец творчества детей и молодёжи</dc:title>
  <dc:creator>павел</dc:creator>
  <cp:lastModifiedBy>павел</cp:lastModifiedBy>
  <cp:revision>486</cp:revision>
  <dcterms:created xsi:type="dcterms:W3CDTF">2016-07-14T05:35:34Z</dcterms:created>
  <dcterms:modified xsi:type="dcterms:W3CDTF">2016-09-10T11:40:31Z</dcterms:modified>
</cp:coreProperties>
</file>