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35" r:id="rId2"/>
    <p:sldId id="342" r:id="rId3"/>
    <p:sldId id="336" r:id="rId4"/>
    <p:sldId id="330" r:id="rId5"/>
    <p:sldId id="278" r:id="rId6"/>
    <p:sldId id="331" r:id="rId7"/>
    <p:sldId id="301" r:id="rId8"/>
    <p:sldId id="303" r:id="rId9"/>
    <p:sldId id="304" r:id="rId10"/>
    <p:sldId id="309" r:id="rId11"/>
    <p:sldId id="312" r:id="rId12"/>
    <p:sldId id="321" r:id="rId13"/>
    <p:sldId id="305" r:id="rId14"/>
    <p:sldId id="291" r:id="rId15"/>
    <p:sldId id="322" r:id="rId16"/>
    <p:sldId id="315" r:id="rId17"/>
    <p:sldId id="323" r:id="rId18"/>
    <p:sldId id="343" r:id="rId19"/>
    <p:sldId id="324" r:id="rId20"/>
    <p:sldId id="306" r:id="rId21"/>
    <p:sldId id="325" r:id="rId22"/>
    <p:sldId id="326" r:id="rId23"/>
    <p:sldId id="307" r:id="rId24"/>
    <p:sldId id="327" r:id="rId25"/>
    <p:sldId id="339" r:id="rId26"/>
    <p:sldId id="340" r:id="rId27"/>
    <p:sldId id="341" r:id="rId28"/>
    <p:sldId id="328" r:id="rId29"/>
    <p:sldId id="308" r:id="rId30"/>
    <p:sldId id="316" r:id="rId31"/>
    <p:sldId id="338" r:id="rId32"/>
    <p:sldId id="31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06BA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468" autoAdjust="0"/>
    <p:restoredTop sz="98566" autoAdjust="0"/>
  </p:normalViewPr>
  <p:slideViewPr>
    <p:cSldViewPr>
      <p:cViewPr varScale="1">
        <p:scale>
          <a:sx n="73" d="100"/>
          <a:sy n="73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slide" Target="../slides/slide9.xml"/><Relationship Id="rId1" Type="http://schemas.openxmlformats.org/officeDocument/2006/relationships/image" Target="../media/image7.jpeg"/><Relationship Id="rId6" Type="http://schemas.openxmlformats.org/officeDocument/2006/relationships/slide" Target="../slides/slide28.xml"/><Relationship Id="rId5" Type="http://schemas.openxmlformats.org/officeDocument/2006/relationships/slide" Target="../slides/slide22.xml"/><Relationship Id="rId4" Type="http://schemas.openxmlformats.org/officeDocument/2006/relationships/slide" Target="../slides/slide19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D2900E-E31C-43CD-AC00-E32BAE374F79}" type="doc">
      <dgm:prSet loTypeId="urn:microsoft.com/office/officeart/2005/8/layout/cycle6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87896733-87FF-444D-9883-D468FB7B2A4C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2" action="ppaction://hlinksldjump"/>
            </a:rPr>
            <a:t>Социально-коммуникативное</a:t>
          </a:r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развитие </a:t>
          </a:r>
          <a:endParaRPr lang="ru-RU" sz="1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41388D1-E994-47F5-9B19-70A3502A77D0}" type="parTrans" cxnId="{4490512B-7C60-45BD-9965-5062F0AC9D3B}">
      <dgm:prSet/>
      <dgm:spPr/>
      <dgm:t>
        <a:bodyPr/>
        <a:lstStyle/>
        <a:p>
          <a:endParaRPr lang="ru-RU"/>
        </a:p>
      </dgm:t>
    </dgm:pt>
    <dgm:pt modelId="{FE6A29B9-49BD-4DF8-B325-5B15122CADAD}" type="sibTrans" cxnId="{4490512B-7C60-45BD-9965-5062F0AC9D3B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70A8BCCB-49DE-4138-9A18-4E217A72EB90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3" action="ppaction://hlinksldjump"/>
            </a:rPr>
            <a:t>Познавательное</a:t>
          </a:r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развитие </a:t>
          </a:r>
          <a:endParaRPr lang="ru-RU" sz="1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0828514-F73D-4F7C-9F4A-183058E21F98}" type="parTrans" cxnId="{029DF46A-5E06-49AD-A22F-AF98D79107F3}">
      <dgm:prSet/>
      <dgm:spPr/>
      <dgm:t>
        <a:bodyPr/>
        <a:lstStyle/>
        <a:p>
          <a:endParaRPr lang="ru-RU"/>
        </a:p>
      </dgm:t>
    </dgm:pt>
    <dgm:pt modelId="{D8296BC9-3933-4C0D-9A30-DA3F1BC8A56A}" type="sibTrans" cxnId="{029DF46A-5E06-49AD-A22F-AF98D79107F3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3D541C6A-5EB0-4FBB-B80C-46D6D5ABA19C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4" action="ppaction://hlinksldjump"/>
            </a:rPr>
            <a:t>Речевое</a:t>
          </a:r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развитие </a:t>
          </a:r>
          <a:endParaRPr lang="ru-RU" sz="1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C930E37-5B39-4392-A281-BB41FBA5A0D5}" type="parTrans" cxnId="{1979A44A-FFBD-4396-97B6-F9BD400B7787}">
      <dgm:prSet/>
      <dgm:spPr/>
      <dgm:t>
        <a:bodyPr/>
        <a:lstStyle/>
        <a:p>
          <a:endParaRPr lang="ru-RU"/>
        </a:p>
      </dgm:t>
    </dgm:pt>
    <dgm:pt modelId="{D098B0BD-1130-4ECF-B148-8E17E742D7F9}" type="sibTrans" cxnId="{1979A44A-FFBD-4396-97B6-F9BD400B7787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CAC59579-F19C-4AAE-9164-1933901EE835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5" action="ppaction://hlinksldjump"/>
            </a:rPr>
            <a:t>Художественно-эстетическое</a:t>
          </a:r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развитие   </a:t>
          </a:r>
          <a:endParaRPr lang="ru-RU" sz="1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9217F81-E209-4431-A339-80269CDCB5AB}" type="parTrans" cxnId="{38A4F842-4E90-4C7F-9B68-964683242789}">
      <dgm:prSet/>
      <dgm:spPr/>
      <dgm:t>
        <a:bodyPr/>
        <a:lstStyle/>
        <a:p>
          <a:endParaRPr lang="ru-RU"/>
        </a:p>
      </dgm:t>
    </dgm:pt>
    <dgm:pt modelId="{B34BD172-323F-482F-96CF-C83356A498D8}" type="sibTrans" cxnId="{38A4F842-4E90-4C7F-9B68-964683242789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B6F958A7-7799-41FC-BE21-3F9EA1034E46}">
      <dgm:prSet phldrT="[Текст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accent1"/>
          </a:solidFill>
        </a:ln>
      </dgm:spPr>
      <dgm:t>
        <a:bodyPr/>
        <a:lstStyle/>
        <a:p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rId6" action="ppaction://hlinksldjump"/>
            </a:rPr>
            <a:t>Физическое</a:t>
          </a:r>
          <a:r>
            <a:rPr lang="ru-RU" sz="1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развитие</a:t>
          </a:r>
          <a:endParaRPr lang="ru-RU" sz="1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F2F977E-024F-4F25-AA00-CCBC3023BEDD}" type="parTrans" cxnId="{313EF0C4-81ED-41AB-AB6B-4CFFBAC76F76}">
      <dgm:prSet/>
      <dgm:spPr/>
      <dgm:t>
        <a:bodyPr/>
        <a:lstStyle/>
        <a:p>
          <a:endParaRPr lang="ru-RU"/>
        </a:p>
      </dgm:t>
    </dgm:pt>
    <dgm:pt modelId="{DD3DF87C-488F-479A-BC2C-E0C9498B0E1C}" type="sibTrans" cxnId="{313EF0C4-81ED-41AB-AB6B-4CFFBAC76F76}">
      <dgm:prSet/>
      <dgm:spPr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89E32B5-6F3F-4BED-9870-DFF61C8AC01D}" type="pres">
      <dgm:prSet presAssocID="{F9D2900E-E31C-43CD-AC00-E32BAE374F7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C6C14C-3245-4C09-9A2C-4A6E0E6E66DF}" type="pres">
      <dgm:prSet presAssocID="{87896733-87FF-444D-9883-D468FB7B2A4C}" presName="node" presStyleLbl="node1" presStyleIdx="0" presStyleCnt="5" custScaleX="150278" custScaleY="145262" custRadScaleRad="86723" custRadScaleInc="4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8C98AF-AFF5-46D0-BF87-6EC0779989D6}" type="pres">
      <dgm:prSet presAssocID="{87896733-87FF-444D-9883-D468FB7B2A4C}" presName="spNode" presStyleCnt="0"/>
      <dgm:spPr/>
    </dgm:pt>
    <dgm:pt modelId="{A804DF4A-DA10-47EE-9635-1D5B8D785A16}" type="pres">
      <dgm:prSet presAssocID="{FE6A29B9-49BD-4DF8-B325-5B15122CADAD}" presName="sibTrans" presStyleLbl="sibTrans1D1" presStyleIdx="0" presStyleCnt="5"/>
      <dgm:spPr/>
      <dgm:t>
        <a:bodyPr/>
        <a:lstStyle/>
        <a:p>
          <a:endParaRPr lang="ru-RU"/>
        </a:p>
      </dgm:t>
    </dgm:pt>
    <dgm:pt modelId="{FBBB76C0-D5AD-49EE-8ED1-64CCFC66F8FE}" type="pres">
      <dgm:prSet presAssocID="{70A8BCCB-49DE-4138-9A18-4E217A72EB90}" presName="node" presStyleLbl="node1" presStyleIdx="1" presStyleCnt="5" custScaleX="140947" custScaleY="142119" custRadScaleRad="102514" custRadScaleInc="21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63793-7E3A-485E-BB2B-52D13C32C21C}" type="pres">
      <dgm:prSet presAssocID="{70A8BCCB-49DE-4138-9A18-4E217A72EB90}" presName="spNode" presStyleCnt="0"/>
      <dgm:spPr/>
    </dgm:pt>
    <dgm:pt modelId="{3020EB30-FE7E-4AD2-9186-06DCB1E4098E}" type="pres">
      <dgm:prSet presAssocID="{D8296BC9-3933-4C0D-9A30-DA3F1BC8A56A}" presName="sibTrans" presStyleLbl="sibTrans1D1" presStyleIdx="1" presStyleCnt="5"/>
      <dgm:spPr/>
      <dgm:t>
        <a:bodyPr/>
        <a:lstStyle/>
        <a:p>
          <a:endParaRPr lang="ru-RU"/>
        </a:p>
      </dgm:t>
    </dgm:pt>
    <dgm:pt modelId="{04B5765E-A25A-4CC7-B687-2473C3120998}" type="pres">
      <dgm:prSet presAssocID="{3D541C6A-5EB0-4FBB-B80C-46D6D5ABA19C}" presName="node" presStyleLbl="node1" presStyleIdx="2" presStyleCnt="5" custScaleX="152476" custScaleY="151358" custRadScaleRad="101795" custRadScaleInc="-275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D2E161-5BF5-43B3-9557-8F3E59E783AF}" type="pres">
      <dgm:prSet presAssocID="{3D541C6A-5EB0-4FBB-B80C-46D6D5ABA19C}" presName="spNode" presStyleCnt="0"/>
      <dgm:spPr/>
    </dgm:pt>
    <dgm:pt modelId="{25984D50-EFA7-47AE-A072-8D80F9430E04}" type="pres">
      <dgm:prSet presAssocID="{D098B0BD-1130-4ECF-B148-8E17E742D7F9}" presName="sibTrans" presStyleLbl="sibTrans1D1" presStyleIdx="2" presStyleCnt="5"/>
      <dgm:spPr/>
      <dgm:t>
        <a:bodyPr/>
        <a:lstStyle/>
        <a:p>
          <a:endParaRPr lang="ru-RU"/>
        </a:p>
      </dgm:t>
    </dgm:pt>
    <dgm:pt modelId="{91882F15-6E4D-4AFD-B846-BAEAE2E7CDD1}" type="pres">
      <dgm:prSet presAssocID="{CAC59579-F19C-4AAE-9164-1933901EE835}" presName="node" presStyleLbl="node1" presStyleIdx="3" presStyleCnt="5" custScaleX="144632" custScaleY="153537" custRadScaleRad="105842" custRadScaleInc="29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E09DA-9B40-4D0A-8B1B-EDB00D248FF4}" type="pres">
      <dgm:prSet presAssocID="{CAC59579-F19C-4AAE-9164-1933901EE835}" presName="spNode" presStyleCnt="0"/>
      <dgm:spPr/>
    </dgm:pt>
    <dgm:pt modelId="{D5BEB4B6-24E6-4E8F-A68A-32424D23C2CD}" type="pres">
      <dgm:prSet presAssocID="{B34BD172-323F-482F-96CF-C83356A498D8}" presName="sibTrans" presStyleLbl="sibTrans1D1" presStyleIdx="3" presStyleCnt="5"/>
      <dgm:spPr/>
      <dgm:t>
        <a:bodyPr/>
        <a:lstStyle/>
        <a:p>
          <a:endParaRPr lang="ru-RU"/>
        </a:p>
      </dgm:t>
    </dgm:pt>
    <dgm:pt modelId="{D9A2A75D-7253-4F23-9E48-25438EF0B9AF}" type="pres">
      <dgm:prSet presAssocID="{B6F958A7-7799-41FC-BE21-3F9EA1034E46}" presName="node" presStyleLbl="node1" presStyleIdx="4" presStyleCnt="5" custScaleX="133993" custScaleY="142120" custRadScaleRad="103720" custRadScaleInc="-22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A2643-FADF-4104-84FA-09AD71B800CE}" type="pres">
      <dgm:prSet presAssocID="{B6F958A7-7799-41FC-BE21-3F9EA1034E46}" presName="spNode" presStyleCnt="0"/>
      <dgm:spPr/>
    </dgm:pt>
    <dgm:pt modelId="{C841E069-47B8-4C43-97AC-DC703C32AC18}" type="pres">
      <dgm:prSet presAssocID="{DD3DF87C-488F-479A-BC2C-E0C9498B0E1C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313EF0C4-81ED-41AB-AB6B-4CFFBAC76F76}" srcId="{F9D2900E-E31C-43CD-AC00-E32BAE374F79}" destId="{B6F958A7-7799-41FC-BE21-3F9EA1034E46}" srcOrd="4" destOrd="0" parTransId="{AF2F977E-024F-4F25-AA00-CCBC3023BEDD}" sibTransId="{DD3DF87C-488F-479A-BC2C-E0C9498B0E1C}"/>
    <dgm:cxn modelId="{DA09608F-F6AE-4004-8EEB-DFBFC79B194B}" type="presOf" srcId="{3D541C6A-5EB0-4FBB-B80C-46D6D5ABA19C}" destId="{04B5765E-A25A-4CC7-B687-2473C3120998}" srcOrd="0" destOrd="0" presId="urn:microsoft.com/office/officeart/2005/8/layout/cycle6"/>
    <dgm:cxn modelId="{96AEB1DC-975E-4BBF-AFCC-2FEF124F7B00}" type="presOf" srcId="{B6F958A7-7799-41FC-BE21-3F9EA1034E46}" destId="{D9A2A75D-7253-4F23-9E48-25438EF0B9AF}" srcOrd="0" destOrd="0" presId="urn:microsoft.com/office/officeart/2005/8/layout/cycle6"/>
    <dgm:cxn modelId="{F2D60570-1F6E-4713-B04D-515D79322604}" type="presOf" srcId="{FE6A29B9-49BD-4DF8-B325-5B15122CADAD}" destId="{A804DF4A-DA10-47EE-9635-1D5B8D785A16}" srcOrd="0" destOrd="0" presId="urn:microsoft.com/office/officeart/2005/8/layout/cycle6"/>
    <dgm:cxn modelId="{D0DAC901-8FEA-49B4-811C-2969DE4435B6}" type="presOf" srcId="{D8296BC9-3933-4C0D-9A30-DA3F1BC8A56A}" destId="{3020EB30-FE7E-4AD2-9186-06DCB1E4098E}" srcOrd="0" destOrd="0" presId="urn:microsoft.com/office/officeart/2005/8/layout/cycle6"/>
    <dgm:cxn modelId="{029DF46A-5E06-49AD-A22F-AF98D79107F3}" srcId="{F9D2900E-E31C-43CD-AC00-E32BAE374F79}" destId="{70A8BCCB-49DE-4138-9A18-4E217A72EB90}" srcOrd="1" destOrd="0" parTransId="{40828514-F73D-4F7C-9F4A-183058E21F98}" sibTransId="{D8296BC9-3933-4C0D-9A30-DA3F1BC8A56A}"/>
    <dgm:cxn modelId="{B1DA8437-CDCC-43B4-B1A9-70CE3A146956}" type="presOf" srcId="{B34BD172-323F-482F-96CF-C83356A498D8}" destId="{D5BEB4B6-24E6-4E8F-A68A-32424D23C2CD}" srcOrd="0" destOrd="0" presId="urn:microsoft.com/office/officeart/2005/8/layout/cycle6"/>
    <dgm:cxn modelId="{4E45F8DE-E4F0-4464-95E2-8A52BD00A61E}" type="presOf" srcId="{D098B0BD-1130-4ECF-B148-8E17E742D7F9}" destId="{25984D50-EFA7-47AE-A072-8D80F9430E04}" srcOrd="0" destOrd="0" presId="urn:microsoft.com/office/officeart/2005/8/layout/cycle6"/>
    <dgm:cxn modelId="{A8FDF8CE-0A78-4FD2-B75E-33D267FCF185}" type="presOf" srcId="{F9D2900E-E31C-43CD-AC00-E32BAE374F79}" destId="{589E32B5-6F3F-4BED-9870-DFF61C8AC01D}" srcOrd="0" destOrd="0" presId="urn:microsoft.com/office/officeart/2005/8/layout/cycle6"/>
    <dgm:cxn modelId="{1979A44A-FFBD-4396-97B6-F9BD400B7787}" srcId="{F9D2900E-E31C-43CD-AC00-E32BAE374F79}" destId="{3D541C6A-5EB0-4FBB-B80C-46D6D5ABA19C}" srcOrd="2" destOrd="0" parTransId="{0C930E37-5B39-4392-A281-BB41FBA5A0D5}" sibTransId="{D098B0BD-1130-4ECF-B148-8E17E742D7F9}"/>
    <dgm:cxn modelId="{D2468BCC-F9A5-4A0D-9A0D-97F4896C6E7F}" type="presOf" srcId="{87896733-87FF-444D-9883-D468FB7B2A4C}" destId="{6BC6C14C-3245-4C09-9A2C-4A6E0E6E66DF}" srcOrd="0" destOrd="0" presId="urn:microsoft.com/office/officeart/2005/8/layout/cycle6"/>
    <dgm:cxn modelId="{2B63999D-E6A2-4EEE-B6C7-A5D665D9C45B}" type="presOf" srcId="{CAC59579-F19C-4AAE-9164-1933901EE835}" destId="{91882F15-6E4D-4AFD-B846-BAEAE2E7CDD1}" srcOrd="0" destOrd="0" presId="urn:microsoft.com/office/officeart/2005/8/layout/cycle6"/>
    <dgm:cxn modelId="{F31D3850-B00C-461A-8B77-392A8931ABE3}" type="presOf" srcId="{70A8BCCB-49DE-4138-9A18-4E217A72EB90}" destId="{FBBB76C0-D5AD-49EE-8ED1-64CCFC66F8FE}" srcOrd="0" destOrd="0" presId="urn:microsoft.com/office/officeart/2005/8/layout/cycle6"/>
    <dgm:cxn modelId="{38A4F842-4E90-4C7F-9B68-964683242789}" srcId="{F9D2900E-E31C-43CD-AC00-E32BAE374F79}" destId="{CAC59579-F19C-4AAE-9164-1933901EE835}" srcOrd="3" destOrd="0" parTransId="{59217F81-E209-4431-A339-80269CDCB5AB}" sibTransId="{B34BD172-323F-482F-96CF-C83356A498D8}"/>
    <dgm:cxn modelId="{91A15B85-1E62-4F37-8D9D-E3D4F0C9AB98}" type="presOf" srcId="{DD3DF87C-488F-479A-BC2C-E0C9498B0E1C}" destId="{C841E069-47B8-4C43-97AC-DC703C32AC18}" srcOrd="0" destOrd="0" presId="urn:microsoft.com/office/officeart/2005/8/layout/cycle6"/>
    <dgm:cxn modelId="{4490512B-7C60-45BD-9965-5062F0AC9D3B}" srcId="{F9D2900E-E31C-43CD-AC00-E32BAE374F79}" destId="{87896733-87FF-444D-9883-D468FB7B2A4C}" srcOrd="0" destOrd="0" parTransId="{B41388D1-E994-47F5-9B19-70A3502A77D0}" sibTransId="{FE6A29B9-49BD-4DF8-B325-5B15122CADAD}"/>
    <dgm:cxn modelId="{4DAB82C9-0F12-4CD2-B5D4-00CDD665BC3B}" type="presParOf" srcId="{589E32B5-6F3F-4BED-9870-DFF61C8AC01D}" destId="{6BC6C14C-3245-4C09-9A2C-4A6E0E6E66DF}" srcOrd="0" destOrd="0" presId="urn:microsoft.com/office/officeart/2005/8/layout/cycle6"/>
    <dgm:cxn modelId="{4B069DCD-B6FF-4265-996B-AFDD00D34104}" type="presParOf" srcId="{589E32B5-6F3F-4BED-9870-DFF61C8AC01D}" destId="{0E8C98AF-AFF5-46D0-BF87-6EC0779989D6}" srcOrd="1" destOrd="0" presId="urn:microsoft.com/office/officeart/2005/8/layout/cycle6"/>
    <dgm:cxn modelId="{73EC65B8-2781-441A-B05F-3DC420EF4796}" type="presParOf" srcId="{589E32B5-6F3F-4BED-9870-DFF61C8AC01D}" destId="{A804DF4A-DA10-47EE-9635-1D5B8D785A16}" srcOrd="2" destOrd="0" presId="urn:microsoft.com/office/officeart/2005/8/layout/cycle6"/>
    <dgm:cxn modelId="{4677DBBA-5EAC-442C-A40D-0391BEB0059F}" type="presParOf" srcId="{589E32B5-6F3F-4BED-9870-DFF61C8AC01D}" destId="{FBBB76C0-D5AD-49EE-8ED1-64CCFC66F8FE}" srcOrd="3" destOrd="0" presId="urn:microsoft.com/office/officeart/2005/8/layout/cycle6"/>
    <dgm:cxn modelId="{4EB0D5EB-64B8-436B-92E7-F877A9262EF1}" type="presParOf" srcId="{589E32B5-6F3F-4BED-9870-DFF61C8AC01D}" destId="{E2463793-7E3A-485E-BB2B-52D13C32C21C}" srcOrd="4" destOrd="0" presId="urn:microsoft.com/office/officeart/2005/8/layout/cycle6"/>
    <dgm:cxn modelId="{B331EC80-3412-4D92-8765-D476A7F7E574}" type="presParOf" srcId="{589E32B5-6F3F-4BED-9870-DFF61C8AC01D}" destId="{3020EB30-FE7E-4AD2-9186-06DCB1E4098E}" srcOrd="5" destOrd="0" presId="urn:microsoft.com/office/officeart/2005/8/layout/cycle6"/>
    <dgm:cxn modelId="{7BA01124-77B2-4ECA-A96F-03F6F9CF3796}" type="presParOf" srcId="{589E32B5-6F3F-4BED-9870-DFF61C8AC01D}" destId="{04B5765E-A25A-4CC7-B687-2473C3120998}" srcOrd="6" destOrd="0" presId="urn:microsoft.com/office/officeart/2005/8/layout/cycle6"/>
    <dgm:cxn modelId="{B074D23D-FAAE-4532-80EB-18D2ADFBAE40}" type="presParOf" srcId="{589E32B5-6F3F-4BED-9870-DFF61C8AC01D}" destId="{7ED2E161-5BF5-43B3-9557-8F3E59E783AF}" srcOrd="7" destOrd="0" presId="urn:microsoft.com/office/officeart/2005/8/layout/cycle6"/>
    <dgm:cxn modelId="{97AF73B6-34C5-49F5-996D-37E736D36B15}" type="presParOf" srcId="{589E32B5-6F3F-4BED-9870-DFF61C8AC01D}" destId="{25984D50-EFA7-47AE-A072-8D80F9430E04}" srcOrd="8" destOrd="0" presId="urn:microsoft.com/office/officeart/2005/8/layout/cycle6"/>
    <dgm:cxn modelId="{D77DA9F9-7A18-4C19-ABB4-5A42142F599B}" type="presParOf" srcId="{589E32B5-6F3F-4BED-9870-DFF61C8AC01D}" destId="{91882F15-6E4D-4AFD-B846-BAEAE2E7CDD1}" srcOrd="9" destOrd="0" presId="urn:microsoft.com/office/officeart/2005/8/layout/cycle6"/>
    <dgm:cxn modelId="{1DFADFC7-9EA4-42F6-AF42-3D2F373D56C0}" type="presParOf" srcId="{589E32B5-6F3F-4BED-9870-DFF61C8AC01D}" destId="{CFAE09DA-9B40-4D0A-8B1B-EDB00D248FF4}" srcOrd="10" destOrd="0" presId="urn:microsoft.com/office/officeart/2005/8/layout/cycle6"/>
    <dgm:cxn modelId="{AAB3FDFB-D1F4-48BF-89F9-66EF26CFF780}" type="presParOf" srcId="{589E32B5-6F3F-4BED-9870-DFF61C8AC01D}" destId="{D5BEB4B6-24E6-4E8F-A68A-32424D23C2CD}" srcOrd="11" destOrd="0" presId="urn:microsoft.com/office/officeart/2005/8/layout/cycle6"/>
    <dgm:cxn modelId="{F0A7180A-9EEA-463E-9CA6-441A14356143}" type="presParOf" srcId="{589E32B5-6F3F-4BED-9870-DFF61C8AC01D}" destId="{D9A2A75D-7253-4F23-9E48-25438EF0B9AF}" srcOrd="12" destOrd="0" presId="urn:microsoft.com/office/officeart/2005/8/layout/cycle6"/>
    <dgm:cxn modelId="{F102604A-976E-480B-AEA9-EAF80C0660E3}" type="presParOf" srcId="{589E32B5-6F3F-4BED-9870-DFF61C8AC01D}" destId="{7F6A2643-FADF-4104-84FA-09AD71B800CE}" srcOrd="13" destOrd="0" presId="urn:microsoft.com/office/officeart/2005/8/layout/cycle6"/>
    <dgm:cxn modelId="{371F81A3-93B0-4C2C-BB71-59D708CC41B7}" type="presParOf" srcId="{589E32B5-6F3F-4BED-9870-DFF61C8AC01D}" destId="{C841E069-47B8-4C43-97AC-DC703C32AC18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6C14C-3245-4C09-9A2C-4A6E0E6E66DF}">
      <dsp:nvSpPr>
        <dsp:cNvPr id="0" name=""/>
        <dsp:cNvSpPr/>
      </dsp:nvSpPr>
      <dsp:spPr>
        <a:xfrm>
          <a:off x="2919839" y="54912"/>
          <a:ext cx="2397367" cy="1506276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Социально-коммуникативное</a:t>
          </a: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развитие </a:t>
          </a:r>
          <a:endParaRPr lang="ru-RU" sz="1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93369" y="128442"/>
        <a:ext cx="2250307" cy="1359216"/>
      </dsp:txXfrm>
    </dsp:sp>
    <dsp:sp modelId="{A804DF4A-DA10-47EE-9635-1D5B8D785A16}">
      <dsp:nvSpPr>
        <dsp:cNvPr id="0" name=""/>
        <dsp:cNvSpPr/>
      </dsp:nvSpPr>
      <dsp:spPr>
        <a:xfrm>
          <a:off x="3102172" y="1289720"/>
          <a:ext cx="4145613" cy="4145613"/>
        </a:xfrm>
        <a:custGeom>
          <a:avLst/>
          <a:gdLst/>
          <a:ahLst/>
          <a:cxnLst/>
          <a:rect l="0" t="0" r="0" b="0"/>
          <a:pathLst>
            <a:path>
              <a:moveTo>
                <a:pt x="2220306" y="5254"/>
              </a:moveTo>
              <a:arcTo wR="2072806" hR="2072806" stAng="16444835" swAng="861288"/>
            </a:path>
          </a:pathLst>
        </a:custGeom>
        <a:noFill/>
        <a:ln w="9525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BB76C0-D5AD-49EE-8ED1-64CCFC66F8FE}">
      <dsp:nvSpPr>
        <dsp:cNvPr id="0" name=""/>
        <dsp:cNvSpPr/>
      </dsp:nvSpPr>
      <dsp:spPr>
        <a:xfrm>
          <a:off x="5034924" y="1397772"/>
          <a:ext cx="2248511" cy="1473685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Познавательное</a:t>
          </a: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развитие </a:t>
          </a:r>
          <a:endParaRPr lang="ru-RU" sz="1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106863" y="1469711"/>
        <a:ext cx="2104633" cy="1329807"/>
      </dsp:txXfrm>
    </dsp:sp>
    <dsp:sp modelId="{3020EB30-FE7E-4AD2-9186-06DCB1E4098E}">
      <dsp:nvSpPr>
        <dsp:cNvPr id="0" name=""/>
        <dsp:cNvSpPr/>
      </dsp:nvSpPr>
      <dsp:spPr>
        <a:xfrm>
          <a:off x="2073274" y="486554"/>
          <a:ext cx="4145613" cy="4145613"/>
        </a:xfrm>
        <a:custGeom>
          <a:avLst/>
          <a:gdLst/>
          <a:ahLst/>
          <a:cxnLst/>
          <a:rect l="0" t="0" r="0" b="0"/>
          <a:pathLst>
            <a:path>
              <a:moveTo>
                <a:pt x="4121190" y="2390065"/>
              </a:moveTo>
              <a:arcTo wR="2072806" hR="2072806" stAng="528250" swAng="851220"/>
            </a:path>
          </a:pathLst>
        </a:custGeom>
        <a:noFill/>
        <a:ln w="9525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B5765E-A25A-4CC7-B687-2473C3120998}">
      <dsp:nvSpPr>
        <dsp:cNvPr id="0" name=""/>
        <dsp:cNvSpPr/>
      </dsp:nvSpPr>
      <dsp:spPr>
        <a:xfrm>
          <a:off x="4299093" y="3373782"/>
          <a:ext cx="2432432" cy="1569488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Речевое</a:t>
          </a: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развитие </a:t>
          </a:r>
          <a:endParaRPr lang="ru-RU" sz="1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75709" y="3450398"/>
        <a:ext cx="2279200" cy="1416256"/>
      </dsp:txXfrm>
    </dsp:sp>
    <dsp:sp modelId="{25984D50-EFA7-47AE-A072-8D80F9430E04}">
      <dsp:nvSpPr>
        <dsp:cNvPr id="0" name=""/>
        <dsp:cNvSpPr/>
      </dsp:nvSpPr>
      <dsp:spPr>
        <a:xfrm>
          <a:off x="1703122" y="626203"/>
          <a:ext cx="4145613" cy="4145613"/>
        </a:xfrm>
        <a:custGeom>
          <a:avLst/>
          <a:gdLst/>
          <a:ahLst/>
          <a:cxnLst/>
          <a:rect l="0" t="0" r="0" b="0"/>
          <a:pathLst>
            <a:path>
              <a:moveTo>
                <a:pt x="2590510" y="4079921"/>
              </a:moveTo>
              <a:arcTo wR="2072806" hR="2072806" stAng="4532202" swAng="919704"/>
            </a:path>
          </a:pathLst>
        </a:custGeom>
        <a:noFill/>
        <a:ln w="9525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882F15-6E4D-4AFD-B846-BAEAE2E7CDD1}">
      <dsp:nvSpPr>
        <dsp:cNvPr id="0" name=""/>
        <dsp:cNvSpPr/>
      </dsp:nvSpPr>
      <dsp:spPr>
        <a:xfrm>
          <a:off x="1431696" y="3408719"/>
          <a:ext cx="2307297" cy="1592082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Художественно-эстетическое</a:t>
          </a: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 развитие   </a:t>
          </a:r>
          <a:endParaRPr lang="ru-RU" sz="1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9415" y="3486438"/>
        <a:ext cx="2151859" cy="1436644"/>
      </dsp:txXfrm>
    </dsp:sp>
    <dsp:sp modelId="{D5BEB4B6-24E6-4E8F-A68A-32424D23C2CD}">
      <dsp:nvSpPr>
        <dsp:cNvPr id="0" name=""/>
        <dsp:cNvSpPr/>
      </dsp:nvSpPr>
      <dsp:spPr>
        <a:xfrm>
          <a:off x="1952225" y="720990"/>
          <a:ext cx="4145613" cy="4145613"/>
        </a:xfrm>
        <a:custGeom>
          <a:avLst/>
          <a:gdLst/>
          <a:ahLst/>
          <a:cxnLst/>
          <a:rect l="0" t="0" r="0" b="0"/>
          <a:pathLst>
            <a:path>
              <a:moveTo>
                <a:pt x="91702" y="2682522"/>
              </a:moveTo>
              <a:arcTo wR="2072806" hR="2072806" stAng="9773607" swAng="888506"/>
            </a:path>
          </a:pathLst>
        </a:custGeom>
        <a:noFill/>
        <a:ln w="9525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A2A75D-7253-4F23-9E48-25438EF0B9AF}">
      <dsp:nvSpPr>
        <dsp:cNvPr id="0" name=""/>
        <dsp:cNvSpPr/>
      </dsp:nvSpPr>
      <dsp:spPr>
        <a:xfrm>
          <a:off x="920535" y="1397772"/>
          <a:ext cx="2137575" cy="1473695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hlinkClick xmlns:r="http://schemas.openxmlformats.org/officeDocument/2006/relationships" r:id="" action="ppaction://hlinksldjump"/>
            </a:rPr>
            <a:t>Физическое</a:t>
          </a:r>
          <a:r>
            <a:rPr lang="ru-RU" sz="1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развитие</a:t>
          </a:r>
          <a:endParaRPr lang="ru-RU" sz="1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92475" y="1469712"/>
        <a:ext cx="1993695" cy="1329815"/>
      </dsp:txXfrm>
    </dsp:sp>
    <dsp:sp modelId="{C841E069-47B8-4C43-97AC-DC703C32AC18}">
      <dsp:nvSpPr>
        <dsp:cNvPr id="0" name=""/>
        <dsp:cNvSpPr/>
      </dsp:nvSpPr>
      <dsp:spPr>
        <a:xfrm>
          <a:off x="1058312" y="1227484"/>
          <a:ext cx="4145613" cy="4145613"/>
        </a:xfrm>
        <a:custGeom>
          <a:avLst/>
          <a:gdLst/>
          <a:ahLst/>
          <a:cxnLst/>
          <a:rect l="0" t="0" r="0" b="0"/>
          <a:pathLst>
            <a:path>
              <a:moveTo>
                <a:pt x="1255842" y="167787"/>
              </a:moveTo>
              <a:arcTo wR="2072806" hR="2072806" stAng="14807280" swAng="1031223"/>
            </a:path>
          </a:pathLst>
        </a:custGeom>
        <a:noFill/>
        <a:ln w="9525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7B249-D765-4B2A-9C1A-A8BBDDE4AAD4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846D5-1238-447A-84BC-6F7F384AB0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938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46D5-1238-447A-84BC-6F7F384AB0A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46D5-1238-447A-84BC-6F7F384AB0A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46D5-1238-447A-84BC-6F7F384AB0AE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72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7059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41576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2125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17779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017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94105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89286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28132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253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9448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0464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95B72-E297-42F8-A651-5DE105193DD6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678A5-1DC9-4026-9C8C-DC89C38336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6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9.xm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7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" Target="slide13.xml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41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90.jpeg"/><Relationship Id="rId4" Type="http://schemas.openxmlformats.org/officeDocument/2006/relationships/image" Target="../media/image85.jpeg"/><Relationship Id="rId9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nsportal.r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s11.edumsko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30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4000528" cy="6858000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endParaRPr lang="ru-RU" sz="7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None/>
            </a:pPr>
            <a:endParaRPr lang="ru-RU" sz="7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None/>
            </a:pPr>
            <a:endParaRPr lang="ru-RU" sz="7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None/>
            </a:pPr>
            <a:r>
              <a:rPr lang="ru-RU" sz="7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стаж: </a:t>
            </a: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16 лет</a:t>
            </a:r>
          </a:p>
          <a:p>
            <a:pPr marL="0" indent="0" algn="l">
              <a:buNone/>
            </a:pP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 algn="l">
              <a:buNone/>
            </a:pP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среднее специальное, воспитатель дошкольных учреждений,</a:t>
            </a:r>
          </a:p>
          <a:p>
            <a:pPr marL="0" indent="0" algn="l">
              <a:buNone/>
            </a:pP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Павлодарское педагогическое училище им.Воровского, 1979 г</a:t>
            </a:r>
          </a:p>
          <a:p>
            <a:pPr marL="0" indent="0" algn="l">
              <a:buNone/>
            </a:pPr>
            <a:endParaRPr lang="ru-RU" sz="72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None/>
            </a:pPr>
            <a:r>
              <a:rPr lang="ru-RU" sz="7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квалификации: </a:t>
            </a: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дошкольного образования»,2013г.,</a:t>
            </a:r>
          </a:p>
          <a:p>
            <a:pPr marL="0" indent="0" algn="l">
              <a:buNone/>
            </a:pP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«Организация образовательного процесса в детском саду в условиях реализации ФГОС»,2015г..</a:t>
            </a:r>
          </a:p>
          <a:p>
            <a:pPr marL="0" indent="0" algn="l">
              <a:buNone/>
            </a:pP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71934" y="274638"/>
            <a:ext cx="4614866" cy="725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Визитная карточка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86578" y="928670"/>
            <a:ext cx="22145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«Люби, цени своё призвание.</a:t>
            </a:r>
          </a:p>
          <a:p>
            <a:pPr algn="ctr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назначением своим гордись.</a:t>
            </a:r>
          </a:p>
          <a:p>
            <a:pPr algn="ctr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так считаю:</a:t>
            </a:r>
          </a:p>
          <a:p>
            <a:pPr algn="ctr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«Воспитатель – это звание,</a:t>
            </a:r>
          </a:p>
          <a:p>
            <a:pPr algn="ctr"/>
            <a:r>
              <a:rPr lang="ru-RU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Через него проходит чья – то маленькая жизнь!"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71934" y="4071942"/>
            <a:ext cx="507206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Сарафанникова Валентина Геннадьевна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pPr algn="ctr"/>
            <a:r>
              <a:rPr lang="ru-RU" b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МБДОУ №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65 «Фестивальный»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Сургут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2016г.</a:t>
            </a:r>
          </a:p>
          <a:p>
            <a:pPr algn="ctr"/>
            <a:endParaRPr lang="ru-RU" sz="1400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Комп\Pictures\22.12.2015\мое 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80728"/>
            <a:ext cx="2088232" cy="34563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b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для девочек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ru-RU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8429652" y="6215082"/>
            <a:ext cx="428628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4282" y="335756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Куклы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6136" y="3357562"/>
            <a:ext cx="3133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Набор  овощей и фруктов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3306" y="335756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Сюжетно-ролевая игра«Магазин»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2066" y="6286520"/>
            <a:ext cx="3028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Кухня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612576" y="6211669"/>
            <a:ext cx="475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Центр сюжетно –ролевых игр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омп\Desktop\DSC008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05064"/>
            <a:ext cx="3312368" cy="2232248"/>
          </a:xfrm>
          <a:prstGeom prst="rect">
            <a:avLst/>
          </a:prstGeom>
          <a:noFill/>
        </p:spPr>
      </p:pic>
      <p:pic>
        <p:nvPicPr>
          <p:cNvPr id="4" name="Picture 2" descr="C:\Users\Комп\Pictures\10.02.2016\DSC0083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3312367" cy="2581747"/>
          </a:xfrm>
          <a:prstGeom prst="rect">
            <a:avLst/>
          </a:prstGeom>
          <a:noFill/>
        </p:spPr>
      </p:pic>
      <p:pic>
        <p:nvPicPr>
          <p:cNvPr id="2051" name="Picture 3" descr="C:\Users\Комп\Desktop\DSC008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692696"/>
            <a:ext cx="2736304" cy="2592287"/>
          </a:xfrm>
          <a:prstGeom prst="rect">
            <a:avLst/>
          </a:prstGeom>
          <a:noFill/>
        </p:spPr>
      </p:pic>
      <p:pic>
        <p:nvPicPr>
          <p:cNvPr id="1026" name="Picture 2" descr="C:\Users\Комп\Pictures\16.02.2016\DSC00915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520" y="476672"/>
            <a:ext cx="2736304" cy="2952328"/>
          </a:xfrm>
          <a:prstGeom prst="rect">
            <a:avLst/>
          </a:prstGeom>
          <a:noFill/>
        </p:spPr>
      </p:pic>
      <p:pic>
        <p:nvPicPr>
          <p:cNvPr id="1027" name="Picture 3" descr="C:\Users\Комп\Pictures\18.02.2016\DSC0093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28184" y="692696"/>
            <a:ext cx="2592288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b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для мальчиков     </a:t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ru-RU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928934"/>
            <a:ext cx="34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Гараж со спецтранспортом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9322" y="3068960"/>
            <a:ext cx="321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Наборы настольно-дидактических игр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Фребеля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01090" y="6215082"/>
            <a:ext cx="470912" cy="39949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6381328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 сюжетно-ролевые игры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792" y="3645025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00113" algn="l"/>
              </a:tabLs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Наборы«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»,конструкторы,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8" y="6211669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Полифункциональное использование мебели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Комп\Desktop\DSC0082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692696"/>
            <a:ext cx="2952328" cy="2232248"/>
          </a:xfrm>
          <a:prstGeom prst="rect">
            <a:avLst/>
          </a:prstGeom>
          <a:noFill/>
        </p:spPr>
      </p:pic>
      <p:pic>
        <p:nvPicPr>
          <p:cNvPr id="4" name="Picture 3" descr="C:\Users\Комп\Pictures\18.02.2016\DSC0093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764704"/>
            <a:ext cx="2736304" cy="2376263"/>
          </a:xfrm>
          <a:prstGeom prst="rect">
            <a:avLst/>
          </a:prstGeom>
          <a:noFill/>
        </p:spPr>
      </p:pic>
      <p:pic>
        <p:nvPicPr>
          <p:cNvPr id="5" name="Picture 4" descr="C:\Users\Комп\Pictures\21.01.2016\IMG00956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203848" y="764704"/>
            <a:ext cx="2736304" cy="2952328"/>
          </a:xfrm>
          <a:prstGeom prst="rect">
            <a:avLst/>
          </a:prstGeom>
          <a:noFill/>
        </p:spPr>
      </p:pic>
      <p:pic>
        <p:nvPicPr>
          <p:cNvPr id="1029" name="Picture 5" descr="C:\Users\Комп\Pictures\23.09.2015\IMG00919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96136" y="3645024"/>
            <a:ext cx="3168352" cy="2592288"/>
          </a:xfrm>
          <a:prstGeom prst="rect">
            <a:avLst/>
          </a:prstGeom>
          <a:noFill/>
        </p:spPr>
      </p:pic>
      <p:pic>
        <p:nvPicPr>
          <p:cNvPr id="1026" name="Picture 2" descr="C:\Users\Комп\Pictures\10.03.2016\DSC0099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-63449" y="3815977"/>
            <a:ext cx="2592287" cy="2106365"/>
          </a:xfrm>
          <a:prstGeom prst="rect">
            <a:avLst/>
          </a:prstGeom>
          <a:noFill/>
        </p:spPr>
      </p:pic>
      <p:pic>
        <p:nvPicPr>
          <p:cNvPr id="1027" name="Picture 3" descr="C:\Users\Комп\Pictures\10.03.2016\DSC010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4005064"/>
            <a:ext cx="3096344" cy="223224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ПДД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00364" y="3286124"/>
            <a:ext cx="2822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Макет проезжей части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636912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по ПДД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/>
        </p:nvSpPr>
        <p:spPr>
          <a:xfrm>
            <a:off x="8358214" y="6143644"/>
            <a:ext cx="500066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57950" y="3286124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Книги по ПДД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6000768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Настольно-печатные игры по ПДД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Администратор\Desktop\SAM_5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929066"/>
            <a:ext cx="2524143" cy="189310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940152" y="602128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 с машинами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Администратор\Desktop\SAM_5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000504"/>
            <a:ext cx="2476517" cy="185738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214678" y="6072206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макета городские дороги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омп\Pictures\12.02.2016\IMG0097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836712"/>
            <a:ext cx="3744416" cy="2448272"/>
          </a:xfrm>
          <a:prstGeom prst="rect">
            <a:avLst/>
          </a:prstGeom>
          <a:noFill/>
        </p:spPr>
      </p:pic>
      <p:pic>
        <p:nvPicPr>
          <p:cNvPr id="19" name="Picture 3" descr="C:\Users\Комп\Pictures\12.02.2016\IMG00972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51520" y="3284984"/>
            <a:ext cx="2520280" cy="2808312"/>
          </a:xfrm>
          <a:prstGeom prst="rect">
            <a:avLst/>
          </a:prstGeom>
          <a:noFill/>
        </p:spPr>
      </p:pic>
      <p:pic>
        <p:nvPicPr>
          <p:cNvPr id="2052" name="Picture 4" descr="C:\Users\Комп\Pictures\12.02.2016\IMG00973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987824" y="3789040"/>
            <a:ext cx="3096344" cy="2304256"/>
          </a:xfrm>
          <a:prstGeom prst="rect">
            <a:avLst/>
          </a:prstGeom>
          <a:noFill/>
        </p:spPr>
      </p:pic>
      <p:pic>
        <p:nvPicPr>
          <p:cNvPr id="3" name="Picture 2" descr="C:\Users\Комп\Pictures\31.01.2016\DSC007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48"/>
            <a:ext cx="2376264" cy="2376264"/>
          </a:xfrm>
          <a:prstGeom prst="rect">
            <a:avLst/>
          </a:prstGeom>
          <a:noFill/>
        </p:spPr>
      </p:pic>
      <p:pic>
        <p:nvPicPr>
          <p:cNvPr id="4" name="Picture 2" descr="C:\Users\Комп\Pictures\10.03.2016\DSC010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260648"/>
            <a:ext cx="2376264" cy="29523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Познавательное  развитие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/>
          <a:p>
            <a:pPr algn="ctr">
              <a:buNone/>
            </a:pPr>
            <a:r>
              <a:rPr lang="ru-RU" alt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природы</a:t>
            </a: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«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Мини-лаборатория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сенсорики</a:t>
            </a: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конструирования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Уголок </a:t>
            </a:r>
            <a:r>
              <a:rPr lang="ru-RU" sz="3600" u="sng" dirty="0" smtClean="0">
                <a:solidFill>
                  <a:srgbClr val="3508F2"/>
                </a:solidFill>
                <a:latin typeface="Times New Roman" pitchFamily="18" charset="0"/>
                <a:cs typeface="Times New Roman" pitchFamily="18" charset="0"/>
              </a:rPr>
              <a:t>уединения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Управляющая кнопка: домой 3">
            <a:hlinkClick r:id="rId6" action="ppaction://hlinksldjump" highlightClick="1"/>
          </p:cNvPr>
          <p:cNvSpPr/>
          <p:nvPr/>
        </p:nvSpPr>
        <p:spPr>
          <a:xfrm>
            <a:off x="8358214" y="6072206"/>
            <a:ext cx="399474" cy="39947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714348" y="928670"/>
            <a:ext cx="7929618" cy="1571636"/>
          </a:xfrm>
          <a:prstGeom prst="snipRoundRect">
            <a:avLst/>
          </a:prstGeom>
          <a:blipFill>
            <a:blip r:embed="rId7" cstate="print"/>
            <a:tile tx="0" ty="0" sx="100000" sy="100000" flip="none" algn="tl"/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alt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развитие познавательных интересов и познавательных способностей детей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b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природы</a:t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ru-RU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для работы\фото\вторая младшая\РППС\20151008_161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764704"/>
            <a:ext cx="1584176" cy="238126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214282" y="3071810"/>
            <a:ext cx="2928958" cy="785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Уголок природы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000768"/>
            <a:ext cx="34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Инвентарь по уходу за растениями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8144" y="3071810"/>
            <a:ext cx="3275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игры, дневник наблюдений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429652" y="6215082"/>
            <a:ext cx="428628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714612" y="3143248"/>
            <a:ext cx="392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Дидактическое пособие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«Дерево времен года»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0430" y="6211669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Уход за  растениями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8144" y="600076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Поделки из природного материала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Комп\Pictures\10.03.2016\DSC0100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620688"/>
            <a:ext cx="3312368" cy="2520280"/>
          </a:xfrm>
          <a:prstGeom prst="rect">
            <a:avLst/>
          </a:prstGeom>
          <a:noFill/>
        </p:spPr>
      </p:pic>
      <p:pic>
        <p:nvPicPr>
          <p:cNvPr id="3077" name="Picture 5" descr="C:\Users\Комп\Pictures\10.03.2016\DSC01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717032"/>
            <a:ext cx="2880320" cy="2250381"/>
          </a:xfrm>
          <a:prstGeom prst="rect">
            <a:avLst/>
          </a:prstGeom>
          <a:noFill/>
        </p:spPr>
      </p:pic>
      <p:pic>
        <p:nvPicPr>
          <p:cNvPr id="1026" name="Picture 2" descr="C:\Users\Комп\Pictures\11.03.2016\DSC010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9" y="3717032"/>
            <a:ext cx="2736303" cy="2250381"/>
          </a:xfrm>
          <a:prstGeom prst="rect">
            <a:avLst/>
          </a:prstGeom>
          <a:noFill/>
        </p:spPr>
      </p:pic>
      <p:pic>
        <p:nvPicPr>
          <p:cNvPr id="1027" name="Picture 3" descr="C:\Users\Комп\Pictures\11.03.2016\DSC010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789040"/>
            <a:ext cx="2664296" cy="2448272"/>
          </a:xfrm>
          <a:prstGeom prst="rect">
            <a:avLst/>
          </a:prstGeom>
          <a:noFill/>
        </p:spPr>
      </p:pic>
      <p:pic>
        <p:nvPicPr>
          <p:cNvPr id="3" name="Picture 2" descr="C:\Users\Комп\Pictures\11.03.2016\DSC010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692696"/>
            <a:ext cx="3312368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«Мини-лаборатория»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364502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Набор для опытов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Управляющая кнопка: домой 7">
            <a:hlinkClick r:id="rId2" action="ppaction://hlinksldjump" highlightClick="1"/>
          </p:cNvPr>
          <p:cNvSpPr/>
          <p:nvPr/>
        </p:nvSpPr>
        <p:spPr>
          <a:xfrm>
            <a:off x="8572528" y="6357958"/>
            <a:ext cx="357190" cy="2857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4282" y="6143644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Мини-лаборатория с инструментами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3636" y="6072206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Оборудование для лаборатории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2198" y="3000372"/>
            <a:ext cx="3071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Тонущие, плавающие предметы, различные емкости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7554" y="6237312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Картотека опытов и исследований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Комп\Pictures\10.03.2016\DSC01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3240359" cy="2736304"/>
          </a:xfrm>
          <a:prstGeom prst="rect">
            <a:avLst/>
          </a:prstGeom>
          <a:noFill/>
        </p:spPr>
      </p:pic>
      <p:pic>
        <p:nvPicPr>
          <p:cNvPr id="4099" name="Picture 3" descr="C:\Users\Комп\Pictures\10.03.2016\DSC01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429000"/>
            <a:ext cx="3168352" cy="2538413"/>
          </a:xfrm>
          <a:prstGeom prst="rect">
            <a:avLst/>
          </a:prstGeom>
          <a:noFill/>
        </p:spPr>
      </p:pic>
      <p:pic>
        <p:nvPicPr>
          <p:cNvPr id="4100" name="Picture 4" descr="C:\Users\Комп\Pictures\10.03.2016\DSC0101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764704"/>
            <a:ext cx="3168351" cy="2304257"/>
          </a:xfrm>
          <a:prstGeom prst="rect">
            <a:avLst/>
          </a:prstGeom>
          <a:noFill/>
        </p:spPr>
      </p:pic>
      <p:pic>
        <p:nvPicPr>
          <p:cNvPr id="4101" name="Picture 5" descr="C:\Users\Комп\Pictures\10.03.2016\DSC010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764704"/>
            <a:ext cx="3168352" cy="2304256"/>
          </a:xfrm>
          <a:prstGeom prst="rect">
            <a:avLst/>
          </a:prstGeom>
          <a:noFill/>
        </p:spPr>
      </p:pic>
      <p:pic>
        <p:nvPicPr>
          <p:cNvPr id="2050" name="Picture 2" descr="C:\Users\Комп\Pictures\11.03.2016\DSC010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3501008"/>
            <a:ext cx="2160240" cy="2664296"/>
          </a:xfrm>
          <a:prstGeom prst="rect">
            <a:avLst/>
          </a:prstGeom>
          <a:noFill/>
        </p:spPr>
      </p:pic>
      <p:pic>
        <p:nvPicPr>
          <p:cNvPr id="2051" name="Picture 3" descr="C:\Users\Комп\Desktop\ВАЛЕНТИНА\ФОТО САРАФАННИКОВА\P9240504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19872" y="836712"/>
            <a:ext cx="2232248" cy="21602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23528" y="299695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Набор для исследований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7904" y="29969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Опыты с водой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br>
              <a:rPr lang="ru-RU" sz="1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сенсорного развития       </a:t>
            </a: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07181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Пирамидки, вкладыши деревянные, шнуровки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3284985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358214" y="6143644"/>
            <a:ext cx="428628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851920" y="6309319"/>
            <a:ext cx="3797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Фребеля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613150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Сенсорная зона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Комп\Pictures\10.03.2016\DSC01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20688"/>
            <a:ext cx="3888432" cy="2592288"/>
          </a:xfrm>
          <a:prstGeom prst="rect">
            <a:avLst/>
          </a:prstGeom>
          <a:noFill/>
        </p:spPr>
      </p:pic>
      <p:pic>
        <p:nvPicPr>
          <p:cNvPr id="5123" name="Picture 3" descr="C:\Users\Комп\Desktop\ВАЛЕНТИНА\ФОТО САРАФАННИКОВА\Шаяхметов\Фото0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20688"/>
            <a:ext cx="4320480" cy="2520280"/>
          </a:xfrm>
          <a:prstGeom prst="rect">
            <a:avLst/>
          </a:prstGeom>
          <a:noFill/>
        </p:spPr>
      </p:pic>
      <p:pic>
        <p:nvPicPr>
          <p:cNvPr id="15" name="Picture 2" descr="C:\Users\Комп\Desktop\Я и внучка\ТЕФОН ФОТО\2015-03-06\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17032"/>
            <a:ext cx="3536776" cy="2448272"/>
          </a:xfrm>
          <a:prstGeom prst="rect">
            <a:avLst/>
          </a:prstGeom>
          <a:noFill/>
        </p:spPr>
      </p:pic>
      <p:pic>
        <p:nvPicPr>
          <p:cNvPr id="5124" name="Picture 4" descr="C:\Users\Комп\Pictures\18.02.2016\DSC009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3645024"/>
            <a:ext cx="4968552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9" y="6000768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Конструктор «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Лего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7718" y="5934670"/>
            <a:ext cx="242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/>
        </p:nvSpPr>
        <p:spPr>
          <a:xfrm>
            <a:off x="8429652" y="6286520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2928935"/>
            <a:ext cx="349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7554" y="2996952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Мозаика мелкая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для работы\фото\вторая младшая\просто дети\20151030_102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764704"/>
            <a:ext cx="2452705" cy="219956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444208" y="6309320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Мягкий конструктор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00826" y="292893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Крупная мозаика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Комп\Pictures\21.01.2016\IMG0095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2952328" cy="2736304"/>
          </a:xfrm>
          <a:prstGeom prst="rect">
            <a:avLst/>
          </a:prstGeom>
          <a:noFill/>
        </p:spPr>
      </p:pic>
      <p:pic>
        <p:nvPicPr>
          <p:cNvPr id="6146" name="Picture 2" descr="C:\Users\Комп\Pictures\10.03.2016\DSC01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764704"/>
            <a:ext cx="3168352" cy="2160240"/>
          </a:xfrm>
          <a:prstGeom prst="rect">
            <a:avLst/>
          </a:prstGeom>
          <a:noFill/>
        </p:spPr>
      </p:pic>
      <p:pic>
        <p:nvPicPr>
          <p:cNvPr id="6147" name="Picture 3" descr="C:\Users\Комп\Pictures\18.02.2016\DSC00927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44208" y="3501008"/>
            <a:ext cx="2448272" cy="2808312"/>
          </a:xfrm>
          <a:prstGeom prst="rect">
            <a:avLst/>
          </a:prstGeom>
          <a:noFill/>
        </p:spPr>
      </p:pic>
      <p:pic>
        <p:nvPicPr>
          <p:cNvPr id="4" name="Picture 2" descr="C:\Users\Комп\Pictures\11.03.2016\DSC010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764704"/>
            <a:ext cx="2664296" cy="2304256"/>
          </a:xfrm>
          <a:prstGeom prst="rect">
            <a:avLst/>
          </a:prstGeom>
          <a:noFill/>
        </p:spPr>
      </p:pic>
      <p:pic>
        <p:nvPicPr>
          <p:cNvPr id="2050" name="Picture 2" descr="C:\Users\Комп\Pictures\10.03.2016\DSC01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573016"/>
            <a:ext cx="3024336" cy="273630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0" y="2924944"/>
            <a:ext cx="341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«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Лего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»крупный, средний ,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мел-кий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и строитель средний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3848" y="63813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 крупный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Уголок    уединения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630932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Можно уединиться - подумать, помечтать, отдохнуть…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Комп\Pictures\09.03.2016\IMG0099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9872" y="980728"/>
            <a:ext cx="2664296" cy="5256584"/>
          </a:xfrm>
          <a:prstGeom prst="rect">
            <a:avLst/>
          </a:prstGeom>
          <a:noFill/>
        </p:spPr>
      </p:pic>
      <p:pic>
        <p:nvPicPr>
          <p:cNvPr id="3" name="Picture 2" descr="C:\Users\Комп\Desktop\IMG_20160325_13123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980728"/>
            <a:ext cx="3096344" cy="5256584"/>
          </a:xfrm>
          <a:prstGeom prst="rect">
            <a:avLst/>
          </a:prstGeom>
          <a:noFill/>
        </p:spPr>
      </p:pic>
      <p:pic>
        <p:nvPicPr>
          <p:cNvPr id="6" name="Picture 3" descr="C:\Users\Комп\Desktop\IMG_20160325_131247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80728"/>
            <a:ext cx="2987824" cy="52325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Речевое развитие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книги</a:t>
            </a: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дидактических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</a:t>
            </a: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501090" y="6286520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714348" y="1071546"/>
            <a:ext cx="7929618" cy="1643074"/>
          </a:xfrm>
          <a:prstGeom prst="snipRound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формирование устной речи и навыков речевого общения с окружающими на основе овладения литературным языком своего народа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мп\Downloads\8 группа - копия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 flipV="1">
            <a:off x="3995933" y="1052736"/>
            <a:ext cx="2736306" cy="35283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23928" y="260649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Визитная  карточка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99695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стаж: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6 месяцев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48264" y="1124744"/>
            <a:ext cx="17281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cap="small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i="1" cap="small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Times New Roman" pitchFamily="18" charset="0"/>
              </a:rPr>
              <a:t>НАУЧИТЬ ЧЕЛОВЕКА БЫТЬ СЧАСТЛИВЫМ НЕЛЬЗЯ,</a:t>
            </a:r>
          </a:p>
          <a:p>
            <a:r>
              <a:rPr lang="ru-RU" sz="1600" i="1" cap="small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Times New Roman" pitchFamily="18" charset="0"/>
              </a:rPr>
              <a:t>НО ВОСПИТАТЬ ЕГО ТАК,</a:t>
            </a:r>
          </a:p>
          <a:p>
            <a:r>
              <a:rPr lang="ru-RU" sz="1600" i="1" cap="small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Times New Roman" pitchFamily="18" charset="0"/>
              </a:rPr>
              <a:t>ЧТОБЫ ОН БЫЛ СЧАСТЛИВ, МОЖНО.»</a:t>
            </a:r>
          </a:p>
          <a:p>
            <a:r>
              <a:rPr lang="ru-RU" i="1" cap="small" dirty="0" smtClean="0">
                <a:solidFill>
                  <a:schemeClr val="tx2">
                    <a:lumMod val="50000"/>
                  </a:schemeClr>
                </a:solidFill>
                <a:latin typeface="Sylfaen" pitchFamily="18" charset="0"/>
                <a:cs typeface="Times New Roman" pitchFamily="18" charset="0"/>
              </a:rPr>
              <a:t>А. С. МАКАРЕНКО</a:t>
            </a:r>
            <a:endParaRPr lang="ru-RU" i="1" cap="small" dirty="0">
              <a:solidFill>
                <a:schemeClr val="tx2">
                  <a:lumMod val="50000"/>
                </a:schemeClr>
              </a:solidFill>
              <a:latin typeface="Sylfae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3928" y="4797152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Трошина Анастасия Андреевна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Воспитатель МБДОУ№65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«Фестивальный»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г.Сургут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2016г.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12474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Молодой специалист.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56792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Образование: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Высшее, педагог- психолог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Стерлитамакский филиал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Башкирского государственного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университета. 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книги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3928" y="3140968"/>
            <a:ext cx="45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по развитию речи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52534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501090" y="6286520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9512" y="3212976"/>
            <a:ext cx="353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Рассматривание любимых книг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Комп\Pictures\12.02.2016\IMG009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032448" cy="2448272"/>
          </a:xfrm>
          <a:prstGeom prst="rect">
            <a:avLst/>
          </a:prstGeom>
          <a:noFill/>
        </p:spPr>
      </p:pic>
      <p:pic>
        <p:nvPicPr>
          <p:cNvPr id="7170" name="Picture 2" descr="C:\Users\Комп\Pictures\10.03.2016\DSC0102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3924944" cy="295232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067944" y="64886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lvl="2" indent="-84138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Любимые герои сказок на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фланелеграфе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Комп\Pictures\11.03.2016\DSC01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889001"/>
            <a:ext cx="3888431" cy="2395983"/>
          </a:xfrm>
          <a:prstGeom prst="rect">
            <a:avLst/>
          </a:prstGeom>
          <a:noFill/>
        </p:spPr>
      </p:pic>
      <p:pic>
        <p:nvPicPr>
          <p:cNvPr id="4099" name="Picture 3" descr="C:\Users\Комп\Pictures\11.03.2016\DSC010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3501008"/>
            <a:ext cx="4032448" cy="28803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дидактической игры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2900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Настольно-печатные дидактические игры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01090" y="6215082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C:\Users\Администратор\Desktop\20160201_123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357694"/>
            <a:ext cx="3176902" cy="187524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-252536" y="6211669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lvl="1" indent="-84138"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Кубики с предметными картинками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800" y="350043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с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нием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театра на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фланелеграфе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91880" y="6309320"/>
            <a:ext cx="4580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игра «Составь картинку»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Комп\Pictures\аист и театр\IMG009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692696"/>
            <a:ext cx="2952328" cy="2880320"/>
          </a:xfrm>
          <a:prstGeom prst="rect">
            <a:avLst/>
          </a:prstGeom>
          <a:noFill/>
        </p:spPr>
      </p:pic>
      <p:pic>
        <p:nvPicPr>
          <p:cNvPr id="11266" name="Picture 2" descr="C:\Users\Комп\Pictures\16.02.2016\DSC0091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92696"/>
            <a:ext cx="2880320" cy="2808312"/>
          </a:xfrm>
          <a:prstGeom prst="rect">
            <a:avLst/>
          </a:prstGeom>
          <a:noFill/>
        </p:spPr>
      </p:pic>
      <p:pic>
        <p:nvPicPr>
          <p:cNvPr id="5122" name="Picture 2" descr="C:\Users\Комп\Pictures\11.03.2016\DSC010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221088"/>
            <a:ext cx="4394250" cy="208823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516216" y="350100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3888" indent="-623888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Дидактические игры   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Фребеля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7" name="Picture 4" descr="C:\Users\Комп\Pictures\18.02.2016\DSC009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692696"/>
            <a:ext cx="2520280" cy="28803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776864" cy="620688"/>
          </a:xfrm>
        </p:spPr>
        <p:txBody>
          <a:bodyPr>
            <a:normAutofit fontScale="90000"/>
          </a:bodyPr>
          <a:lstStyle/>
          <a:p>
            <a:pPr algn="l">
              <a:tabLst>
                <a:tab pos="0" algn="l"/>
                <a:tab pos="1350963" algn="l"/>
              </a:tabLst>
            </a:pP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 fontScale="92500" lnSpcReduction="10000"/>
          </a:bodyPr>
          <a:lstStyle/>
          <a:p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dirty="0" smtClean="0">
                <a:solidFill>
                  <a:srgbClr val="2806BA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творчества</a:t>
            </a:r>
            <a:endParaRPr lang="ru-RU" sz="3600" dirty="0" smtClean="0">
              <a:solidFill>
                <a:srgbClr val="2806BA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dirty="0" smtClean="0">
                <a:solidFill>
                  <a:srgbClr val="2806BA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музыки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театра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«</a:t>
            </a:r>
            <a:r>
              <a:rPr lang="ru-RU" sz="3600" u="sng" dirty="0" smtClean="0">
                <a:solidFill>
                  <a:srgbClr val="2806BA"/>
                </a:solidFill>
                <a:latin typeface="Times New Roman" pitchFamily="18" charset="0"/>
                <a:cs typeface="Times New Roman" pitchFamily="18" charset="0"/>
              </a:rPr>
              <a:t>Наше творчество»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народного </a:t>
            </a:r>
            <a:r>
              <a:rPr lang="ru-RU" sz="3600" u="sng" dirty="0" smtClean="0">
                <a:solidFill>
                  <a:srgbClr val="2806BA"/>
                </a:solidFill>
                <a:latin typeface="Times New Roman" pitchFamily="18" charset="0"/>
                <a:cs typeface="Times New Roman" pitchFamily="18" charset="0"/>
              </a:rPr>
              <a:t>прикладного искусства</a:t>
            </a: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«Мы живем в </a:t>
            </a:r>
            <a:r>
              <a:rPr lang="ru-RU" sz="36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Югре</a:t>
            </a:r>
            <a:r>
              <a:rPr lang="ru-RU" sz="3600" dirty="0" smtClean="0">
                <a:solidFill>
                  <a:srgbClr val="2806BA"/>
                </a:solidFill>
                <a:latin typeface="Times New Roman" pitchFamily="18" charset="0"/>
                <a:cs typeface="Times New Roman" pitchFamily="18" charset="0"/>
              </a:rPr>
              <a:t>»(</a:t>
            </a:r>
            <a:r>
              <a:rPr lang="ru-RU" sz="3600" u="sng" dirty="0" smtClean="0">
                <a:solidFill>
                  <a:srgbClr val="2806BA"/>
                </a:solidFill>
                <a:latin typeface="Times New Roman" pitchFamily="18" charset="0"/>
                <a:cs typeface="Times New Roman" pitchFamily="18" charset="0"/>
              </a:rPr>
              <a:t>о малых народах Севера)</a:t>
            </a:r>
          </a:p>
          <a:p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омой 3">
            <a:hlinkClick r:id="rId4" action="ppaction://hlinksldjump" highlightClick="1"/>
          </p:cNvPr>
          <p:cNvSpPr/>
          <p:nvPr/>
        </p:nvSpPr>
        <p:spPr>
          <a:xfrm>
            <a:off x="8501090" y="6215082"/>
            <a:ext cx="428628" cy="4286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899592" y="1052736"/>
            <a:ext cx="7929618" cy="1512168"/>
          </a:xfrm>
          <a:prstGeom prst="snipRound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развитие предпосылок ценностного – смыслового восприятия и понимания произведений искусства (словесного, музыкального, изобразительного), мира природы, народного творчества и быта.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творчества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358214" y="6286520"/>
            <a:ext cx="500066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6122971"/>
            <a:ext cx="2987824" cy="785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4000" lvl="1" indent="-1439863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Зона художественного    творчества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2330" y="300037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621508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Песочница с подсветкой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рисования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292893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Раздаточный материал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5776" y="3284984"/>
            <a:ext cx="3373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Коллективная аппликация «Аквариум»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7824" y="630932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Подставка для работ по лепке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Комп\Pictures\18.02.2016\DSC00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933056"/>
            <a:ext cx="2808312" cy="2160240"/>
          </a:xfrm>
          <a:prstGeom prst="rect">
            <a:avLst/>
          </a:prstGeom>
          <a:noFill/>
        </p:spPr>
      </p:pic>
      <p:pic>
        <p:nvPicPr>
          <p:cNvPr id="2052" name="Picture 4" descr="C:\Users\Комп\Desktop\аквариум\IMG00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620688"/>
            <a:ext cx="3168352" cy="2736304"/>
          </a:xfrm>
          <a:prstGeom prst="rect">
            <a:avLst/>
          </a:prstGeom>
          <a:noFill/>
        </p:spPr>
      </p:pic>
      <p:pic>
        <p:nvPicPr>
          <p:cNvPr id="2054" name="Picture 6" descr="C:\Users\Комп\Pictures\10.02.2016\песочниц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2376264" cy="2736304"/>
          </a:xfrm>
          <a:prstGeom prst="rect">
            <a:avLst/>
          </a:prstGeom>
          <a:noFill/>
        </p:spPr>
      </p:pic>
      <p:pic>
        <p:nvPicPr>
          <p:cNvPr id="8194" name="Picture 2" descr="C:\Users\Комп\Pictures\10.03.2016\DSC01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332656"/>
            <a:ext cx="2448271" cy="2592288"/>
          </a:xfrm>
          <a:prstGeom prst="rect">
            <a:avLst/>
          </a:prstGeom>
          <a:noFill/>
        </p:spPr>
      </p:pic>
      <p:pic>
        <p:nvPicPr>
          <p:cNvPr id="6146" name="Picture 2" descr="C:\Users\Комп\Pictures\11.03.2016\DSC010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620688"/>
            <a:ext cx="2736303" cy="27363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084168" y="34290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Выставка детских работ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6147" name="Picture 3" descr="C:\Users\Комп\Pictures\10.03.2016\DSC010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3861048"/>
            <a:ext cx="3456384" cy="2376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музыки и театра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42910" y="3214686"/>
            <a:ext cx="242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Перчаточный кукольный театр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596" y="6211669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Музыкальные инструменты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868" y="6211669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Пальчиковый театр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2198" y="621508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 на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фланелеграфе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786446" y="3286124"/>
            <a:ext cx="335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центр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840" y="3214686"/>
            <a:ext cx="2440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Плоскостной театр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Комп\Desktop\Я и внучка\ТЕФОН ФОТО\IMG005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3861048"/>
            <a:ext cx="2952329" cy="2376264"/>
          </a:xfrm>
          <a:prstGeom prst="rect">
            <a:avLst/>
          </a:prstGeom>
          <a:noFill/>
        </p:spPr>
      </p:pic>
      <p:pic>
        <p:nvPicPr>
          <p:cNvPr id="4098" name="Picture 2" descr="C:\Users\Комп\Pictures\16.02.2016\DSC00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861048"/>
            <a:ext cx="2448272" cy="2448272"/>
          </a:xfrm>
          <a:prstGeom prst="rect">
            <a:avLst/>
          </a:prstGeom>
          <a:noFill/>
        </p:spPr>
      </p:pic>
      <p:pic>
        <p:nvPicPr>
          <p:cNvPr id="4099" name="Picture 3" descr="C:\Users\Комп\Pictures\16.02.2016\DSC009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836712"/>
            <a:ext cx="2880320" cy="2448272"/>
          </a:xfrm>
          <a:prstGeom prst="rect">
            <a:avLst/>
          </a:prstGeom>
          <a:noFill/>
        </p:spPr>
      </p:pic>
      <p:pic>
        <p:nvPicPr>
          <p:cNvPr id="4100" name="Picture 4" descr="C:\Users\Комп\Pictures\16.02.2016\DSC009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620687"/>
            <a:ext cx="2592288" cy="2592289"/>
          </a:xfrm>
          <a:prstGeom prst="rect">
            <a:avLst/>
          </a:prstGeom>
          <a:noFill/>
        </p:spPr>
      </p:pic>
      <p:pic>
        <p:nvPicPr>
          <p:cNvPr id="4101" name="Picture 5" descr="C:\Users\Комп\Desktop\ТЕФОН ФОТО\2016-03-04\004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868144" y="3789040"/>
            <a:ext cx="3096344" cy="2520280"/>
          </a:xfrm>
          <a:prstGeom prst="rect">
            <a:avLst/>
          </a:prstGeom>
          <a:noFill/>
        </p:spPr>
      </p:pic>
      <p:pic>
        <p:nvPicPr>
          <p:cNvPr id="4102" name="Picture 6" descr="C:\Users\Комп\Pictures\10.02.2016\центр музыки и театр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908720"/>
            <a:ext cx="2952328" cy="2448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88640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1688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Выставка «Наше творчество»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8194" name="Picture 2" descr="C:\Users\Комп\Pictures\18.02.2016\DSC0094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528" y="980728"/>
            <a:ext cx="8496944" cy="51125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59632" y="630932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Совместные творческие работы  наших детей и их родителей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47667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Музей народного прикладного искусства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9218" name="Picture 2" descr="C:\Users\Комп\Pictures\18.02.2016\DSC00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52736"/>
            <a:ext cx="7416824" cy="53285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03648" y="652534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Изделия и поделки по мотивам народных промыслов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04664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Музей «Мы живем в </a:t>
            </a:r>
            <a:r>
              <a:rPr lang="ru-RU" sz="32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Югре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0242" name="Picture 2" descr="C:\Users\Комп\Pictures\02.03.2016\DSC00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3933056"/>
            <a:ext cx="3528392" cy="2592288"/>
          </a:xfrm>
          <a:prstGeom prst="rect">
            <a:avLst/>
          </a:prstGeom>
          <a:noFill/>
        </p:spPr>
      </p:pic>
      <p:pic>
        <p:nvPicPr>
          <p:cNvPr id="10243" name="Picture 3" descr="C:\Users\Комп\Pictures\10.03.2016\DSC01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980727"/>
            <a:ext cx="4824536" cy="28083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23928" y="3789040"/>
            <a:ext cx="522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Куклы в национальных одеждах ханты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5253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Музей 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0244" name="Picture 4" descr="C:\Users\Комп\Pictures\10.03.2016\DSC01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149080"/>
            <a:ext cx="4680520" cy="2448272"/>
          </a:xfrm>
          <a:prstGeom prst="rect">
            <a:avLst/>
          </a:prstGeom>
          <a:noFill/>
        </p:spPr>
      </p:pic>
      <p:pic>
        <p:nvPicPr>
          <p:cNvPr id="10245" name="Picture 5" descr="C:\Users\Комп\Pictures\10.03.2016\DSC01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889001"/>
            <a:ext cx="3456383" cy="275602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355976" y="648866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Среда обитания ханты и манси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357301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Жизнь и быт ханты и манси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Физическое развитие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спорта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здоровья</a:t>
            </a:r>
          </a:p>
          <a:p>
            <a:pPr>
              <a:buNone/>
            </a:pPr>
            <a:endParaRPr lang="ru-RU" sz="36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714348" y="1000108"/>
            <a:ext cx="7929618" cy="1643074"/>
          </a:xfrm>
          <a:prstGeom prst="snipRoundRect">
            <a:avLst/>
          </a:prstGeom>
          <a:blipFill>
            <a:blip r:embed="rId3" cstate="print"/>
            <a:tile tx="0" ty="0" sx="100000" sy="100000" flip="none" algn="tl"/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None/>
            </a:pPr>
            <a:r>
              <a:rPr lang="ru-RU" alt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гармоничное физическое развитие, формирование интереса и ценностного отношения к занятиям физической культурой, формирование основ здорового образа жизни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спорта и здоровья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357190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796162" y="6095783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Маски к подвижным играм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4128" y="3284984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Альбомы «Мы любим спорт»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709" y="257174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Коррегирующие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дорожки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572008"/>
            <a:ext cx="26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Настольные спортигры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85720" y="6572272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Мячи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094206" y="3219793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Гимнастические ленты, веревочки, султанчики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D:\для работы\фото\вторая младшая\РППС\20160202_105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929198"/>
            <a:ext cx="2286016" cy="165111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2987824" y="638760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Спортивный уголок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C:\Users\Комп\Desktop\Фото02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3" y="764704"/>
            <a:ext cx="295232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Комп\Pictures\10.02.2016\DSC008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861048"/>
            <a:ext cx="3024336" cy="2520280"/>
          </a:xfrm>
          <a:prstGeom prst="rect">
            <a:avLst/>
          </a:prstGeom>
          <a:noFill/>
        </p:spPr>
      </p:pic>
      <p:pic>
        <p:nvPicPr>
          <p:cNvPr id="16" name="Picture 2" descr="C:\Users\Комп\Desktop\ВАЛЯ\Фото02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3645024"/>
            <a:ext cx="2664296" cy="2520280"/>
          </a:xfrm>
          <a:prstGeom prst="rect">
            <a:avLst/>
          </a:prstGeom>
          <a:noFill/>
        </p:spPr>
      </p:pic>
      <p:pic>
        <p:nvPicPr>
          <p:cNvPr id="3075" name="Picture 3" descr="C:\Users\Комп\Pictures\18.02.2016\DSC009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996952"/>
            <a:ext cx="2664296" cy="1584176"/>
          </a:xfrm>
          <a:prstGeom prst="rect">
            <a:avLst/>
          </a:prstGeom>
          <a:noFill/>
        </p:spPr>
      </p:pic>
      <p:pic>
        <p:nvPicPr>
          <p:cNvPr id="9218" name="Picture 2" descr="C:\Users\Комп\Pictures\10.03.2016\DSC009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3" y="620689"/>
            <a:ext cx="2664295" cy="1944215"/>
          </a:xfrm>
          <a:prstGeom prst="rect">
            <a:avLst/>
          </a:prstGeom>
          <a:noFill/>
        </p:spPr>
      </p:pic>
      <p:pic>
        <p:nvPicPr>
          <p:cNvPr id="9219" name="Picture 3" descr="C:\Users\Комп\Pictures\10.03.2016\DSC00989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620688"/>
            <a:ext cx="2952328" cy="27363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 65 «Фестивальный»</a:t>
            </a: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 развивающей </a:t>
            </a:r>
          </a:p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предметно-пространственной среды 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условия развития детей 3-4 лет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ФГОС  ДО</a:t>
            </a:r>
          </a:p>
          <a:p>
            <a:pPr algn="ctr">
              <a:buNone/>
            </a:pPr>
            <a:endParaRPr lang="ru-RU" b="1" i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9" name="Рисунок 8" descr="DSC00829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7544" y="3645024"/>
            <a:ext cx="2376264" cy="2952328"/>
          </a:xfrm>
          <a:prstGeom prst="rect">
            <a:avLst/>
          </a:prstGeom>
        </p:spPr>
      </p:pic>
      <p:pic>
        <p:nvPicPr>
          <p:cNvPr id="1027" name="Picture 3" descr="C:\Users\Комп\Desktop\DSC0090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31840" y="3617640"/>
            <a:ext cx="3168352" cy="2907704"/>
          </a:xfrm>
          <a:prstGeom prst="rect">
            <a:avLst/>
          </a:prstGeom>
          <a:noFill/>
        </p:spPr>
      </p:pic>
      <p:pic>
        <p:nvPicPr>
          <p:cNvPr id="1028" name="Picture 4" descr="C:\Users\Комп\Desktop\DSC00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573016"/>
            <a:ext cx="2232248" cy="29523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Autofit/>
          </a:bodyPr>
          <a:lstStyle/>
          <a:p>
            <a:pPr>
              <a:tabLst>
                <a:tab pos="0" algn="l"/>
              </a:tabLst>
            </a:pP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Изученные нами материалы по теме: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Просмотр </a:t>
            </a:r>
            <a:r>
              <a:rPr lang="ru-RU" sz="3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вебинара</a:t>
            </a: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«Дошкольник: образование и развитие, особенности» общения. Младший дошкольный возраст: 3-4 года» Е.В.Соловьевой.</a:t>
            </a:r>
          </a:p>
          <a:p>
            <a:pPr>
              <a:lnSpc>
                <a:spcPct val="120000"/>
              </a:lnSpc>
            </a:pP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Просмотр слайдов на педагогическом совете</a:t>
            </a:r>
          </a:p>
          <a:p>
            <a:pPr>
              <a:lnSpc>
                <a:spcPct val="120000"/>
              </a:lnSpc>
              <a:buNone/>
            </a:pP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«Построение развивающей среды в дошкольном учреждении».</a:t>
            </a:r>
          </a:p>
          <a:p>
            <a:pPr>
              <a:lnSpc>
                <a:spcPct val="120000"/>
              </a:lnSpc>
            </a:pP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Примерная общеобразовательная программа дошкольного образования «От рождения до школы» </a:t>
            </a:r>
            <a:r>
              <a:rPr lang="ru-RU" sz="3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3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Н.Е., Комарова Т.С., Васильева М.А.</a:t>
            </a:r>
          </a:p>
          <a:p>
            <a:pPr>
              <a:lnSpc>
                <a:spcPct val="120000"/>
              </a:lnSpc>
              <a:buNone/>
            </a:pPr>
            <a:endParaRPr lang="ru-RU" sz="3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3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3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Пособия, изготовленные своими руками и с привлечением родителей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для работы\фото\вторая младшая\РППС\20150917_095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23921"/>
            <a:ext cx="1500198" cy="2000264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0" y="3000372"/>
            <a:ext cx="892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«Времена года»      Макет города                                                                              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6136" y="306896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Маски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9846" y="5680991"/>
            <a:ext cx="1785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народного творчества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1680" y="5949280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00113">
              <a:tabLst>
                <a:tab pos="84138" algn="l"/>
              </a:tabLst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прикладного искусства 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79553" y="5949281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Выпечка для кукол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36096" y="5877272"/>
            <a:ext cx="213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Гимнастические ленты, веревочки,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00958" y="5680991"/>
            <a:ext cx="1643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Поделки из природного материала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C:\Users\Комп\Desktop\Фото02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429000"/>
            <a:ext cx="15841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Комп\Pictures\12.02.2016\IMG009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052736"/>
            <a:ext cx="1944216" cy="2016224"/>
          </a:xfrm>
          <a:prstGeom prst="rect">
            <a:avLst/>
          </a:prstGeom>
          <a:noFill/>
        </p:spPr>
      </p:pic>
      <p:pic>
        <p:nvPicPr>
          <p:cNvPr id="24" name="Picture 2" descr="C:\Users\Комп\Desktop\ВАЛЯ\Фото02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052736"/>
            <a:ext cx="3024336" cy="1944216"/>
          </a:xfrm>
          <a:prstGeom prst="rect">
            <a:avLst/>
          </a:prstGeom>
          <a:noFill/>
        </p:spPr>
      </p:pic>
      <p:pic>
        <p:nvPicPr>
          <p:cNvPr id="4" name="Picture 3" descr="C:\Users\Комп\Pictures\10.03.2016\DSC01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052736"/>
            <a:ext cx="1872208" cy="201622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923928" y="29969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Уголок природы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0244" name="Picture 4" descr="C:\Users\Комп\Pictures\10.03.2016\DSC01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3428999"/>
            <a:ext cx="1547664" cy="2304257"/>
          </a:xfrm>
          <a:prstGeom prst="rect">
            <a:avLst/>
          </a:prstGeom>
          <a:noFill/>
        </p:spPr>
      </p:pic>
      <p:pic>
        <p:nvPicPr>
          <p:cNvPr id="10245" name="Picture 5" descr="C:\Users\Комп\Pictures\18.02.2016\DSC009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3429000"/>
            <a:ext cx="2160240" cy="2520280"/>
          </a:xfrm>
          <a:prstGeom prst="rect">
            <a:avLst/>
          </a:prstGeom>
          <a:noFill/>
        </p:spPr>
      </p:pic>
      <p:pic>
        <p:nvPicPr>
          <p:cNvPr id="10246" name="Picture 6" descr="C:\Users\Комп\Pictures\18.02.2016\DSC0094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3429000"/>
            <a:ext cx="1872208" cy="2376264"/>
          </a:xfrm>
          <a:prstGeom prst="rect">
            <a:avLst/>
          </a:prstGeom>
          <a:noFill/>
        </p:spPr>
      </p:pic>
      <p:pic>
        <p:nvPicPr>
          <p:cNvPr id="10247" name="Picture 7" descr="C:\Users\Комп\Pictures\18.02.2016\DSC009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356992"/>
            <a:ext cx="1691680" cy="23762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977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614364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7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Нормативно-правовые документы</a:t>
            </a:r>
            <a:endParaRPr lang="ru-RU" sz="7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Федеральный закон от 29.12.2012 N 273-ФЗ (ред. от 31.12.2014) "Об образовании в Российской Федерации" (29 декабря 2012 г.)</a:t>
            </a:r>
          </a:p>
          <a:p>
            <a:pPr lvl="0"/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Приказ Министерства образования и науки РФ от 17 октября 2013 г. № 1155 «Об утверждении федерального государственного образовательного стандарта дошкольного образования»</a:t>
            </a:r>
          </a:p>
          <a:p>
            <a:pPr marL="0" lvl="0" indent="0">
              <a:buNone/>
            </a:pPr>
            <a:r>
              <a:rPr lang="ru-RU" sz="7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литература</a:t>
            </a:r>
            <a:endParaRPr lang="ru-RU" sz="7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Карабанова О.А., Алиева Э.Ф., Радионова О.Р., Рабинович П.Д., Марич Е.М. Организация развивающей предметно-пространственной среды в соответствии с федеральным государственным образовательным стандартом дошкольного образования. Методические рекомендации для педагогических работников дошкольных  образовательных организаций и родителей детей дошкольного возраста. М.: Федеральный институт развития образования, 2014г.</a:t>
            </a:r>
          </a:p>
          <a:p>
            <a:pPr lvl="0"/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«Организация предметно-развивающей среды по программе «От рождения до школы» в условиях реализации ФГОС ДО» Веракса Н.Е., Комарова Т. С., Васильева М.А., Примерная общеобразовательная программа дошкольного образования «От рождения до школы»-М.,2014г.</a:t>
            </a:r>
          </a:p>
          <a:p>
            <a:pPr>
              <a:buNone/>
            </a:pPr>
            <a:r>
              <a:rPr lang="ru-RU" sz="7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Электронные ресурсы</a:t>
            </a:r>
            <a:endParaRPr lang="ru-RU" sz="7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7200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http://nsportal.ru/</a:t>
            </a: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социальная сеть работников образования</a:t>
            </a:r>
          </a:p>
          <a:p>
            <a:pPr lvl="0"/>
            <a:r>
              <a:rPr lang="ru-RU" sz="7200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http://ds11.edumsko.ru/</a:t>
            </a:r>
            <a:r>
              <a:rPr lang="ru-RU" sz="7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сеть сайтов образовательных учреждений</a:t>
            </a:r>
          </a:p>
          <a:p>
            <a:pPr lvl="0"/>
            <a:endParaRPr lang="ru-RU" sz="7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7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7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7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 формирования личного вклада педагогов  в развитие образования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53136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642910" y="1142984"/>
            <a:ext cx="2214578" cy="1357322"/>
          </a:xfrm>
          <a:prstGeom prst="downArrowCallou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Научно-исследовательские условия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3500430" y="1142984"/>
            <a:ext cx="2214578" cy="1357322"/>
          </a:xfrm>
          <a:prstGeom prst="downArrowCallou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Методические условия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6357950" y="1142984"/>
            <a:ext cx="2214578" cy="1357322"/>
          </a:xfrm>
          <a:prstGeom prst="downArrowCallou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Организационно-педагогические условия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428596" y="2643182"/>
            <a:ext cx="2571768" cy="4000528"/>
          </a:xfrm>
          <a:prstGeom prst="round2Same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</a:t>
            </a:r>
            <a:r>
              <a:rPr lang="es-ES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исследовани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es-ES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П.П.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Блонского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А.С.Макаренко,</a:t>
            </a:r>
          </a:p>
          <a:p>
            <a:pPr algn="ctr"/>
            <a:r>
              <a:rPr lang="es-ES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Р.Б. Стеркин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es-ES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Н.А. Ветлугин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es-ES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В.С. Мухин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es-ES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С.Т.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Шацкого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es-ES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В.А. Горянин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ой, Ю.С.Мануйлова, С. Л. </a:t>
            </a:r>
            <a:r>
              <a:rPr lang="ru-RU" alt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Новоселовой</a:t>
            </a:r>
            <a:r>
              <a:rPr lang="ru-RU" alt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В.А.Петровского</a:t>
            </a:r>
            <a:endParaRPr lang="ru-RU" sz="20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соседними углами 10"/>
          <p:cNvSpPr/>
          <p:nvPr/>
        </p:nvSpPr>
        <p:spPr>
          <a:xfrm>
            <a:off x="3286116" y="2571744"/>
            <a:ext cx="2798052" cy="4071966"/>
          </a:xfrm>
          <a:prstGeom prst="round2Same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 предметно-пространственной среды группы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Изучение интересов, предпочтений, особенностей детей группы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Привлечение родителей к организации развивающего пространства</a:t>
            </a:r>
          </a:p>
        </p:txBody>
      </p:sp>
      <p:sp>
        <p:nvSpPr>
          <p:cNvPr id="12" name="Прямоугольник с двумя скругленными соседними углами 11"/>
          <p:cNvSpPr/>
          <p:nvPr/>
        </p:nvSpPr>
        <p:spPr>
          <a:xfrm>
            <a:off x="6286512" y="2643182"/>
            <a:ext cx="2500330" cy="4000528"/>
          </a:xfrm>
          <a:prstGeom prst="round2Same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Пополнение развивающей предметно-пространственной среды в соответствии с ФГОС ДО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Обмен опытом с коллегами ДОУ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06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928670"/>
            <a:ext cx="8715436" cy="571504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None/>
            </a:pP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«Развивающая предметно-пространственная среда – часть образовательной среды, представленная специально организованным пространством (помещениями, участком и т. п.), материалами, оборудованием и инвентарем,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развития»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(пункт 3.6.3 ФГОС дошкольного образования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lvl="0">
              <a:lnSpc>
                <a:spcPct val="120000"/>
              </a:lnSpc>
            </a:pPr>
            <a:endParaRPr lang="ru-RU" sz="3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>
              <a:lnSpc>
                <a:spcPct val="170000"/>
              </a:lnSpc>
              <a:buNone/>
            </a:pP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Теоретическое обоснование личного вклада педагогов  в развитие образования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/>
          <a:lstStyle/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>
            <a:off x="214282" y="1142984"/>
            <a:ext cx="8429684" cy="1785950"/>
          </a:xfrm>
          <a:prstGeom prst="snip1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должна быть: содержательно-насыщенной, трансформируемой, полифункциональной, вариативной, доступной, безопасной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(пункт 3.3.4 ФГОС дошкольного образования)</a:t>
            </a: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Прямоугольник с одним вырезанным углом 5"/>
          <p:cNvSpPr/>
          <p:nvPr/>
        </p:nvSpPr>
        <p:spPr>
          <a:xfrm>
            <a:off x="214282" y="3286124"/>
            <a:ext cx="8572560" cy="3286148"/>
          </a:xfrm>
          <a:prstGeom prst="snip1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Карабанова О.А., Алиева Э.Ф., Радионова О.Р., Рабинович П.Д., </a:t>
            </a:r>
          </a:p>
          <a:p>
            <a:pPr indent="26670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Марич Е.М. Организация развивающей предметно-</a:t>
            </a:r>
          </a:p>
          <a:p>
            <a:pPr indent="26670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пространственной среды в соответствии с федеральным </a:t>
            </a:r>
          </a:p>
          <a:p>
            <a:pPr indent="26670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государственным образовательным стандартом дошкольного </a:t>
            </a:r>
          </a:p>
          <a:p>
            <a:pPr indent="266700">
              <a:tabLst>
                <a:tab pos="182563" algn="l"/>
              </a:tabLst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образования. Методические рекомендации для педагогических  работников дошкольных  образовательных организаций </a:t>
            </a:r>
          </a:p>
          <a:p>
            <a:pPr indent="266700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родителей детей дошкольного возраста</a:t>
            </a: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32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ru-RU" sz="3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21497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развивающей предметно-пространственной     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среды, обеспечивающей полноценное развитие детей,  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возможность общения и совместной деятельности детей и  </a:t>
            </a:r>
          </a:p>
          <a:p>
            <a:pPr>
              <a:lnSpc>
                <a:spcPct val="120000"/>
              </a:lnSpc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взрослых, двигательной активности детей</a:t>
            </a:r>
          </a:p>
          <a:p>
            <a:pPr>
              <a:lnSpc>
                <a:spcPct val="120000"/>
              </a:lnSpc>
              <a:buNone/>
            </a:pP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>
              <a:lnSpc>
                <a:spcPct val="120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обеспечения разных видов деятельности детей с учетом возрастных особенностей;</a:t>
            </a:r>
          </a:p>
          <a:p>
            <a:pPr lvl="0">
              <a:lnSpc>
                <a:spcPct val="120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эмоционального благополучия детей во взаимодействии с предметно-пространственным окружением;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привлечение семей воспитанников к активному участию в организации развивающей предметно-пространственной среды  группы</a:t>
            </a:r>
            <a:r>
              <a:rPr lang="ru-RU" dirty="0" smtClean="0"/>
              <a:t>.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0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и задачи педагогической деятельности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5729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При 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построении предметно-пространственной среды группы учитывались образовательные области (в соответствии с ФГОС ДО)</a:t>
            </a:r>
            <a:endParaRPr lang="ru-RU" sz="2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285860"/>
          <a:ext cx="822960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Управляющая кнопка: далее 4">
            <a:hlinkClick r:id="rId7" action="ppaction://hlinksldjump" highlightClick="1"/>
          </p:cNvPr>
          <p:cNvSpPr/>
          <p:nvPr/>
        </p:nvSpPr>
        <p:spPr>
          <a:xfrm>
            <a:off x="8358214" y="6215082"/>
            <a:ext cx="470912" cy="3994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 </a:t>
            </a:r>
            <a:endParaRPr lang="ru-RU" sz="32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для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девочек</a:t>
            </a: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для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мальчиков</a:t>
            </a: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3600" u="sng" dirty="0" smtClean="0">
                <a:solidFill>
                  <a:srgbClr val="2806BA"/>
                </a:solidFill>
                <a:latin typeface="Times New Roman" pitchFamily="18" charset="0"/>
                <a:cs typeface="Times New Roman" pitchFamily="18" charset="0"/>
              </a:rPr>
              <a:t>ПДД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Управляющая кнопка: домой 4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428628" cy="35719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642910" y="857232"/>
            <a:ext cx="7929618" cy="1643074"/>
          </a:xfrm>
          <a:prstGeom prst="snipRoundRect">
            <a:avLst/>
          </a:prstGeom>
          <a:blipFill>
            <a:blip r:embed="rId5" cstate="print"/>
            <a:tile tx="0" ty="0" sx="100000" sy="100000" flip="none" algn="tl"/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Цель: позитивная социализация детей дошкольного возраста, приобщение к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истокам, традициям семьи, общества и государства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blon2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shablon23</Template>
  <TotalTime>3460</TotalTime>
  <Words>1237</Words>
  <Application>Microsoft Office PowerPoint</Application>
  <PresentationFormat>Экран (4:3)</PresentationFormat>
  <Paragraphs>291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shablon23</vt:lpstr>
      <vt:lpstr>   Визитная карточка </vt:lpstr>
      <vt:lpstr>Презентация PowerPoint</vt:lpstr>
      <vt:lpstr>Муниципальное бюджетное дошкольное образовательное учреждение детский сад № 65 «Фестивальный»</vt:lpstr>
      <vt:lpstr>Условия формирования личного вклада педагогов  в развитие образования</vt:lpstr>
      <vt:lpstr> Актуальность </vt:lpstr>
      <vt:lpstr>Теоретическое обоснование личного вклада педагогов  в развитие образования</vt:lpstr>
      <vt:lpstr>                           </vt:lpstr>
      <vt:lpstr>    При построении предметно-пространственной среды группы учитывались образовательные области (в соответствии с ФГОС ДО)</vt:lpstr>
      <vt:lpstr>    Социально-коммуникативное развитие </vt:lpstr>
      <vt:lpstr>                                 Центр для девочек                            </vt:lpstr>
      <vt:lpstr>                                  Центр для мальчиков                            </vt:lpstr>
      <vt:lpstr>Центр ПДД</vt:lpstr>
      <vt:lpstr> Познавательное  развитие</vt:lpstr>
      <vt:lpstr>                            Центр природы                          </vt:lpstr>
      <vt:lpstr>    «Мини-лаборатория»</vt:lpstr>
      <vt:lpstr>                                      Центр сенсорного развития                  </vt:lpstr>
      <vt:lpstr>Центр конструирования</vt:lpstr>
      <vt:lpstr>Презентация PowerPoint</vt:lpstr>
      <vt:lpstr>Речевое развитие </vt:lpstr>
      <vt:lpstr>Центр книги</vt:lpstr>
      <vt:lpstr>      Центр дидактической игры</vt:lpstr>
      <vt:lpstr> Художественно-эстетическое развитие</vt:lpstr>
      <vt:lpstr>Центр творчества</vt:lpstr>
      <vt:lpstr>       Центр музыки и театра</vt:lpstr>
      <vt:lpstr>Презентация PowerPoint</vt:lpstr>
      <vt:lpstr>Презентация PowerPoint</vt:lpstr>
      <vt:lpstr>Презентация PowerPoint</vt:lpstr>
      <vt:lpstr>  Физическое развитие </vt:lpstr>
      <vt:lpstr>Центр спорта и здоровья</vt:lpstr>
      <vt:lpstr>Изученные нами материалы по теме:</vt:lpstr>
      <vt:lpstr>Пособия, изготовленные своими руками и с привлечением родителей</vt:lpstr>
      <vt:lpstr>Литература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«Детский сад – это огромный сад. Дети – это цветы. Воспитатель – это садовник, вносящий семена знаний, умений и навыков,  которые потом вырастают и дают свои плоды»</dc:title>
  <dc:creator>Администратор</dc:creator>
  <cp:lastModifiedBy>Сарафанникова</cp:lastModifiedBy>
  <cp:revision>348</cp:revision>
  <dcterms:created xsi:type="dcterms:W3CDTF">2015-12-02T09:44:22Z</dcterms:created>
  <dcterms:modified xsi:type="dcterms:W3CDTF">2016-09-08T10:31:41Z</dcterms:modified>
</cp:coreProperties>
</file>