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96" r:id="rId4"/>
    <p:sldId id="258" r:id="rId5"/>
    <p:sldId id="259" r:id="rId6"/>
    <p:sldId id="294" r:id="rId7"/>
    <p:sldId id="260" r:id="rId8"/>
    <p:sldId id="261" r:id="rId9"/>
    <p:sldId id="262" r:id="rId10"/>
    <p:sldId id="268" r:id="rId11"/>
    <p:sldId id="264" r:id="rId12"/>
    <p:sldId id="265" r:id="rId13"/>
    <p:sldId id="266" r:id="rId14"/>
    <p:sldId id="267" r:id="rId15"/>
    <p:sldId id="271" r:id="rId16"/>
    <p:sldId id="270" r:id="rId17"/>
    <p:sldId id="278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  <a:srgbClr val="FFFF00"/>
    <a:srgbClr val="08F830"/>
    <a:srgbClr val="FF66C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explosion val="0"/>
            <c:spPr>
              <a:solidFill>
                <a:srgbClr val="FF0000"/>
              </a:solidFill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88.8</c:v>
                </c:pt>
                <c:pt idx="1">
                  <c:v>11.1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55.6</c:v>
                </c:pt>
                <c:pt idx="1">
                  <c:v>44.4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CE1F9-5B4A-408C-A504-4D185FC018B0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0723A54-C5EB-4781-B393-F9C8BE8B43C9}">
      <dgm:prSet phldrT="[Текст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baseline="0" dirty="0">
              <a:solidFill>
                <a:srgbClr val="FFFF00"/>
              </a:solidFill>
            </a:rPr>
            <a:t>Робота с семьёй</a:t>
          </a:r>
        </a:p>
      </dgm:t>
    </dgm:pt>
    <dgm:pt modelId="{5B24D4A9-50F7-49E3-86F0-6A1D8490341B}" type="parTrans" cxnId="{9A02DDFA-D04F-4873-B0C4-A4C25FB141F7}">
      <dgm:prSet/>
      <dgm:spPr/>
      <dgm:t>
        <a:bodyPr/>
        <a:lstStyle/>
        <a:p>
          <a:endParaRPr lang="ru-RU"/>
        </a:p>
      </dgm:t>
    </dgm:pt>
    <dgm:pt modelId="{0ADBC8DC-D392-4973-BAE2-0E7055C594E2}" type="sibTrans" cxnId="{9A02DDFA-D04F-4873-B0C4-A4C25FB141F7}">
      <dgm:prSet/>
      <dgm:spPr/>
      <dgm:t>
        <a:bodyPr/>
        <a:lstStyle/>
        <a:p>
          <a:endParaRPr lang="ru-RU"/>
        </a:p>
      </dgm:t>
    </dgm:pt>
    <dgm:pt modelId="{5FC7C013-67BD-4443-B5F8-EDBF6E415070}">
      <dgm:prSet phldrT="[Текст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baseline="0" dirty="0">
              <a:solidFill>
                <a:srgbClr val="FFFF00"/>
              </a:solidFill>
            </a:rPr>
            <a:t>Работа с детьми</a:t>
          </a:r>
        </a:p>
      </dgm:t>
    </dgm:pt>
    <dgm:pt modelId="{8FDC1E8A-150B-42A9-9F6F-14F5C820DC5E}" type="parTrans" cxnId="{4035232F-B9D3-47B0-9ED9-EB4FB45E0BF3}">
      <dgm:prSet/>
      <dgm:spPr/>
      <dgm:t>
        <a:bodyPr/>
        <a:lstStyle/>
        <a:p>
          <a:endParaRPr lang="ru-RU"/>
        </a:p>
      </dgm:t>
    </dgm:pt>
    <dgm:pt modelId="{F3516557-0CD3-4794-BC5B-2D795840D677}" type="sibTrans" cxnId="{4035232F-B9D3-47B0-9ED9-EB4FB45E0BF3}">
      <dgm:prSet/>
      <dgm:spPr/>
      <dgm:t>
        <a:bodyPr/>
        <a:lstStyle/>
        <a:p>
          <a:endParaRPr lang="ru-RU"/>
        </a:p>
      </dgm:t>
    </dgm:pt>
    <dgm:pt modelId="{B23EDE2D-D1F7-44E1-82D3-0A05E34AB68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baseline="0" dirty="0">
              <a:solidFill>
                <a:srgbClr val="FFFF00"/>
              </a:solidFill>
            </a:rPr>
            <a:t>Создание предметно-развивающей среды</a:t>
          </a:r>
        </a:p>
      </dgm:t>
    </dgm:pt>
    <dgm:pt modelId="{F2E7506B-E3AD-4BFF-88FD-3106AC1613EC}" type="parTrans" cxnId="{D038E296-E053-40F0-805A-93111B5BA4EC}">
      <dgm:prSet/>
      <dgm:spPr/>
      <dgm:t>
        <a:bodyPr/>
        <a:lstStyle/>
        <a:p>
          <a:endParaRPr lang="ru-RU"/>
        </a:p>
      </dgm:t>
    </dgm:pt>
    <dgm:pt modelId="{DAC36419-D497-4D73-929C-AAB03E64C33C}" type="sibTrans" cxnId="{D038E296-E053-40F0-805A-93111B5BA4EC}">
      <dgm:prSet/>
      <dgm:spPr/>
      <dgm:t>
        <a:bodyPr/>
        <a:lstStyle/>
        <a:p>
          <a:endParaRPr lang="ru-RU"/>
        </a:p>
      </dgm:t>
    </dgm:pt>
    <dgm:pt modelId="{7308E0D9-BAB2-4A4B-AC97-35F92C757AE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baseline="0" dirty="0">
              <a:solidFill>
                <a:srgbClr val="FFFF00"/>
              </a:solidFill>
            </a:rPr>
            <a:t>Повышение уровня компетентности воспитателя</a:t>
          </a:r>
        </a:p>
      </dgm:t>
    </dgm:pt>
    <dgm:pt modelId="{A8A4D88F-2357-46D3-A297-C9EBB191B8F7}" type="parTrans" cxnId="{BA9F4121-B376-481F-8441-01E759D502E1}">
      <dgm:prSet/>
      <dgm:spPr/>
      <dgm:t>
        <a:bodyPr/>
        <a:lstStyle/>
        <a:p>
          <a:endParaRPr lang="ru-RU"/>
        </a:p>
      </dgm:t>
    </dgm:pt>
    <dgm:pt modelId="{484A7573-1343-485C-91A7-16B8126B4962}" type="sibTrans" cxnId="{BA9F4121-B376-481F-8441-01E759D502E1}">
      <dgm:prSet/>
      <dgm:spPr/>
      <dgm:t>
        <a:bodyPr/>
        <a:lstStyle/>
        <a:p>
          <a:endParaRPr lang="ru-RU"/>
        </a:p>
      </dgm:t>
    </dgm:pt>
    <dgm:pt modelId="{CCCF7C2C-C6A3-4CF9-B5B7-51D37B11A765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ru-RU" dirty="0">
              <a:solidFill>
                <a:srgbClr val="FF0000"/>
              </a:solidFill>
            </a:rPr>
            <a:t>Условия</a:t>
          </a:r>
        </a:p>
      </dgm:t>
    </dgm:pt>
    <dgm:pt modelId="{06C67CC5-BC57-48B5-8123-EAA8BDA976ED}" type="parTrans" cxnId="{00C6AC22-5A9C-4AA7-BA1B-5053CC36BE93}">
      <dgm:prSet/>
      <dgm:spPr/>
      <dgm:t>
        <a:bodyPr/>
        <a:lstStyle/>
        <a:p>
          <a:endParaRPr lang="ru-RU"/>
        </a:p>
      </dgm:t>
    </dgm:pt>
    <dgm:pt modelId="{E1849400-89AE-4E26-8927-04A571E557DD}" type="sibTrans" cxnId="{00C6AC22-5A9C-4AA7-BA1B-5053CC36BE93}">
      <dgm:prSet/>
      <dgm:spPr/>
      <dgm:t>
        <a:bodyPr/>
        <a:lstStyle/>
        <a:p>
          <a:endParaRPr lang="ru-RU"/>
        </a:p>
      </dgm:t>
    </dgm:pt>
    <dgm:pt modelId="{8F20F868-D739-45DA-B886-632A7471C832}" type="pres">
      <dgm:prSet presAssocID="{F10CE1F9-5B4A-408C-A504-4D185FC018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C847E4-F487-42C8-8610-0BF28A11D045}" type="pres">
      <dgm:prSet presAssocID="{20723A54-C5EB-4781-B393-F9C8BE8B43C9}" presName="node" presStyleLbl="node1" presStyleIdx="0" presStyleCnt="5" custScaleX="28313" custScaleY="19442" custLinFactNeighborX="19847" custLinFactNeighborY="-15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A196C-9584-42FD-BC66-A04FFC27AAF7}" type="pres">
      <dgm:prSet presAssocID="{0ADBC8DC-D392-4973-BAE2-0E7055C594E2}" presName="sibTrans" presStyleCnt="0"/>
      <dgm:spPr/>
      <dgm:t>
        <a:bodyPr/>
        <a:lstStyle/>
        <a:p>
          <a:endParaRPr lang="ru-RU"/>
        </a:p>
      </dgm:t>
    </dgm:pt>
    <dgm:pt modelId="{8153EB37-2DEB-4B37-A12B-7E68AEB04F79}" type="pres">
      <dgm:prSet presAssocID="{CCCF7C2C-C6A3-4CF9-B5B7-51D37B11A765}" presName="node" presStyleLbl="node1" presStyleIdx="1" presStyleCnt="5" custScaleX="26656" custScaleY="45136" custLinFactNeighborX="-17367" custLinFactNeighborY="20396">
        <dgm:presLayoutVars>
          <dgm:bulletEnabled val="1"/>
        </dgm:presLayoutVars>
      </dgm:prSet>
      <dgm:spPr>
        <a:prstGeom prst="quadArrowCallout">
          <a:avLst/>
        </a:prstGeom>
      </dgm:spPr>
      <dgm:t>
        <a:bodyPr/>
        <a:lstStyle/>
        <a:p>
          <a:endParaRPr lang="ru-RU"/>
        </a:p>
      </dgm:t>
    </dgm:pt>
    <dgm:pt modelId="{6018EF6F-3893-4584-8190-C0512934AD7E}" type="pres">
      <dgm:prSet presAssocID="{E1849400-89AE-4E26-8927-04A571E557DD}" presName="sibTrans" presStyleCnt="0"/>
      <dgm:spPr/>
      <dgm:t>
        <a:bodyPr/>
        <a:lstStyle/>
        <a:p>
          <a:endParaRPr lang="ru-RU"/>
        </a:p>
      </dgm:t>
    </dgm:pt>
    <dgm:pt modelId="{8684B375-A85C-4576-80D3-38B3225DE0F6}" type="pres">
      <dgm:prSet presAssocID="{B23EDE2D-D1F7-44E1-82D3-0A05E34AB689}" presName="node" presStyleLbl="node1" presStyleIdx="2" presStyleCnt="5" custScaleX="27561" custScaleY="20193" custLinFactNeighborX="19875" custLinFactNeighborY="6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783D3-4CBA-4BC4-B3BD-8F8D97B3D6A4}" type="pres">
      <dgm:prSet presAssocID="{DAC36419-D497-4D73-929C-AAB03E64C33C}" presName="sibTrans" presStyleCnt="0"/>
      <dgm:spPr/>
      <dgm:t>
        <a:bodyPr/>
        <a:lstStyle/>
        <a:p>
          <a:endParaRPr lang="ru-RU"/>
        </a:p>
      </dgm:t>
    </dgm:pt>
    <dgm:pt modelId="{BD0662CE-8753-4FA6-AC02-030C0C7AA3BA}" type="pres">
      <dgm:prSet presAssocID="{5FC7C013-67BD-4443-B5F8-EDBF6E415070}" presName="node" presStyleLbl="node1" presStyleIdx="3" presStyleCnt="5" custScaleX="27464" custScaleY="20737" custLinFactNeighborX="11984" custLinFactNeighborY="-31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8A4C9-BF0A-429D-B8C4-2AEEE76F078C}" type="pres">
      <dgm:prSet presAssocID="{F3516557-0CD3-4794-BC5B-2D795840D677}" presName="sibTrans" presStyleCnt="0"/>
      <dgm:spPr/>
      <dgm:t>
        <a:bodyPr/>
        <a:lstStyle/>
        <a:p>
          <a:endParaRPr lang="ru-RU"/>
        </a:p>
      </dgm:t>
    </dgm:pt>
    <dgm:pt modelId="{828580DF-D9E9-4360-8877-F489AD6E003D}" type="pres">
      <dgm:prSet presAssocID="{7308E0D9-BAB2-4A4B-AC97-35F92C757AE7}" presName="node" presStyleLbl="node1" presStyleIdx="4" presStyleCnt="5" custScaleX="26928" custScaleY="18508" custLinFactNeighborX="-27745" custLinFactNeighborY="-66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2DDFA-D04F-4873-B0C4-A4C25FB141F7}" srcId="{F10CE1F9-5B4A-408C-A504-4D185FC018B0}" destId="{20723A54-C5EB-4781-B393-F9C8BE8B43C9}" srcOrd="0" destOrd="0" parTransId="{5B24D4A9-50F7-49E3-86F0-6A1D8490341B}" sibTransId="{0ADBC8DC-D392-4973-BAE2-0E7055C594E2}"/>
    <dgm:cxn modelId="{AAABA670-49C7-47C8-9E15-02207B8D1371}" type="presOf" srcId="{F10CE1F9-5B4A-408C-A504-4D185FC018B0}" destId="{8F20F868-D739-45DA-B886-632A7471C832}" srcOrd="0" destOrd="0" presId="urn:microsoft.com/office/officeart/2005/8/layout/default#1"/>
    <dgm:cxn modelId="{00C6AC22-5A9C-4AA7-BA1B-5053CC36BE93}" srcId="{F10CE1F9-5B4A-408C-A504-4D185FC018B0}" destId="{CCCF7C2C-C6A3-4CF9-B5B7-51D37B11A765}" srcOrd="1" destOrd="0" parTransId="{06C67CC5-BC57-48B5-8123-EAA8BDA976ED}" sibTransId="{E1849400-89AE-4E26-8927-04A571E557DD}"/>
    <dgm:cxn modelId="{3ED4E527-E8FF-4C8D-B7F6-F18E65881E6A}" type="presOf" srcId="{7308E0D9-BAB2-4A4B-AC97-35F92C757AE7}" destId="{828580DF-D9E9-4360-8877-F489AD6E003D}" srcOrd="0" destOrd="0" presId="urn:microsoft.com/office/officeart/2005/8/layout/default#1"/>
    <dgm:cxn modelId="{81310FF2-A051-4BC7-896D-27FED7BE6889}" type="presOf" srcId="{5FC7C013-67BD-4443-B5F8-EDBF6E415070}" destId="{BD0662CE-8753-4FA6-AC02-030C0C7AA3BA}" srcOrd="0" destOrd="0" presId="urn:microsoft.com/office/officeart/2005/8/layout/default#1"/>
    <dgm:cxn modelId="{D038E296-E053-40F0-805A-93111B5BA4EC}" srcId="{F10CE1F9-5B4A-408C-A504-4D185FC018B0}" destId="{B23EDE2D-D1F7-44E1-82D3-0A05E34AB689}" srcOrd="2" destOrd="0" parTransId="{F2E7506B-E3AD-4BFF-88FD-3106AC1613EC}" sibTransId="{DAC36419-D497-4D73-929C-AAB03E64C33C}"/>
    <dgm:cxn modelId="{4035232F-B9D3-47B0-9ED9-EB4FB45E0BF3}" srcId="{F10CE1F9-5B4A-408C-A504-4D185FC018B0}" destId="{5FC7C013-67BD-4443-B5F8-EDBF6E415070}" srcOrd="3" destOrd="0" parTransId="{8FDC1E8A-150B-42A9-9F6F-14F5C820DC5E}" sibTransId="{F3516557-0CD3-4794-BC5B-2D795840D677}"/>
    <dgm:cxn modelId="{BF011A6C-E083-4A07-A28A-E2C75B9EADAB}" type="presOf" srcId="{20723A54-C5EB-4781-B393-F9C8BE8B43C9}" destId="{42C847E4-F487-42C8-8610-0BF28A11D045}" srcOrd="0" destOrd="0" presId="urn:microsoft.com/office/officeart/2005/8/layout/default#1"/>
    <dgm:cxn modelId="{DA1E82F5-F327-4531-979D-DF0F6D26C059}" type="presOf" srcId="{B23EDE2D-D1F7-44E1-82D3-0A05E34AB689}" destId="{8684B375-A85C-4576-80D3-38B3225DE0F6}" srcOrd="0" destOrd="0" presId="urn:microsoft.com/office/officeart/2005/8/layout/default#1"/>
    <dgm:cxn modelId="{56F7167E-71BB-44D8-95DE-E636B295E96C}" type="presOf" srcId="{CCCF7C2C-C6A3-4CF9-B5B7-51D37B11A765}" destId="{8153EB37-2DEB-4B37-A12B-7E68AEB04F79}" srcOrd="0" destOrd="0" presId="urn:microsoft.com/office/officeart/2005/8/layout/default#1"/>
    <dgm:cxn modelId="{BA9F4121-B376-481F-8441-01E759D502E1}" srcId="{F10CE1F9-5B4A-408C-A504-4D185FC018B0}" destId="{7308E0D9-BAB2-4A4B-AC97-35F92C757AE7}" srcOrd="4" destOrd="0" parTransId="{A8A4D88F-2357-46D3-A297-C9EBB191B8F7}" sibTransId="{484A7573-1343-485C-91A7-16B8126B4962}"/>
    <dgm:cxn modelId="{AF520720-8D76-45C4-8311-383ADDF15445}" type="presParOf" srcId="{8F20F868-D739-45DA-B886-632A7471C832}" destId="{42C847E4-F487-42C8-8610-0BF28A11D045}" srcOrd="0" destOrd="0" presId="urn:microsoft.com/office/officeart/2005/8/layout/default#1"/>
    <dgm:cxn modelId="{0BC578F4-DCB2-4A72-A3CD-FDF109F7FF3C}" type="presParOf" srcId="{8F20F868-D739-45DA-B886-632A7471C832}" destId="{A58A196C-9584-42FD-BC66-A04FFC27AAF7}" srcOrd="1" destOrd="0" presId="urn:microsoft.com/office/officeart/2005/8/layout/default#1"/>
    <dgm:cxn modelId="{43B46A83-EBC1-458D-8881-6B435190E552}" type="presParOf" srcId="{8F20F868-D739-45DA-B886-632A7471C832}" destId="{8153EB37-2DEB-4B37-A12B-7E68AEB04F79}" srcOrd="2" destOrd="0" presId="urn:microsoft.com/office/officeart/2005/8/layout/default#1"/>
    <dgm:cxn modelId="{2E864AD6-9E25-4671-BCF7-BA45F73181AE}" type="presParOf" srcId="{8F20F868-D739-45DA-B886-632A7471C832}" destId="{6018EF6F-3893-4584-8190-C0512934AD7E}" srcOrd="3" destOrd="0" presId="urn:microsoft.com/office/officeart/2005/8/layout/default#1"/>
    <dgm:cxn modelId="{EA279432-7F9D-49BE-9326-F58AE0D0BB78}" type="presParOf" srcId="{8F20F868-D739-45DA-B886-632A7471C832}" destId="{8684B375-A85C-4576-80D3-38B3225DE0F6}" srcOrd="4" destOrd="0" presId="urn:microsoft.com/office/officeart/2005/8/layout/default#1"/>
    <dgm:cxn modelId="{DA4F5809-A321-471A-B580-59B57B5D341D}" type="presParOf" srcId="{8F20F868-D739-45DA-B886-632A7471C832}" destId="{AC4783D3-4CBA-4BC4-B3BD-8F8D97B3D6A4}" srcOrd="5" destOrd="0" presId="urn:microsoft.com/office/officeart/2005/8/layout/default#1"/>
    <dgm:cxn modelId="{4A0A5ABA-B3F9-453E-99B8-3ABAEED73D90}" type="presParOf" srcId="{8F20F868-D739-45DA-B886-632A7471C832}" destId="{BD0662CE-8753-4FA6-AC02-030C0C7AA3BA}" srcOrd="6" destOrd="0" presId="urn:microsoft.com/office/officeart/2005/8/layout/default#1"/>
    <dgm:cxn modelId="{58010279-DF4F-425A-9FF6-E170D1F8EB9B}" type="presParOf" srcId="{8F20F868-D739-45DA-B886-632A7471C832}" destId="{4A48A4C9-BF0A-429D-B8C4-2AEEE76F078C}" srcOrd="7" destOrd="0" presId="urn:microsoft.com/office/officeart/2005/8/layout/default#1"/>
    <dgm:cxn modelId="{04E1696A-C721-4470-9095-C31F07F33CD1}" type="presParOf" srcId="{8F20F868-D739-45DA-B886-632A7471C832}" destId="{828580DF-D9E9-4360-8877-F489AD6E003D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847E4-F487-42C8-8610-0BF28A11D045}">
      <dsp:nvSpPr>
        <dsp:cNvPr id="0" name=""/>
        <dsp:cNvSpPr/>
      </dsp:nvSpPr>
      <dsp:spPr>
        <a:xfrm>
          <a:off x="2428883" y="178600"/>
          <a:ext cx="1840587" cy="75833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>
              <a:solidFill>
                <a:srgbClr val="FFFF00"/>
              </a:solidFill>
            </a:rPr>
            <a:t>Робота с семьёй</a:t>
          </a:r>
        </a:p>
      </dsp:txBody>
      <dsp:txXfrm>
        <a:off x="2428883" y="178600"/>
        <a:ext cx="1840587" cy="758338"/>
      </dsp:txXfrm>
    </dsp:sp>
    <dsp:sp modelId="{8153EB37-2DEB-4B37-A12B-7E68AEB04F79}">
      <dsp:nvSpPr>
        <dsp:cNvPr id="0" name=""/>
        <dsp:cNvSpPr/>
      </dsp:nvSpPr>
      <dsp:spPr>
        <a:xfrm>
          <a:off x="2500327" y="1071584"/>
          <a:ext cx="1732868" cy="1760536"/>
        </a:xfrm>
        <a:prstGeom prst="quadArrowCallou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FF0000"/>
              </a:solidFill>
            </a:rPr>
            <a:t>Условия</a:t>
          </a:r>
        </a:p>
      </dsp:txBody>
      <dsp:txXfrm>
        <a:off x="2949807" y="1528241"/>
        <a:ext cx="833908" cy="847222"/>
      </dsp:txXfrm>
    </dsp:sp>
    <dsp:sp modelId="{8684B375-A85C-4576-80D3-38B3225DE0F6}">
      <dsp:nvSpPr>
        <dsp:cNvPr id="0" name=""/>
        <dsp:cNvSpPr/>
      </dsp:nvSpPr>
      <dsp:spPr>
        <a:xfrm>
          <a:off x="2428883" y="2964686"/>
          <a:ext cx="1791701" cy="78763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>
              <a:solidFill>
                <a:srgbClr val="FFFF00"/>
              </a:solidFill>
            </a:rPr>
            <a:t>Создание предметно-развивающей среды</a:t>
          </a:r>
        </a:p>
      </dsp:txBody>
      <dsp:txXfrm>
        <a:off x="2428883" y="2964686"/>
        <a:ext cx="1791701" cy="787630"/>
      </dsp:txXfrm>
    </dsp:sp>
    <dsp:sp modelId="{BD0662CE-8753-4FA6-AC02-030C0C7AA3BA}">
      <dsp:nvSpPr>
        <dsp:cNvPr id="0" name=""/>
        <dsp:cNvSpPr/>
      </dsp:nvSpPr>
      <dsp:spPr>
        <a:xfrm>
          <a:off x="4357687" y="1464470"/>
          <a:ext cx="1785395" cy="808849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>
              <a:solidFill>
                <a:srgbClr val="FFFF00"/>
              </a:solidFill>
            </a:rPr>
            <a:t>Работа с детьми</a:t>
          </a:r>
        </a:p>
      </dsp:txBody>
      <dsp:txXfrm>
        <a:off x="4357687" y="1464470"/>
        <a:ext cx="1785395" cy="808849"/>
      </dsp:txXfrm>
    </dsp:sp>
    <dsp:sp modelId="{828580DF-D9E9-4360-8877-F489AD6E003D}">
      <dsp:nvSpPr>
        <dsp:cNvPr id="0" name=""/>
        <dsp:cNvSpPr/>
      </dsp:nvSpPr>
      <dsp:spPr>
        <a:xfrm>
          <a:off x="571490" y="1535914"/>
          <a:ext cx="1750551" cy="721907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>
              <a:solidFill>
                <a:srgbClr val="FFFF00"/>
              </a:solidFill>
            </a:rPr>
            <a:t>Повышение уровня компетентности воспитателя</a:t>
          </a:r>
        </a:p>
      </dsp:txBody>
      <dsp:txXfrm>
        <a:off x="571490" y="1535914"/>
        <a:ext cx="1750551" cy="721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0.38095</cdr:x>
      <cdr:y>0.12027</cdr:y>
    </cdr:from>
    <cdr:to>
      <cdr:x>0.58075</cdr:x>
      <cdr:y>0.27976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16" y="428628"/>
          <a:ext cx="1198916" cy="568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bg1"/>
              </a:solidFill>
            </a:rPr>
            <a:t>Высокий уровень</a:t>
          </a:r>
        </a:p>
        <a:p xmlns:a="http://schemas.openxmlformats.org/drawingml/2006/main">
          <a:r>
            <a:rPr lang="ru-RU" dirty="0" smtClean="0">
              <a:solidFill>
                <a:schemeClr val="bg1"/>
              </a:solidFill>
            </a:rPr>
            <a:t>11,1%</a:t>
          </a:r>
          <a:endParaRPr lang="ru-RU" sz="11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0.52864</cdr:x>
      <cdr:y>0.58652</cdr:y>
    </cdr:from>
    <cdr:to>
      <cdr:x>0.74009</cdr:x>
      <cdr:y>0.78877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520" y="2071702"/>
          <a:ext cx="1143008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Средний уровень 55,6%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0.27753</cdr:x>
      <cdr:y>0.28315</cdr:y>
    </cdr:from>
    <cdr:to>
      <cdr:x>0.5022</cdr:x>
      <cdr:y>0.52584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00198" y="1000132"/>
          <a:ext cx="1214446" cy="857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bg1"/>
              </a:solidFill>
            </a:rPr>
            <a:t>Высокий уровень 44,4%</a:t>
          </a:r>
          <a:endParaRPr lang="ru-RU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B3983-E61E-4EB3-9920-E055CBA1E057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8E1CE-84F9-424D-91A9-901738532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9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8E1CE-84F9-424D-91A9-9017385329B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8E1CE-84F9-424D-91A9-9017385329B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8E1CE-84F9-424D-91A9-9017385329B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8E1CE-84F9-424D-91A9-9017385329B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8E1CE-84F9-424D-91A9-9017385329B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3620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620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3517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7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7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7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7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7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8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8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18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351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518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518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3518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3518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142852"/>
            <a:ext cx="6357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FF0000"/>
                  </a:solidFill>
                </a:ln>
              </a:rPr>
              <a:t>МБДОУ </a:t>
            </a:r>
            <a:r>
              <a:rPr lang="ru-RU" sz="3200" dirty="0" err="1" smtClean="0">
                <a:ln>
                  <a:solidFill>
                    <a:srgbClr val="FF0000"/>
                  </a:solidFill>
                </a:ln>
              </a:rPr>
              <a:t>д</a:t>
            </a:r>
            <a:r>
              <a:rPr lang="ru-RU" sz="3200" dirty="0" smtClean="0">
                <a:ln>
                  <a:solidFill>
                    <a:srgbClr val="FF0000"/>
                  </a:solidFill>
                </a:ln>
              </a:rPr>
              <a:t>/сад №10               «Солнышко» </a:t>
            </a:r>
            <a:endParaRPr lang="ru-RU" sz="32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14422"/>
            <a:ext cx="7715304" cy="5324535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Проект</a:t>
            </a:r>
          </a:p>
          <a:p>
            <a:pPr algn="ctr"/>
            <a:r>
              <a:rPr lang="ru-RU" sz="4400" b="1" dirty="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«Хочу быть здоровым»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</a:rPr>
              <a:t>С применением здоровьесберегающих технологий</a:t>
            </a:r>
          </a:p>
          <a:p>
            <a:pPr algn="ctr"/>
            <a:endParaRPr lang="ru-RU" sz="2800" dirty="0" smtClean="0">
              <a:ln>
                <a:solidFill>
                  <a:srgbClr val="FF0000"/>
                </a:solidFill>
              </a:ln>
            </a:endParaRP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</a:rPr>
              <a:t>Воспитатель : Скворцова Н.В.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</a:rPr>
              <a:t>2013 год.</a:t>
            </a:r>
            <a:endParaRPr lang="ru-RU" sz="2800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>
          <a:xfrm>
            <a:off x="357158" y="0"/>
            <a:ext cx="8572560" cy="1142984"/>
          </a:xfrm>
          <a:prstGeom prst="rect">
            <a:avLst/>
          </a:prstGeom>
        </p:spPr>
        <p:txBody>
          <a:bodyPr numCol="1">
            <a:prstTxWarp prst="textChevron">
              <a:avLst>
                <a:gd name="adj" fmla="val 21277"/>
              </a:avLst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10" b="1" i="0" u="none" strike="noStrike" kern="0" cap="none" spc="0" normalizeH="0" baseline="0" noProof="0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Условия  для </a:t>
            </a:r>
            <a:r>
              <a:rPr kumimoji="0" lang="ru-RU" sz="3510" b="1" i="0" u="none" strike="noStrike" kern="0" cap="none" spc="0" normalizeH="0" noProof="0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реализации  проекта</a:t>
            </a:r>
            <a:endParaRPr kumimoji="0" lang="ru-RU" sz="3510" b="1" i="0" u="none" strike="noStrike" kern="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071538" y="1500174"/>
          <a:ext cx="650085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7813"/>
            <a:ext cx="8362950" cy="579419"/>
          </a:xfrm>
        </p:spPr>
        <p:txBody>
          <a:bodyPr/>
          <a:lstStyle/>
          <a:p>
            <a:r>
              <a:rPr lang="en-US" sz="4800" b="1" u="sng" dirty="0">
                <a:solidFill>
                  <a:srgbClr val="FFFF00"/>
                </a:solidFill>
                <a:latin typeface="Calibri" pitchFamily="34" charset="0"/>
              </a:rPr>
              <a:t>I</a:t>
            </a:r>
            <a:r>
              <a:rPr lang="ru-RU" sz="4800" b="1" u="sng" dirty="0">
                <a:solidFill>
                  <a:srgbClr val="FFFF00"/>
                </a:solidFill>
                <a:latin typeface="Calibri" pitchFamily="34" charset="0"/>
              </a:rPr>
              <a:t> этап – Подготовительный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071546"/>
            <a:ext cx="9215502" cy="428628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dirty="0">
                <a:solidFill>
                  <a:srgbClr val="00FF00"/>
                </a:solidFill>
              </a:rPr>
              <a:t>Задачи этапа:</a:t>
            </a:r>
            <a:endParaRPr lang="ru-RU" dirty="0">
              <a:solidFill>
                <a:srgbClr val="00FF00"/>
              </a:solidFill>
            </a:endParaRPr>
          </a:p>
          <a:p>
            <a:r>
              <a:rPr lang="ru-RU" dirty="0" smtClean="0"/>
              <a:t>Диагностика физического развития детей</a:t>
            </a:r>
            <a:endParaRPr lang="ru-RU" dirty="0"/>
          </a:p>
          <a:p>
            <a:r>
              <a:rPr lang="ru-RU" dirty="0"/>
              <a:t>Разработка проекта </a:t>
            </a:r>
            <a:r>
              <a:rPr lang="ru-RU" dirty="0" smtClean="0"/>
              <a:t>«Хочу быть здоровым»</a:t>
            </a:r>
          </a:p>
          <a:p>
            <a:r>
              <a:rPr lang="ru-RU" dirty="0" smtClean="0"/>
              <a:t>Изготовление оборудования</a:t>
            </a:r>
          </a:p>
          <a:p>
            <a:r>
              <a:rPr lang="ru-RU" dirty="0" smtClean="0"/>
              <a:t>Подбор и изучение материала</a:t>
            </a:r>
          </a:p>
          <a:p>
            <a:r>
              <a:rPr lang="ru-RU" dirty="0" smtClean="0"/>
              <a:t>Привлечение внимания родителей к проблеме оздоровительной работы с детьми</a:t>
            </a:r>
          </a:p>
          <a:p>
            <a:endParaRPr lang="ru-RU" dirty="0" smtClean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0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rgbClr val="FFFF00"/>
                </a:solidFill>
              </a:rPr>
              <a:t>II</a:t>
            </a:r>
            <a:r>
              <a:rPr lang="ru-RU" sz="4000" b="1" u="sng" dirty="0" smtClean="0">
                <a:solidFill>
                  <a:srgbClr val="FFFF00"/>
                </a:solidFill>
              </a:rPr>
              <a:t> этап – Основной </a:t>
            </a:r>
            <a:br>
              <a:rPr lang="ru-RU" sz="4000" b="1" u="sng" dirty="0" smtClean="0">
                <a:solidFill>
                  <a:srgbClr val="FFFF00"/>
                </a:solidFill>
              </a:rPr>
            </a:br>
            <a:r>
              <a:rPr lang="ru-RU" sz="4000" b="1" u="sng" dirty="0" smtClean="0">
                <a:solidFill>
                  <a:srgbClr val="FFFF00"/>
                </a:solidFill>
              </a:rPr>
              <a:t> реализация проекта.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428736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8F830"/>
                </a:solidFill>
              </a:rPr>
              <a:t>I</a:t>
            </a:r>
            <a:r>
              <a:rPr lang="ru-RU" sz="4000" dirty="0" smtClean="0">
                <a:solidFill>
                  <a:srgbClr val="08F830"/>
                </a:solidFill>
              </a:rPr>
              <a:t> блок – «Я - человек»</a:t>
            </a:r>
            <a:endParaRPr lang="ru-RU" sz="4000" dirty="0">
              <a:solidFill>
                <a:srgbClr val="08F83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78605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8F830"/>
                </a:solidFill>
              </a:rPr>
              <a:t>II </a:t>
            </a:r>
            <a:r>
              <a:rPr lang="ru-RU" sz="4000" dirty="0" smtClean="0">
                <a:solidFill>
                  <a:srgbClr val="08F830"/>
                </a:solidFill>
              </a:rPr>
              <a:t>блок – «Я расту здоровым»</a:t>
            </a:r>
            <a:endParaRPr lang="ru-RU" sz="4000" dirty="0">
              <a:solidFill>
                <a:srgbClr val="08F83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357694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8F830"/>
                </a:solidFill>
              </a:rPr>
              <a:t>III</a:t>
            </a:r>
            <a:r>
              <a:rPr lang="ru-RU" sz="4000" dirty="0" smtClean="0">
                <a:solidFill>
                  <a:srgbClr val="08F830"/>
                </a:solidFill>
              </a:rPr>
              <a:t> блок – «Уроки Мойдодыра»</a:t>
            </a:r>
            <a:endParaRPr lang="ru-RU" sz="4000" dirty="0">
              <a:solidFill>
                <a:srgbClr val="08F83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39825"/>
          </a:xfrm>
        </p:spPr>
        <p:txBody>
          <a:bodyPr/>
          <a:lstStyle/>
          <a:p>
            <a:r>
              <a:rPr lang="ru-RU" sz="2800" b="1" u="sng" dirty="0"/>
              <a:t>Интеграция образовательных областей</a:t>
            </a:r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2916238" y="3068638"/>
            <a:ext cx="3024187" cy="15128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Проект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«Хочу быть здоровым»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5651500" y="2708275"/>
            <a:ext cx="1081088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2124075" y="2708275"/>
            <a:ext cx="10080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1979613" y="4365625"/>
            <a:ext cx="13684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5435600" y="4365625"/>
            <a:ext cx="144145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4500563" y="45815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V="1">
            <a:off x="4427538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" name="Пятно 1 16"/>
          <p:cNvSpPr/>
          <p:nvPr/>
        </p:nvSpPr>
        <p:spPr bwMode="auto">
          <a:xfrm>
            <a:off x="6429388" y="1000108"/>
            <a:ext cx="2714612" cy="2486036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Здоровье</a:t>
            </a:r>
          </a:p>
          <a:p>
            <a:pPr algn="ctr"/>
            <a:r>
              <a:rPr lang="ru-RU" sz="1100" dirty="0" smtClean="0">
                <a:solidFill>
                  <a:srgbClr val="FF0000"/>
                </a:solidFill>
              </a:rPr>
              <a:t>(беседа, игры-релаксации, музыкотерапия, прогулки)</a:t>
            </a:r>
          </a:p>
          <a:p>
            <a:pPr algn="ctr"/>
            <a:endParaRPr lang="ru-RU" dirty="0" smtClean="0">
              <a:solidFill>
                <a:srgbClr val="FFFF00"/>
              </a:solidFill>
            </a:endParaRPr>
          </a:p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Пятно 1 17"/>
          <p:cNvSpPr/>
          <p:nvPr/>
        </p:nvSpPr>
        <p:spPr bwMode="auto">
          <a:xfrm>
            <a:off x="3143240" y="1071546"/>
            <a:ext cx="3214710" cy="1843094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Коммуникация</a:t>
            </a:r>
          </a:p>
          <a:p>
            <a:pPr algn="ctr"/>
            <a:r>
              <a:rPr lang="ru-RU" sz="1100" dirty="0" smtClean="0">
                <a:solidFill>
                  <a:srgbClr val="FF0000"/>
                </a:solidFill>
              </a:rPr>
              <a:t>(беседа, чтение х.л.)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19" name="Пятно 1 18"/>
          <p:cNvSpPr/>
          <p:nvPr/>
        </p:nvSpPr>
        <p:spPr bwMode="auto">
          <a:xfrm>
            <a:off x="0" y="1214422"/>
            <a:ext cx="3143240" cy="2071702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Социализация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sz="1100" dirty="0" smtClean="0">
                <a:solidFill>
                  <a:srgbClr val="FF0000"/>
                </a:solidFill>
              </a:rPr>
              <a:t>(игры)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21" name="Пятно 1 20"/>
          <p:cNvSpPr/>
          <p:nvPr/>
        </p:nvSpPr>
        <p:spPr bwMode="auto">
          <a:xfrm>
            <a:off x="0" y="4643446"/>
            <a:ext cx="2928958" cy="2071702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Физическая культура</a:t>
            </a:r>
          </a:p>
          <a:p>
            <a:pPr algn="ctr"/>
            <a:r>
              <a:rPr lang="ru-RU" sz="1100" dirty="0" smtClean="0">
                <a:solidFill>
                  <a:srgbClr val="FF0000"/>
                </a:solidFill>
              </a:rPr>
              <a:t>(НОД, гимнастики)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22" name="Пятно 1 21"/>
          <p:cNvSpPr/>
          <p:nvPr/>
        </p:nvSpPr>
        <p:spPr bwMode="auto">
          <a:xfrm>
            <a:off x="3000364" y="4643446"/>
            <a:ext cx="2928958" cy="185738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Безопасность</a:t>
            </a:r>
          </a:p>
          <a:p>
            <a:pPr algn="ctr"/>
            <a:r>
              <a:rPr lang="ru-RU" sz="1100" dirty="0" smtClean="0">
                <a:solidFill>
                  <a:srgbClr val="FF0000"/>
                </a:solidFill>
              </a:rPr>
              <a:t>(ситуативные разговоры, беседы)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23" name="Пятно 1 22"/>
          <p:cNvSpPr/>
          <p:nvPr/>
        </p:nvSpPr>
        <p:spPr bwMode="auto">
          <a:xfrm>
            <a:off x="6357950" y="4714884"/>
            <a:ext cx="2571768" cy="2000264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Познание</a:t>
            </a:r>
          </a:p>
          <a:p>
            <a:pPr algn="ctr"/>
            <a:r>
              <a:rPr lang="ru-RU" sz="1100" dirty="0" smtClean="0">
                <a:solidFill>
                  <a:srgbClr val="FF0000"/>
                </a:solidFill>
              </a:rPr>
              <a:t>(беседа, д/игры, рассматривание иллюстраций)</a:t>
            </a:r>
            <a:endParaRPr lang="ru-RU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animBg="1"/>
      <p:bldP spid="39940" grpId="0" animBg="1"/>
      <p:bldP spid="39941" grpId="0" animBg="1"/>
      <p:bldP spid="39942" grpId="0" animBg="1"/>
      <p:bldP spid="39943" grpId="0" animBg="1"/>
      <p:bldP spid="39950" grpId="0" animBg="1"/>
      <p:bldP spid="399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</a:t>
            </a:r>
            <a:r>
              <a:rPr lang="ru-RU" sz="4800" dirty="0" smtClean="0">
                <a:solidFill>
                  <a:srgbClr val="FF0000"/>
                </a:solidFill>
              </a:rPr>
              <a:t> блок – «Я – человек»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714356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FF0000"/>
                </a:solidFill>
              </a:rPr>
              <a:t>Цель</a:t>
            </a:r>
            <a:r>
              <a:rPr lang="ru-RU" sz="2800" dirty="0" smtClean="0"/>
              <a:t> – формирование представлений о себе, как отдельном человеке; о значении каждого органа для нормальной жизнедеятельности: глаза – смотреть, уши – слышать, носик – нюхать, язычок – пробовать (определять) на вкус, ручки – хватать, держать и т.д.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://yogagimalai.files.wordpress.com/2012/03/fee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429000"/>
            <a:ext cx="6000792" cy="3357586"/>
          </a:xfrm>
          <a:prstGeom prst="rect">
            <a:avLst/>
          </a:prstGeom>
          <a:noFill/>
          <a:ln w="57150">
            <a:solidFill>
              <a:srgbClr val="08F83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DCIM\106BBKDC\BKDC2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4381499" cy="3286124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pic>
        <p:nvPicPr>
          <p:cNvPr id="2051" name="Picture 3" descr="M:\DCIM\106BBKDC\BKDC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4643438" y="3429000"/>
            <a:ext cx="4357718" cy="3268308"/>
          </a:xfrm>
          <a:prstGeom prst="rect">
            <a:avLst/>
          </a:prstGeom>
          <a:noFill/>
          <a:ln w="38100">
            <a:solidFill>
              <a:srgbClr val="08F83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85720" y="142852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Упражнения «Покажи части тела»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DCIM\106BBKDC\BKDC2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4786346" cy="2977375"/>
          </a:xfrm>
          <a:prstGeom prst="rect">
            <a:avLst/>
          </a:prstGeom>
          <a:noFill/>
          <a:ln w="76200">
            <a:solidFill>
              <a:srgbClr val="08F83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142908" y="14285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Рассматривание иллюстраций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050" name="Picture 2" descr="M:\DCIM\106BBKDC\BKDC2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143248"/>
            <a:ext cx="4538626" cy="351112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86380" y="1928802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Д/и «Что есть у куклы?»</a:t>
            </a:r>
            <a:endParaRPr lang="ru-RU" sz="2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DCIM\106BBKDC\BKDC2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928934"/>
            <a:ext cx="4286280" cy="3786214"/>
          </a:xfrm>
          <a:prstGeom prst="rect">
            <a:avLst/>
          </a:prstGeom>
          <a:noFill/>
          <a:ln w="76200">
            <a:solidFill>
              <a:srgbClr val="08F830"/>
            </a:solidFill>
          </a:ln>
        </p:spPr>
      </p:pic>
      <p:pic>
        <p:nvPicPr>
          <p:cNvPr id="3075" name="Picture 3" descr="M:\DCIM\106BBKDC\BKDC2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429156" cy="360042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28596" y="785794"/>
            <a:ext cx="364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Игра – релаксация «Дай ладошечку, моя крошечка…»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942" y="4143380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Рассматривание фотографий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428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28575">
                  <a:solidFill>
                    <a:srgbClr val="FFFF00"/>
                  </a:solidFill>
                </a:ln>
                <a:solidFill>
                  <a:srgbClr val="08F830"/>
                </a:solidFill>
                <a:effectLst/>
              </a:rPr>
              <a:t>II </a:t>
            </a:r>
            <a:r>
              <a:rPr lang="ru-RU" sz="4800" dirty="0" smtClean="0">
                <a:ln w="28575">
                  <a:solidFill>
                    <a:srgbClr val="FFFF00"/>
                  </a:solidFill>
                </a:ln>
                <a:solidFill>
                  <a:srgbClr val="08F830"/>
                </a:solidFill>
                <a:effectLst/>
              </a:rPr>
              <a:t>блок – «Я расту здоровым»</a:t>
            </a:r>
            <a:endParaRPr lang="ru-RU" sz="4800" dirty="0">
              <a:ln w="28575">
                <a:solidFill>
                  <a:srgbClr val="FFFF00"/>
                </a:solidFill>
              </a:ln>
              <a:solidFill>
                <a:srgbClr val="08F83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142984"/>
            <a:ext cx="8501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n w="19050"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Цель </a:t>
            </a:r>
            <a:r>
              <a:rPr lang="ru-RU" sz="2800" dirty="0" smtClean="0">
                <a:ln w="19050"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– </a:t>
            </a:r>
            <a:r>
              <a:rPr lang="ru-RU" sz="2800" dirty="0" smtClean="0">
                <a:ln w="19050">
                  <a:solidFill>
                    <a:srgbClr val="FFFF00"/>
                  </a:solidFill>
                </a:ln>
              </a:rPr>
              <a:t>формирование у детей представления о необходимости заботы о своем здоровье, правильном питании, двигательной активности (с применением здоровьесберегающих технологий).</a:t>
            </a:r>
            <a:endParaRPr lang="ru-RU" sz="2800" b="1" u="sng" dirty="0">
              <a:ln w="19050">
                <a:solidFill>
                  <a:srgbClr val="FFFF00"/>
                </a:solidFill>
              </a:ln>
            </a:endParaRPr>
          </a:p>
        </p:txBody>
      </p:sp>
      <p:pic>
        <p:nvPicPr>
          <p:cNvPr id="3076" name="Picture 4" descr="http://www.xrest.ru/images/collection/00707/693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357562"/>
            <a:ext cx="3357586" cy="32147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078" name="Picture 6" descr="http://orto4u.ru/pics/ex/3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357562"/>
            <a:ext cx="3214710" cy="32147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6439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Здоровьесберегающая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 технология</a:t>
            </a:r>
            <a:r>
              <a:rPr lang="ru-RU" sz="3600" dirty="0" smtClean="0">
                <a:solidFill>
                  <a:srgbClr val="9900CC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 Black" pitchFamily="34" charset="0"/>
                <a:cs typeface="Arial" pitchFamily="34" charset="0"/>
              </a:rPr>
              <a:t>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  <a:endParaRPr lang="ru-RU" sz="3600" dirty="0"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0011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Calibri" pitchFamily="34" charset="0"/>
              </a:rPr>
              <a:t>« 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Забота о здоровье</a:t>
            </a:r>
            <a:r>
              <a:rPr lang="ru-RU" sz="3600" b="1" dirty="0" smtClean="0">
                <a:solidFill>
                  <a:srgbClr val="FFFF00"/>
                </a:solidFill>
                <a:latin typeface="Calibri" pitchFamily="34" charset="0"/>
              </a:rPr>
              <a:t>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lvl="1" algn="ctr">
              <a:buFontTx/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Calibri" pitchFamily="34" charset="0"/>
              </a:rPr>
              <a:t>В. А. Сухомлинский</a:t>
            </a:r>
            <a:endParaRPr lang="ru-RU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4214818"/>
            <a:ext cx="850112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Здоровье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это главное жизненное благо».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5572099" y="5857892"/>
            <a:ext cx="3571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err="1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Януш</a:t>
            </a:r>
            <a:r>
              <a:rPr lang="ru-RU" sz="3600" i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Корчак.</a:t>
            </a: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:\DCIM\106BBKDC\BKDC2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286280" cy="3546846"/>
          </a:xfrm>
          <a:prstGeom prst="rect">
            <a:avLst/>
          </a:prstGeom>
          <a:noFill/>
          <a:ln w="76200">
            <a:solidFill>
              <a:srgbClr val="FF0066"/>
            </a:solidFill>
          </a:ln>
        </p:spPr>
      </p:pic>
      <p:pic>
        <p:nvPicPr>
          <p:cNvPr id="31747" name="Picture 3" descr="M:\DCIM\106BBKDC\BKDC2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496"/>
            <a:ext cx="4214842" cy="3571900"/>
          </a:xfrm>
          <a:prstGeom prst="rect">
            <a:avLst/>
          </a:prstGeom>
          <a:noFill/>
          <a:ln w="76200">
            <a:solidFill>
              <a:srgbClr val="FF0066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4348" y="285728"/>
            <a:ext cx="7786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Утренняя гимнастика</a:t>
            </a:r>
            <a:endParaRPr lang="ru-RU" sz="4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:\DCIM\106BBKDC\BKDC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500306"/>
            <a:ext cx="4286280" cy="368252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32771" name="Picture 3" descr="M:\DCIM\106BBKDC\BKDC2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00306"/>
            <a:ext cx="4086185" cy="3714776"/>
          </a:xfrm>
          <a:prstGeom prst="rect">
            <a:avLst/>
          </a:prstGeom>
          <a:noFill/>
          <a:ln w="76200">
            <a:solidFill>
              <a:srgbClr val="08F83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7158" y="357166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Бодрящая гимнастика после сна – разминка в кроватках</a:t>
            </a:r>
            <a:endParaRPr lang="ru-RU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:\DCIM\106BBKDC\BKDC2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3857651" cy="278608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  <p:pic>
        <p:nvPicPr>
          <p:cNvPr id="33795" name="Picture 3" descr="M:\DCIM\106BBKDC\BKDC2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85794"/>
            <a:ext cx="4071934" cy="278608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  <p:pic>
        <p:nvPicPr>
          <p:cNvPr id="33796" name="Picture 4" descr="M:\DCIM\106BBKDC\BKDC2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714752"/>
            <a:ext cx="4395782" cy="3000396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2910" y="71415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Хождение по массажным дорожкам</a:t>
            </a:r>
            <a:endParaRPr lang="ru-RU" sz="360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:\DCIM\106BBKDC\BKDC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6280" cy="3571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4819" name="Picture 3" descr="M:\DCIM\106BBKDC\BKDC2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4181468" cy="354684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4820" name="Picture 4" descr="M:\DCIM\106BBKDC\BKDC2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747001"/>
            <a:ext cx="4147998" cy="31109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DCIM\106BBKDC\BKDC2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4214842" cy="2628816"/>
          </a:xfrm>
          <a:prstGeom prst="rect">
            <a:avLst/>
          </a:prstGeom>
          <a:noFill/>
          <a:ln w="76200">
            <a:solidFill>
              <a:srgbClr val="08F830"/>
            </a:solidFill>
          </a:ln>
        </p:spPr>
      </p:pic>
      <p:pic>
        <p:nvPicPr>
          <p:cNvPr id="4099" name="Picture 3" descr="M:\DCIM\106BBKDC\BKDC2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00504"/>
            <a:ext cx="4214842" cy="264320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4100" name="Picture 4" descr="M:\DCIM\106BBKDC\BKDC2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142984"/>
            <a:ext cx="4143404" cy="26432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4101" name="Picture 5" descr="M:\DCIM\106BBKDC\BKDC28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00504"/>
            <a:ext cx="4214842" cy="264320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357167"/>
            <a:ext cx="500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Дыхательная гимнастика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90" y="142853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Гимнастика для глаз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DCIM\106BBKDC\BKDC2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5786478" cy="4572032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500166" y="642918"/>
            <a:ext cx="550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Пальчиковая игра «Пальчики пляшут»</a:t>
            </a:r>
            <a:endParaRPr lang="ru-RU" sz="2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M:\DCIM\106BBKDC\BKDC2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5181600" cy="3886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6148" name="Picture 4" descr="M:\DCIM\106BBKDC\BKDC2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86124"/>
            <a:ext cx="4648096" cy="34860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43538" y="857232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0"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Подвижные игры</a:t>
            </a:r>
            <a:endParaRPr lang="ru-RU" sz="3600" b="1" dirty="0">
              <a:ln w="19050">
                <a:solidFill>
                  <a:srgbClr val="FFFF00"/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6149" name="Picture 5" descr="M:\DCIM\106BBKDC\BKDC2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643446"/>
            <a:ext cx="2966990" cy="201092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DCIM\106BBKDC\BKDC2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57166"/>
            <a:ext cx="4643470" cy="3564705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  <p:pic>
        <p:nvPicPr>
          <p:cNvPr id="7171" name="Picture 3" descr="M:\DCIM\106BBKDC\BKDC2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357538"/>
            <a:ext cx="4714908" cy="3143296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28596" y="1428736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НОД «Физкультура»</a:t>
            </a:r>
            <a:endParaRPr lang="ru-RU" sz="3200" b="1" dirty="0">
              <a:ln w="1905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7172" name="Picture 4" descr="M:\DCIM\106BBKDC\BKDC2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143380"/>
            <a:ext cx="3147898" cy="23609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DCIM\106BBKDC\BKDC2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214842" cy="4071966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  <p:pic>
        <p:nvPicPr>
          <p:cNvPr id="8195" name="Picture 3" descr="M:\DCIM\106BBKDC\BKDC2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14554"/>
            <a:ext cx="4357718" cy="4279085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DCIM\106BBKDC\BKDC2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214842" cy="28575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9219" name="Picture 3" descr="M:\DCIM\106BBKDC\BKDC2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857232"/>
            <a:ext cx="3857652" cy="28324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9220" name="Picture 4" descr="M:\DCIM\106BBKDC\BKDC2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668344"/>
            <a:ext cx="4252874" cy="29753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2976" y="357166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0"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Д/и «Узнай и назови овощи и фрукты»</a:t>
            </a:r>
            <a:endParaRPr lang="ru-RU" sz="2400" b="1" dirty="0">
              <a:ln w="19050">
                <a:solidFill>
                  <a:srgbClr val="FFFF00"/>
                </a:solidFill>
              </a:ln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pf.mstu.edu.ru/kaf_physic/img/zozh-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2968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На пути к здоровью\100_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024314" cy="28753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43" name="Picture 3" descr="L:\На пути к здоровью\100_0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42918"/>
            <a:ext cx="3952876" cy="28932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44" name="Picture 4" descr="L:\На пути к здоровью\100_0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643314"/>
            <a:ext cx="3952876" cy="2964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85918" y="0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accent5"/>
                  </a:solidFill>
                </a:ln>
              </a:rPr>
              <a:t>Прогулка</a:t>
            </a:r>
            <a:endParaRPr lang="ru-RU" sz="3600" b="1" dirty="0">
              <a:ln w="19050">
                <a:solidFill>
                  <a:schemeClr val="accent5"/>
                </a:solidFill>
              </a:ln>
            </a:endParaRPr>
          </a:p>
        </p:txBody>
      </p:sp>
      <p:pic>
        <p:nvPicPr>
          <p:cNvPr id="10245" name="Picture 5" descr="L:\На пути к здоровью\100_0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357694"/>
            <a:ext cx="2000237" cy="15001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46" name="Picture 6" descr="L:\На пути к здоровью\100_0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4286256"/>
            <a:ext cx="2214578" cy="16430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850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9050">
                  <a:solidFill>
                    <a:srgbClr val="00FF00"/>
                  </a:solidFill>
                </a:ln>
              </a:rPr>
              <a:t>III </a:t>
            </a:r>
            <a:r>
              <a:rPr lang="ru-RU" sz="4800" dirty="0" smtClean="0">
                <a:ln w="19050">
                  <a:solidFill>
                    <a:srgbClr val="00FF00"/>
                  </a:solidFill>
                </a:ln>
              </a:rPr>
              <a:t>Блок «Уроки </a:t>
            </a:r>
            <a:r>
              <a:rPr lang="ru-RU" sz="4800" dirty="0" err="1" smtClean="0">
                <a:ln w="19050">
                  <a:solidFill>
                    <a:srgbClr val="00FF00"/>
                  </a:solidFill>
                </a:ln>
              </a:rPr>
              <a:t>Мойдодыра</a:t>
            </a:r>
            <a:r>
              <a:rPr lang="ru-RU" sz="4800" dirty="0" smtClean="0">
                <a:ln w="19050">
                  <a:solidFill>
                    <a:srgbClr val="00FF00"/>
                  </a:solidFill>
                </a:ln>
              </a:rPr>
              <a:t>»</a:t>
            </a:r>
          </a:p>
          <a:p>
            <a:r>
              <a:rPr lang="ru-RU" sz="4000" u="sng" dirty="0" smtClean="0">
                <a:ln w="12700"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Цель</a:t>
            </a:r>
            <a:r>
              <a:rPr lang="ru-RU" sz="4000" dirty="0" smtClean="0">
                <a:ln w="12700"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 – формирование культурно – гигиенических навыков.</a:t>
            </a:r>
            <a:endParaRPr lang="ru-RU" sz="4000" dirty="0">
              <a:ln w="12700">
                <a:solidFill>
                  <a:srgbClr val="00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Рисунок 3" descr="http://read.ru/images/illustrations/126743533125168014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14686"/>
            <a:ext cx="3857653" cy="3409941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5" name="Рисунок 4" descr="http://ds732.mskobr.ru/images/cms/data/moem_ruk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14752"/>
            <a:ext cx="4286250" cy="2905125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N:\DCIM\106BBKDC\BKDC2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038560" cy="300039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50179" name="Picture 3" descr="N:\DCIM\106BBKDC\BKDC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071966" cy="300039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50180" name="Picture 4" descr="M:\На пути к здоровью\BKDC2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571876"/>
            <a:ext cx="4214842" cy="314327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406" y="3714752"/>
            <a:ext cx="3857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Игры –экспериментирования «Грязные и чистые руки»</a:t>
            </a:r>
            <a:endParaRPr lang="ru-RU" sz="2400" b="1" dirty="0">
              <a:ln>
                <a:solidFill>
                  <a:srgbClr val="00FF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:\DCIM\106BBKDC\BKDC2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86190"/>
            <a:ext cx="4143404" cy="290390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51204" name="Picture 4" descr="N:\DCIM\106BBKDC\BKDC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000528" cy="278608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51205" name="Picture 5" descr="N:\DCIM\106BBKDC\BKDC2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000240"/>
            <a:ext cx="4143404" cy="324323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86314" y="1000108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Д/и «Вымоем куклу Таню»</a:t>
            </a:r>
            <a:endParaRPr lang="ru-RU" sz="2400" b="1" dirty="0">
              <a:ln w="12700">
                <a:solidFill>
                  <a:srgbClr val="00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71810"/>
            <a:ext cx="4643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Рассматривание картины «Мальчик моет руки»</a:t>
            </a:r>
            <a:endParaRPr lang="ru-RU" b="1" dirty="0">
              <a:ln>
                <a:solidFill>
                  <a:srgbClr val="00FF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n w="28575">
                  <a:solidFill>
                    <a:srgbClr val="FFFF00"/>
                  </a:solidFill>
                </a:ln>
                <a:solidFill>
                  <a:srgbClr val="7030A0"/>
                </a:solidFill>
                <a:latin typeface="Impact" pitchFamily="34" charset="0"/>
              </a:rPr>
              <a:t>Работа с семьёй</a:t>
            </a:r>
            <a:endParaRPr lang="ru-RU" sz="6000" dirty="0"/>
          </a:p>
        </p:txBody>
      </p:sp>
      <p:pic>
        <p:nvPicPr>
          <p:cNvPr id="52226" name="Picture 2" descr="N:\DCIM\106BBKDC\BKDC2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214710" cy="20002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2227" name="Picture 3" descr="N:\DCIM\106BBKDC\BKDC2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14422"/>
            <a:ext cx="3324180" cy="207170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2228" name="Picture 4" descr="N:\DCIM\106BBKDC\BKDC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3214710" cy="21431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2229" name="Picture 5" descr="N:\DCIM\106BBKDC\BKDC2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000504"/>
            <a:ext cx="3252774" cy="21431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7158" y="3286124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Папка – передвижка «Подвижные игры для малышей»</a:t>
            </a:r>
            <a:endParaRPr lang="ru-RU" sz="1600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06" y="621508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Рекомендации «Оздоровливаем ребёнка дома»</a:t>
            </a:r>
            <a:endParaRPr lang="ru-RU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9190" y="3357562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Фотовитрина «На пути к здоровью»</a:t>
            </a:r>
            <a:endParaRPr lang="ru-RU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6215082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Родительское собрание «Здоровая семья – здоровый малыш»</a:t>
            </a:r>
            <a:endParaRPr lang="ru-RU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00042"/>
            <a:ext cx="77867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III </a:t>
            </a:r>
            <a:r>
              <a:rPr lang="ru-RU" sz="4000" b="1" u="sng" dirty="0" smtClean="0">
                <a:solidFill>
                  <a:srgbClr val="FFFF00"/>
                </a:solidFill>
              </a:rPr>
              <a:t>Этап – итоговый</a:t>
            </a:r>
          </a:p>
          <a:p>
            <a:r>
              <a:rPr lang="ru-RU" sz="3600" b="1" dirty="0" smtClean="0">
                <a:solidFill>
                  <a:srgbClr val="00FF00"/>
                </a:solidFill>
              </a:rPr>
              <a:t>Задачи этапа: </a:t>
            </a:r>
          </a:p>
          <a:p>
            <a:r>
              <a:rPr lang="ru-RU" sz="3600" b="1" dirty="0" smtClean="0">
                <a:solidFill>
                  <a:srgbClr val="00FF00"/>
                </a:solidFill>
              </a:rPr>
              <a:t>*</a:t>
            </a:r>
            <a:r>
              <a:rPr lang="ru-RU" sz="3200" b="1" dirty="0" smtClean="0">
                <a:solidFill>
                  <a:srgbClr val="00FF00"/>
                </a:solidFill>
              </a:rPr>
              <a:t>Обобщение опыта;</a:t>
            </a:r>
          </a:p>
          <a:p>
            <a:r>
              <a:rPr lang="ru-RU" sz="3200" b="1" dirty="0" smtClean="0">
                <a:solidFill>
                  <a:srgbClr val="00FF00"/>
                </a:solidFill>
              </a:rPr>
              <a:t>*Повторная диагностика детей</a:t>
            </a:r>
          </a:p>
          <a:p>
            <a:r>
              <a:rPr lang="ru-RU" sz="3200" b="1" dirty="0" smtClean="0">
                <a:solidFill>
                  <a:srgbClr val="00FF00"/>
                </a:solidFill>
              </a:rPr>
              <a:t>*Физкультурное развлечение «В гости к мишке»</a:t>
            </a:r>
          </a:p>
          <a:p>
            <a:r>
              <a:rPr lang="ru-RU" sz="3200" b="1" dirty="0" smtClean="0">
                <a:solidFill>
                  <a:srgbClr val="00FF00"/>
                </a:solidFill>
              </a:rPr>
              <a:t>*Презентация проекта</a:t>
            </a:r>
            <a:endParaRPr lang="ru-RU" sz="32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4714884"/>
            <a:ext cx="4572000" cy="19902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В группе 14 человек.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Было обследовано 9 человек.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Высокий уровень  -  44,4%(4 чел.)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Средний уровень   -  55,6%(5 чел.)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Низкий уровень  -  0</a:t>
            </a:r>
            <a:r>
              <a:rPr lang="ru-RU" sz="1600" b="1" i="1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14290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</a:rPr>
              <a:t>Диаграмма показателей уровня физического развития детей на вторую половину года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000232" y="1285860"/>
          <a:ext cx="5405454" cy="353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5926"/>
            <a:ext cx="9286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7200" b="1" i="1" dirty="0" smtClean="0">
                <a:solidFill>
                  <a:srgbClr val="FF9900"/>
                </a:solidFill>
                <a:latin typeface="Bookman Old Style" pitchFamily="18" charset="0"/>
              </a:rPr>
              <a:t>Движение – это жизнь, развитие.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14356"/>
            <a:ext cx="78581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i="1" dirty="0" smtClean="0">
                <a:solidFill>
                  <a:srgbClr val="FF3300"/>
                </a:solidFill>
                <a:latin typeface="Bookman Old Style" pitchFamily="18" charset="0"/>
              </a:rPr>
              <a:t>Необходимо двигаться, играть с детьми и тогда они будут здоровы и счастливы.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28" y="1214422"/>
            <a:ext cx="6696075" cy="38274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FFA061"/>
                    </a:gs>
                  </a:gsLst>
                  <a:lin ang="5400000" scaled="1"/>
                </a:gradFill>
                <a:latin typeface="Impact"/>
              </a:rPr>
              <a:t>Спасибо </a:t>
            </a:r>
          </a:p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FFA061"/>
                    </a:gs>
                  </a:gsLst>
                  <a:lin ang="5400000" scaled="1"/>
                </a:gradFill>
                <a:latin typeface="Impact"/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571480"/>
            <a:ext cx="84296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5400" b="1" u="sng" dirty="0" smtClean="0">
                <a:solidFill>
                  <a:srgbClr val="FFFF00"/>
                </a:solidFill>
                <a:latin typeface="Calibri" pitchFamily="34" charset="0"/>
              </a:rPr>
              <a:t>Здоровье</a:t>
            </a:r>
            <a:r>
              <a:rPr lang="ru-RU" sz="5400" b="1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ru-RU" sz="5400" b="1" dirty="0" smtClean="0">
                <a:solidFill>
                  <a:srgbClr val="08F830"/>
                </a:solidFill>
                <a:latin typeface="Calibri" pitchFamily="34" charset="0"/>
              </a:rPr>
              <a:t>-</a:t>
            </a:r>
            <a:r>
              <a:rPr lang="ru-RU" sz="5400" b="1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ru-RU" sz="5400" b="1" dirty="0" smtClean="0">
                <a:solidFill>
                  <a:srgbClr val="00FF00"/>
                </a:solidFill>
                <a:latin typeface="Calibri" pitchFamily="34" charset="0"/>
              </a:rPr>
              <a:t>это состояние полного физического, психического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FF00"/>
                </a:solidFill>
                <a:latin typeface="Calibri" pitchFamily="34" charset="0"/>
              </a:rPr>
              <a:t>и социального благополучия, а не просто отсутствие болезней или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FF00"/>
                </a:solidFill>
                <a:latin typeface="Calibri" pitchFamily="34" charset="0"/>
              </a:rPr>
              <a:t> физических дефектов.</a:t>
            </a:r>
            <a:r>
              <a:rPr lang="ru-RU" sz="5400" b="1" dirty="0" smtClean="0">
                <a:solidFill>
                  <a:srgbClr val="9900CC"/>
                </a:solidFill>
                <a:latin typeface="Calibri" pitchFamily="34" charset="0"/>
              </a:rPr>
              <a:t> </a:t>
            </a:r>
            <a:endParaRPr lang="ru-RU" sz="5400" b="1" dirty="0">
              <a:solidFill>
                <a:srgbClr val="9900CC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cs9795.userapi.com/u156187909/-14/x_b0c36e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cs9795.userapi.com/u156187909/-14/x_b0c36e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9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</a:rPr>
              <a:t>Диаграмма показателей уровня физического развития детей на начало года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4429132"/>
            <a:ext cx="457200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В группе 14 человек.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Было обследовано 9 человек.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Высокий уровень  -  11,1%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Средний уровень   -  88.8%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Низкий уровень  -  0</a:t>
            </a:r>
            <a:r>
              <a:rPr lang="ru-RU" sz="16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%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728" y="1000108"/>
          <a:ext cx="6000792" cy="356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14810" y="3286124"/>
            <a:ext cx="114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Средний уровень 88,8%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3214678" y="2214554"/>
            <a:ext cx="2482850" cy="18573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080808"/>
                </a:solidFill>
                <a:cs typeface="Times New Roman" pitchFamily="18" charset="0"/>
              </a:rPr>
              <a:t>Дефицит времени </a:t>
            </a:r>
            <a:r>
              <a:rPr lang="ru-RU" sz="1400" b="1" dirty="0" smtClean="0">
                <a:solidFill>
                  <a:srgbClr val="080808"/>
                </a:solidFill>
                <a:cs typeface="Times New Roman" pitchFamily="18" charset="0"/>
              </a:rPr>
              <a:t>вследствие </a:t>
            </a:r>
            <a:r>
              <a:rPr lang="ru-RU" sz="1400" b="1" dirty="0">
                <a:solidFill>
                  <a:srgbClr val="080808"/>
                </a:solidFill>
                <a:cs typeface="Times New Roman" pitchFamily="18" charset="0"/>
              </a:rPr>
              <a:t>высокой профессиональной </a:t>
            </a:r>
            <a:r>
              <a:rPr lang="ru-RU" sz="1400" b="1" dirty="0" smtClean="0">
                <a:solidFill>
                  <a:srgbClr val="080808"/>
                </a:solidFill>
                <a:cs typeface="Times New Roman" pitchFamily="18" charset="0"/>
              </a:rPr>
              <a:t>занятости</a:t>
            </a:r>
            <a:endParaRPr lang="ru-RU" sz="1400" b="1" dirty="0">
              <a:solidFill>
                <a:srgbClr val="080808"/>
              </a:solidFill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5591165" y="3581392"/>
            <a:ext cx="2482850" cy="1776434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080808"/>
                </a:solidFill>
                <a:cs typeface="Times New Roman" pitchFamily="18" charset="0"/>
              </a:rPr>
              <a:t>Отсутствие специальных знаний и </a:t>
            </a:r>
            <a:r>
              <a:rPr lang="ru-RU" sz="1400" b="1" dirty="0" smtClean="0">
                <a:solidFill>
                  <a:srgbClr val="080808"/>
                </a:solidFill>
                <a:cs typeface="Times New Roman" pitchFamily="18" charset="0"/>
              </a:rPr>
              <a:t>умений</a:t>
            </a:r>
            <a:endParaRPr lang="ru-RU" sz="1400" b="1" dirty="0">
              <a:solidFill>
                <a:srgbClr val="080808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3214678" y="4857760"/>
            <a:ext cx="2482850" cy="1765331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080808"/>
                </a:solidFill>
                <a:cs typeface="Times New Roman" pitchFamily="18" charset="0"/>
              </a:rPr>
              <a:t>Недостаточный уровень материальной </a:t>
            </a:r>
            <a:r>
              <a:rPr lang="ru-RU" sz="1400" b="1" dirty="0" smtClean="0">
                <a:solidFill>
                  <a:srgbClr val="080808"/>
                </a:solidFill>
                <a:cs typeface="Times New Roman" pitchFamily="18" charset="0"/>
              </a:rPr>
              <a:t>обеспеченности</a:t>
            </a:r>
            <a:endParaRPr lang="ru-RU" sz="1400" b="1" dirty="0">
              <a:solidFill>
                <a:srgbClr val="080808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571604" y="2357430"/>
            <a:ext cx="1069964" cy="1138230"/>
          </a:xfrm>
          <a:prstGeom prst="smileyFace">
            <a:avLst>
              <a:gd name="adj" fmla="val 4653"/>
            </a:avLst>
          </a:prstGeom>
          <a:solidFill>
            <a:srgbClr val="FFFFFF"/>
          </a:solidFill>
          <a:ln w="31750">
            <a:solidFill>
              <a:srgbClr val="F7964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428728" y="3571876"/>
            <a:ext cx="1300163" cy="22907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solidFill>
              <a:srgbClr val="974706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80808"/>
                </a:solidFill>
                <a:cs typeface="Times New Roman" pitchFamily="18" charset="0"/>
              </a:rPr>
              <a:t>Основные причины, мешающие родителям уделять большее внимание здоровью детей</a:t>
            </a:r>
            <a:endParaRPr lang="ru-RU" sz="1200" b="1" dirty="0">
              <a:solidFill>
                <a:srgbClr val="080808"/>
              </a:solidFill>
            </a:endParaRPr>
          </a:p>
          <a:p>
            <a:pPr>
              <a:defRPr/>
            </a:pPr>
            <a:endParaRPr lang="ru-RU" sz="1400" b="1" dirty="0">
              <a:solidFill>
                <a:srgbClr val="080808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1506" y="142852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Calibri" pitchFamily="34" charset="0"/>
              </a:rPr>
              <a:t>Основные причины, мешающие родителям уделять большее внимание здоровью детей.</a:t>
            </a:r>
            <a:endParaRPr lang="ru-RU" sz="4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42852"/>
            <a:ext cx="89297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 smtClean="0">
                <a:solidFill>
                  <a:srgbClr val="08F830"/>
                </a:solidFill>
              </a:rPr>
              <a:t>Цель проекта</a:t>
            </a:r>
            <a:r>
              <a:rPr lang="ru-RU" sz="4400" dirty="0" smtClean="0">
                <a:solidFill>
                  <a:srgbClr val="08F830"/>
                </a:solidFill>
              </a:rPr>
              <a:t>: </a:t>
            </a:r>
            <a:r>
              <a:rPr lang="ru-RU" sz="4400" dirty="0" smtClean="0">
                <a:solidFill>
                  <a:srgbClr val="FFFF00"/>
                </a:solidFill>
              </a:rPr>
              <a:t>сохранение и укрепление здоровья детей через систему оздоровительных мероприятий.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http://30astr-mdou63.caduk.ru/images/37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786058"/>
            <a:ext cx="41814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s5917.userapi.com/u12737042/-14/x_4d70a6f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29000"/>
            <a:ext cx="40481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0"/>
            <a:ext cx="6715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solidFill>
                  <a:srgbClr val="00FF00"/>
                </a:solidFill>
                <a:latin typeface="Calibri" pitchFamily="34" charset="0"/>
              </a:rPr>
              <a:t>Задачи проекта:</a:t>
            </a:r>
            <a:endParaRPr lang="ru-RU" sz="5400" b="1" u="sng" dirty="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1285860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28662" y="1214422"/>
            <a:ext cx="7929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</a:rPr>
              <a:t>Дать первоначальные простейшие представления о ЗОЖ.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</a:rPr>
              <a:t>   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</a:rPr>
              <a:t>Формировать первоначальные представления о себе, как человеке, об элементарном значении каждого органа для нормальной жизнедеятельности.</a:t>
            </a:r>
          </a:p>
          <a:p>
            <a:endParaRPr lang="ru-RU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</a:rPr>
              <a:t>Воспитывать у детей привычку к аккуратности и чистоте, формировать культурно-гигиенические навыки и навыки самообслуживания.</a:t>
            </a:r>
          </a:p>
          <a:p>
            <a:endParaRPr lang="ru-RU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</a:rPr>
              <a:t>Создать условия для благотворного физического развития детей.</a:t>
            </a:r>
          </a:p>
          <a:p>
            <a:endParaRPr lang="ru-RU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</a:rPr>
              <a:t>Повысить педагогическую компетентность родителей по вопросу сохранения и укрепления здоровья детей.</a:t>
            </a:r>
            <a:endParaRPr lang="ru-RU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" name="4-конечная звезда 11"/>
          <p:cNvSpPr/>
          <p:nvPr/>
        </p:nvSpPr>
        <p:spPr bwMode="auto">
          <a:xfrm>
            <a:off x="500034" y="1285860"/>
            <a:ext cx="342960" cy="342896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4-конечная звезда 12"/>
          <p:cNvSpPr/>
          <p:nvPr/>
        </p:nvSpPr>
        <p:spPr bwMode="auto">
          <a:xfrm>
            <a:off x="500034" y="2000240"/>
            <a:ext cx="342928" cy="342896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4-конечная звезда 13"/>
          <p:cNvSpPr/>
          <p:nvPr/>
        </p:nvSpPr>
        <p:spPr bwMode="auto">
          <a:xfrm>
            <a:off x="500034" y="3500438"/>
            <a:ext cx="342928" cy="342896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4-конечная звезда 14"/>
          <p:cNvSpPr/>
          <p:nvPr/>
        </p:nvSpPr>
        <p:spPr bwMode="auto">
          <a:xfrm>
            <a:off x="500034" y="4929198"/>
            <a:ext cx="342928" cy="342896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4-конечная звезда 15"/>
          <p:cNvSpPr/>
          <p:nvPr/>
        </p:nvSpPr>
        <p:spPr bwMode="auto">
          <a:xfrm>
            <a:off x="500034" y="6000768"/>
            <a:ext cx="342928" cy="414334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760</TotalTime>
  <Words>746</Words>
  <Application>Microsoft Office PowerPoint</Application>
  <PresentationFormat>Экран (4:3)</PresentationFormat>
  <Paragraphs>130</Paragraphs>
  <Slides>39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 этап – Подготовительный </vt:lpstr>
      <vt:lpstr>Презентация PowerPoint</vt:lpstr>
      <vt:lpstr>Интеграция образовательных областей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RePack by Diakov</cp:lastModifiedBy>
  <cp:revision>83</cp:revision>
  <dcterms:created xsi:type="dcterms:W3CDTF">2013-01-24T14:08:40Z</dcterms:created>
  <dcterms:modified xsi:type="dcterms:W3CDTF">2017-08-31T18:28:27Z</dcterms:modified>
</cp:coreProperties>
</file>