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96" r:id="rId4"/>
    <p:sldId id="298" r:id="rId5"/>
    <p:sldId id="299" r:id="rId6"/>
    <p:sldId id="301" r:id="rId7"/>
    <p:sldId id="266" r:id="rId8"/>
    <p:sldId id="267" r:id="rId9"/>
    <p:sldId id="269" r:id="rId10"/>
    <p:sldId id="268" r:id="rId11"/>
    <p:sldId id="270" r:id="rId12"/>
    <p:sldId id="259" r:id="rId13"/>
    <p:sldId id="275" r:id="rId14"/>
    <p:sldId id="274" r:id="rId15"/>
    <p:sldId id="280" r:id="rId16"/>
    <p:sldId id="279" r:id="rId17"/>
    <p:sldId id="288" r:id="rId18"/>
    <p:sldId id="286" r:id="rId19"/>
    <p:sldId id="293" r:id="rId20"/>
    <p:sldId id="303" r:id="rId21"/>
    <p:sldId id="295" r:id="rId22"/>
    <p:sldId id="294" r:id="rId23"/>
    <p:sldId id="291" r:id="rId24"/>
    <p:sldId id="29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7D20-8AE9-408D-A9FA-52224D1A0DFC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F391-5169-4B04-9DA3-2640AAD4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45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7D20-8AE9-408D-A9FA-52224D1A0DFC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F391-5169-4B04-9DA3-2640AAD4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50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7D20-8AE9-408D-A9FA-52224D1A0DFC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F391-5169-4B04-9DA3-2640AAD4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05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7D20-8AE9-408D-A9FA-52224D1A0DFC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F391-5169-4B04-9DA3-2640AAD4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495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7D20-8AE9-408D-A9FA-52224D1A0DFC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F391-5169-4B04-9DA3-2640AAD4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55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7D20-8AE9-408D-A9FA-52224D1A0DFC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F391-5169-4B04-9DA3-2640AAD4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9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7D20-8AE9-408D-A9FA-52224D1A0DFC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F391-5169-4B04-9DA3-2640AAD4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57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7D20-8AE9-408D-A9FA-52224D1A0DFC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F391-5169-4B04-9DA3-2640AAD4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79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7D20-8AE9-408D-A9FA-52224D1A0DFC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F391-5169-4B04-9DA3-2640AAD4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34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7D20-8AE9-408D-A9FA-52224D1A0DFC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F391-5169-4B04-9DA3-2640AAD4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14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7D20-8AE9-408D-A9FA-52224D1A0DFC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F391-5169-4B04-9DA3-2640AAD4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96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67D20-8AE9-408D-A9FA-52224D1A0DFC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2F391-5169-4B04-9DA3-2640AAD4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8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nauka.com/17_AVSN_2012/Pedagogic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inhelp.ru/gimnastika-mozga-gimnastika-uma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6/12/18/209378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309634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2200" b="1" dirty="0" smtClean="0"/>
              <a:t>Частное дошкольное образовательное учреждение</a:t>
            </a:r>
            <a:br>
              <a:rPr lang="ru-RU" sz="2200" b="1" dirty="0" smtClean="0"/>
            </a:br>
            <a:r>
              <a:rPr lang="ru-RU" sz="2200" b="1" dirty="0" smtClean="0"/>
              <a:t>«Детский сад № 208 ОАО «РЖД»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4000" b="1" dirty="0" err="1" smtClean="0"/>
              <a:t>Кинесиология</a:t>
            </a:r>
            <a:r>
              <a:rPr lang="ru-RU" sz="4000" b="1" dirty="0" smtClean="0"/>
              <a:t> – как нетрадиционная форма оздоровления детей дошкольного возраста</a:t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55361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подготовил  инструктор по физической культуре – Иванова Марина Николаевна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117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8"/>
            <a:ext cx="91816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-1049149"/>
            <a:ext cx="8676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                                                         «</a:t>
            </a:r>
            <a:r>
              <a:rPr lang="ru-RU" b="1" dirty="0"/>
              <a:t>Слон»</a:t>
            </a:r>
          </a:p>
          <a:p>
            <a:r>
              <a:rPr lang="ru-RU" dirty="0" smtClean="0"/>
              <a:t>Упражнение </a:t>
            </a:r>
            <a:r>
              <a:rPr lang="ru-RU" dirty="0"/>
              <a:t>объединяет все каналы </a:t>
            </a:r>
            <a:r>
              <a:rPr lang="ru-RU" dirty="0" smtClean="0"/>
              <a:t>восприятия:  аудиальный</a:t>
            </a:r>
            <a:r>
              <a:rPr lang="ru-RU" dirty="0"/>
              <a:t>, визуальный, кинестетический. Оно также </a:t>
            </a:r>
            <a:r>
              <a:rPr lang="ru-RU" dirty="0" smtClean="0"/>
              <a:t>стимулирует внутреннюю </a:t>
            </a:r>
            <a:r>
              <a:rPr lang="ru-RU" dirty="0"/>
              <a:t>речь и творческое мышление. Как следствие, улучшаются </a:t>
            </a:r>
            <a:r>
              <a:rPr lang="ru-RU" dirty="0" smtClean="0"/>
              <a:t>навыки слушания</a:t>
            </a:r>
            <a:r>
              <a:rPr lang="ru-RU" dirty="0"/>
              <a:t>, письма, речи, повышается внимание, улучшается память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89" y="2636911"/>
            <a:ext cx="4561118" cy="256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40600"/>
            <a:ext cx="2448272" cy="435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4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-1603147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                                            «</a:t>
            </a:r>
            <a:r>
              <a:rPr lang="ru-RU" b="1" dirty="0"/>
              <a:t>Брюшное дыхание</a:t>
            </a:r>
            <a:r>
              <a:rPr lang="ru-RU" b="1" dirty="0" smtClean="0"/>
              <a:t>»</a:t>
            </a:r>
            <a:endParaRPr lang="ru-RU" dirty="0"/>
          </a:p>
          <a:p>
            <a:r>
              <a:rPr lang="ru-RU" dirty="0"/>
              <a:t>Данное упражнение развивает диафрагмальное </a:t>
            </a:r>
            <a:r>
              <a:rPr lang="ru-RU" dirty="0" smtClean="0"/>
              <a:t>дыхание, улучшает </a:t>
            </a:r>
            <a:r>
              <a:rPr lang="ru-RU" dirty="0"/>
              <a:t>дыхательный процесс, расслабляет </a:t>
            </a:r>
            <a:r>
              <a:rPr lang="ru-RU" dirty="0" smtClean="0"/>
              <a:t>центральную нервную систему</a:t>
            </a:r>
            <a:r>
              <a:rPr lang="ru-RU" dirty="0"/>
              <a:t>, способствует гибкости и точности выполняемых </a:t>
            </a:r>
            <a:r>
              <a:rPr lang="ru-RU" dirty="0" smtClean="0"/>
              <a:t>движений, помогает </a:t>
            </a:r>
            <a:r>
              <a:rPr lang="ru-RU" dirty="0"/>
              <a:t>снять избыточное возбуждение и </a:t>
            </a:r>
            <a:r>
              <a:rPr lang="ru-RU" dirty="0" smtClean="0"/>
              <a:t>успокоиться. Оно </a:t>
            </a:r>
            <a:r>
              <a:rPr lang="ru-RU" dirty="0"/>
              <a:t>улучшает </a:t>
            </a:r>
            <a:r>
              <a:rPr lang="ru-RU" dirty="0" smtClean="0"/>
              <a:t>навыки кодирования и декодирования,</a:t>
            </a:r>
            <a:r>
              <a:rPr lang="ru-RU" dirty="0"/>
              <a:t> </a:t>
            </a:r>
            <a:r>
              <a:rPr lang="ru-RU" dirty="0" smtClean="0"/>
              <a:t>а </a:t>
            </a:r>
            <a:r>
              <a:rPr lang="ru-RU" dirty="0"/>
              <a:t>также способствует связной эмоционально окрашенной речи. </a:t>
            </a:r>
            <a:r>
              <a:rPr lang="ru-RU" dirty="0" smtClean="0"/>
              <a:t>Его хорошо </a:t>
            </a:r>
            <a:r>
              <a:rPr lang="ru-RU" dirty="0"/>
              <a:t>выполнять 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smtClean="0"/>
              <a:t>ситуации напряжения</a:t>
            </a:r>
            <a:r>
              <a:rPr lang="ru-RU" dirty="0"/>
              <a:t>.</a:t>
            </a:r>
          </a:p>
        </p:txBody>
      </p:sp>
      <p:pic>
        <p:nvPicPr>
          <p:cNvPr id="5122" name="Picture 2" descr="C:\Users\uaer\Desktop\фото кинесиология\P11403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5120103" cy="287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01170"/>
            <a:ext cx="2157255" cy="383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82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6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-2157144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                                 Упражнение </a:t>
            </a:r>
            <a:r>
              <a:rPr lang="ru-RU" b="1" dirty="0"/>
              <a:t>«</a:t>
            </a:r>
            <a:r>
              <a:rPr lang="ru-RU" b="1" dirty="0" err="1"/>
              <a:t>Энергетизатор</a:t>
            </a:r>
            <a:r>
              <a:rPr lang="ru-RU" b="1" dirty="0"/>
              <a:t>». </a:t>
            </a:r>
            <a:endParaRPr lang="ru-RU" b="1" dirty="0" smtClean="0"/>
          </a:p>
          <a:p>
            <a:r>
              <a:rPr lang="ru-RU" dirty="0" smtClean="0"/>
              <a:t>Оно </a:t>
            </a:r>
            <a:r>
              <a:rPr lang="ru-RU" dirty="0"/>
              <a:t>повышает </a:t>
            </a:r>
            <a:r>
              <a:rPr lang="ru-RU" dirty="0" smtClean="0"/>
              <a:t>концентрацию внимания</a:t>
            </a:r>
            <a:r>
              <a:rPr lang="ru-RU" dirty="0"/>
              <a:t>, сосредоточенность, улучшает восприятие новой информации </a:t>
            </a:r>
            <a:r>
              <a:rPr lang="ru-RU" dirty="0" smtClean="0"/>
              <a:t>и творческие способности. Движения </a:t>
            </a:r>
            <a:r>
              <a:rPr lang="ru-RU" dirty="0"/>
              <a:t>также подпитывают энергией для быстрого выполнения </a:t>
            </a:r>
            <a:r>
              <a:rPr lang="ru-RU" dirty="0" smtClean="0"/>
              <a:t> заданий</a:t>
            </a:r>
            <a:r>
              <a:rPr lang="ru-RU" dirty="0"/>
              <a:t>, принятия правильных решений. Они способствуют </a:t>
            </a:r>
            <a:r>
              <a:rPr lang="ru-RU" dirty="0" smtClean="0"/>
              <a:t>улучшению координации </a:t>
            </a:r>
            <a:r>
              <a:rPr lang="ru-RU" dirty="0"/>
              <a:t>движений, снимают стресс статичной позы, если дети </a:t>
            </a:r>
            <a:r>
              <a:rPr lang="ru-RU" dirty="0" smtClean="0"/>
              <a:t>устают</a:t>
            </a:r>
            <a:r>
              <a:rPr lang="ru-RU" dirty="0"/>
              <a:t> </a:t>
            </a:r>
            <a:r>
              <a:rPr lang="ru-RU" dirty="0" smtClean="0"/>
              <a:t>сидеть.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27298"/>
            <a:ext cx="5123545" cy="287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88840"/>
            <a:ext cx="2448272" cy="435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9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6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-215714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-2018645"/>
            <a:ext cx="8676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                                      Упражнение </a:t>
            </a:r>
            <a:r>
              <a:rPr lang="ru-RU" b="1" dirty="0"/>
              <a:t>«Рокер» </a:t>
            </a:r>
            <a:endParaRPr lang="ru-RU" b="1" dirty="0" smtClean="0"/>
          </a:p>
          <a:p>
            <a:r>
              <a:rPr lang="ru-RU" dirty="0"/>
              <a:t>С</a:t>
            </a:r>
            <a:r>
              <a:rPr lang="ru-RU" dirty="0" smtClean="0"/>
              <a:t>нимает напряжение, прибавляет энергии, помогает </a:t>
            </a:r>
            <a:r>
              <a:rPr lang="ru-RU" dirty="0"/>
              <a:t>достигать спортивных успехов, способствует </a:t>
            </a:r>
            <a:r>
              <a:rPr lang="ru-RU" dirty="0" smtClean="0"/>
              <a:t>творческому мышлению</a:t>
            </a:r>
            <a:r>
              <a:rPr lang="ru-RU" dirty="0"/>
              <a:t>. Кроме того, оно способствует развитию понимающего </a:t>
            </a:r>
            <a:r>
              <a:rPr lang="ru-RU" dirty="0" smtClean="0"/>
              <a:t>чтения, улучшает </a:t>
            </a:r>
            <a:r>
              <a:rPr lang="ru-RU" dirty="0"/>
              <a:t>навыки эмоционального чтения и пересказа. Упражнение</a:t>
            </a:r>
          </a:p>
          <a:p>
            <a:r>
              <a:rPr lang="ru-RU" dirty="0"/>
              <a:t>выполняется на мягкой поверхности. Подойдет, например, гимнастический</a:t>
            </a:r>
          </a:p>
          <a:p>
            <a:r>
              <a:rPr lang="ru-RU" dirty="0" smtClean="0"/>
              <a:t>Коврик или ковёр.</a:t>
            </a:r>
            <a:endParaRPr lang="ru-RU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27" y="2515935"/>
            <a:ext cx="4150749" cy="233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772" y="4370342"/>
            <a:ext cx="4158404" cy="233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84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6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-215714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-2157144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                                              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                                     «</a:t>
            </a:r>
            <a:r>
              <a:rPr lang="ru-RU" b="1" dirty="0"/>
              <a:t>Вращение </a:t>
            </a:r>
            <a:r>
              <a:rPr lang="ru-RU" b="1" dirty="0" smtClean="0"/>
              <a:t>шеей.</a:t>
            </a:r>
          </a:p>
          <a:p>
            <a:r>
              <a:rPr lang="ru-RU" dirty="0" smtClean="0"/>
              <a:t>Данное </a:t>
            </a:r>
            <a:r>
              <a:rPr lang="ru-RU" dirty="0"/>
              <a:t>упражнение способствует расслаблению ЦНС и снятию мышечных</a:t>
            </a:r>
          </a:p>
          <a:p>
            <a:r>
              <a:rPr lang="ru-RU" dirty="0"/>
              <a:t>зажимов в области шеи, плеч, спины. Помогает лучшему восприятию и</a:t>
            </a:r>
          </a:p>
          <a:p>
            <a:r>
              <a:rPr lang="ru-RU" dirty="0"/>
              <a:t>обработке информации, улучшает математические способности и навыки</a:t>
            </a:r>
          </a:p>
          <a:p>
            <a:r>
              <a:rPr lang="ru-RU" dirty="0"/>
              <a:t>чтения.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813174"/>
            <a:ext cx="7776864" cy="437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40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97"/>
            <a:ext cx="91816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-215714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prstClr val="black"/>
              </a:solidFill>
            </a:endParaRPr>
          </a:p>
          <a:p>
            <a:endParaRPr lang="ru-RU" b="1" dirty="0">
              <a:solidFill>
                <a:prstClr val="black"/>
              </a:solidFill>
            </a:endParaRPr>
          </a:p>
          <a:p>
            <a:endParaRPr lang="ru-RU" b="1" dirty="0" smtClean="0">
              <a:solidFill>
                <a:prstClr val="black"/>
              </a:solidFill>
            </a:endParaRPr>
          </a:p>
          <a:p>
            <a:endParaRPr lang="ru-RU" b="1" dirty="0">
              <a:solidFill>
                <a:prstClr val="black"/>
              </a:solidFill>
            </a:endParaRPr>
          </a:p>
          <a:p>
            <a:endParaRPr lang="ru-RU" b="1" dirty="0" smtClean="0">
              <a:solidFill>
                <a:prstClr val="black"/>
              </a:solidFill>
            </a:endParaRPr>
          </a:p>
          <a:p>
            <a:endParaRPr lang="ru-RU" b="1" dirty="0">
              <a:solidFill>
                <a:prstClr val="black"/>
              </a:solidFill>
            </a:endParaRPr>
          </a:p>
          <a:p>
            <a:endParaRPr lang="ru-RU" b="1" dirty="0" smtClean="0">
              <a:solidFill>
                <a:prstClr val="black"/>
              </a:solidFill>
            </a:endParaRPr>
          </a:p>
          <a:p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-910649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                                                                   «</a:t>
            </a:r>
            <a:r>
              <a:rPr lang="ru-RU" b="1" dirty="0"/>
              <a:t>Вода».</a:t>
            </a:r>
          </a:p>
          <a:p>
            <a:r>
              <a:rPr lang="ru-RU" dirty="0"/>
              <a:t>И еще один прием, помогающий </a:t>
            </a:r>
            <a:r>
              <a:rPr lang="ru-RU" dirty="0" smtClean="0"/>
              <a:t>улучшить концентрацию </a:t>
            </a:r>
            <a:r>
              <a:rPr lang="ru-RU" dirty="0"/>
              <a:t>внимания, повысить активность и </a:t>
            </a:r>
            <a:r>
              <a:rPr lang="ru-RU" dirty="0" smtClean="0"/>
              <a:t>энергичность, помочь </a:t>
            </a:r>
            <a:r>
              <a:rPr lang="ru-RU" dirty="0"/>
              <a:t>более гибко принимать решения. Пейте воду! </a:t>
            </a:r>
            <a:r>
              <a:rPr lang="ru-RU" dirty="0" smtClean="0"/>
              <a:t>Особенно важно </a:t>
            </a:r>
            <a:r>
              <a:rPr lang="ru-RU" dirty="0"/>
              <a:t>делать это перед началом и в процессе </a:t>
            </a:r>
            <a:r>
              <a:rPr lang="ru-RU" dirty="0" smtClean="0"/>
              <a:t>любой умственной </a:t>
            </a:r>
            <a:r>
              <a:rPr lang="ru-RU" dirty="0"/>
              <a:t>деятельности или в ситуации возможного стресса.</a:t>
            </a:r>
          </a:p>
          <a:p>
            <a:r>
              <a:rPr lang="ru-RU" dirty="0" smtClean="0"/>
              <a:t>Вода </a:t>
            </a:r>
            <a:r>
              <a:rPr lang="ru-RU" dirty="0"/>
              <a:t>– наилучший проводник электрического сигнала в </a:t>
            </a:r>
            <a:r>
              <a:rPr lang="ru-RU" dirty="0" smtClean="0"/>
              <a:t>нашем теле</a:t>
            </a:r>
            <a:r>
              <a:rPr lang="ru-RU" dirty="0"/>
              <a:t>. Она необходима для оптимальной работы </a:t>
            </a:r>
            <a:r>
              <a:rPr lang="ru-RU" dirty="0" smtClean="0"/>
              <a:t>лимфатической системы</a:t>
            </a:r>
            <a:r>
              <a:rPr lang="ru-RU" dirty="0"/>
              <a:t>, выполняющей защитную функцию организма.</a:t>
            </a:r>
          </a:p>
          <a:p>
            <a:r>
              <a:rPr lang="ru-RU" dirty="0"/>
              <a:t>Вода наполняет клетки крови кислородом, что </a:t>
            </a:r>
            <a:r>
              <a:rPr lang="ru-RU" dirty="0" smtClean="0"/>
              <a:t>снижает нагрузку </a:t>
            </a:r>
            <a:r>
              <a:rPr lang="ru-RU" dirty="0"/>
              <a:t>на сердце и легкие.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104" y="3059669"/>
            <a:ext cx="2202431" cy="367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3059669"/>
            <a:ext cx="2202430" cy="367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84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6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-215714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prstClr val="black"/>
              </a:solidFill>
            </a:endParaRPr>
          </a:p>
          <a:p>
            <a:endParaRPr lang="ru-RU" b="1" dirty="0">
              <a:solidFill>
                <a:prstClr val="black"/>
              </a:solidFill>
            </a:endParaRPr>
          </a:p>
          <a:p>
            <a:endParaRPr lang="ru-RU" b="1" dirty="0" smtClean="0">
              <a:solidFill>
                <a:prstClr val="black"/>
              </a:solidFill>
            </a:endParaRPr>
          </a:p>
          <a:p>
            <a:endParaRPr lang="ru-RU" b="1" dirty="0">
              <a:solidFill>
                <a:prstClr val="black"/>
              </a:solidFill>
            </a:endParaRPr>
          </a:p>
          <a:p>
            <a:endParaRPr lang="ru-RU" b="1" dirty="0" smtClean="0">
              <a:solidFill>
                <a:prstClr val="black"/>
              </a:solidFill>
            </a:endParaRPr>
          </a:p>
          <a:p>
            <a:endParaRPr lang="ru-RU" b="1" dirty="0">
              <a:solidFill>
                <a:prstClr val="black"/>
              </a:solidFill>
            </a:endParaRPr>
          </a:p>
          <a:p>
            <a:endParaRPr lang="ru-RU" b="1" dirty="0" smtClean="0">
              <a:solidFill>
                <a:prstClr val="black"/>
              </a:solidFill>
            </a:endParaRPr>
          </a:p>
          <a:p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-495151"/>
            <a:ext cx="7344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                                             «</a:t>
            </a:r>
            <a:r>
              <a:rPr lang="ru-RU" b="1" dirty="0" err="1"/>
              <a:t>Думательный</a:t>
            </a:r>
            <a:r>
              <a:rPr lang="ru-RU" b="1" dirty="0"/>
              <a:t> колпак»</a:t>
            </a:r>
          </a:p>
          <a:p>
            <a:r>
              <a:rPr lang="ru-RU" dirty="0"/>
              <a:t>Можно выполнять стоя и </a:t>
            </a:r>
            <a:r>
              <a:rPr lang="ru-RU" dirty="0" smtClean="0"/>
              <a:t>сидя. Эти </a:t>
            </a:r>
            <a:r>
              <a:rPr lang="ru-RU" dirty="0"/>
              <a:t>движения обостряют слух, помогают </a:t>
            </a:r>
            <a:r>
              <a:rPr lang="ru-RU" dirty="0" smtClean="0"/>
              <a:t>работе кратковременной </a:t>
            </a:r>
            <a:r>
              <a:rPr lang="ru-RU" dirty="0"/>
              <a:t>памяти, повышают умственные и физические</a:t>
            </a:r>
          </a:p>
          <a:p>
            <a:r>
              <a:rPr lang="ru-RU" dirty="0"/>
              <a:t>способности. Кстати, они отлично улучшают равновесие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2447728" cy="435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757" y="2636912"/>
            <a:ext cx="4646707" cy="278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84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12" y="0"/>
            <a:ext cx="91816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-215714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2854" y="-1251520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-795233"/>
            <a:ext cx="872426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100" b="1" dirty="0" smtClean="0">
              <a:solidFill>
                <a:srgbClr val="006666"/>
              </a:solidFill>
              <a:latin typeface="Comic Sans MS,Bold"/>
            </a:endParaRPr>
          </a:p>
          <a:p>
            <a:endParaRPr lang="ru-RU" sz="2100" b="1" dirty="0">
              <a:solidFill>
                <a:srgbClr val="006666"/>
              </a:solidFill>
              <a:latin typeface="Comic Sans MS,Bold"/>
            </a:endParaRPr>
          </a:p>
          <a:p>
            <a:endParaRPr lang="ru-RU" sz="2100" b="1" dirty="0" smtClean="0">
              <a:solidFill>
                <a:srgbClr val="006666"/>
              </a:solidFill>
              <a:latin typeface="Comic Sans MS,Bold"/>
            </a:endParaRPr>
          </a:p>
          <a:p>
            <a:endParaRPr lang="ru-RU" sz="2100" b="1" dirty="0">
              <a:solidFill>
                <a:srgbClr val="006666"/>
              </a:solidFill>
              <a:latin typeface="Comic Sans MS,Bold"/>
            </a:endParaRPr>
          </a:p>
          <a:p>
            <a:r>
              <a:rPr lang="ru-RU" sz="2000" b="1" dirty="0" smtClean="0"/>
              <a:t>                                                         «</a:t>
            </a:r>
            <a:r>
              <a:rPr lang="ru-RU" sz="2000" b="1" dirty="0"/>
              <a:t>Помпа»</a:t>
            </a:r>
          </a:p>
          <a:p>
            <a:r>
              <a:rPr lang="ru-RU" sz="2000" dirty="0" smtClean="0"/>
              <a:t>Предлагаемые </a:t>
            </a:r>
            <a:r>
              <a:rPr lang="ru-RU" sz="2000" dirty="0"/>
              <a:t>движения также улучшают социальное поведение,</a:t>
            </a:r>
          </a:p>
          <a:p>
            <a:r>
              <a:rPr lang="ru-RU" sz="2000" dirty="0"/>
              <a:t>помогают довести до конца дело, увеличивают время сосредоточения</a:t>
            </a:r>
          </a:p>
          <a:p>
            <a:r>
              <a:rPr lang="ru-RU" sz="2000" dirty="0"/>
              <a:t>и внимания, активизируют языковые способности.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53" y="1820868"/>
            <a:ext cx="2750503" cy="456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624" y="1827648"/>
            <a:ext cx="2559311" cy="455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459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12" y="0"/>
            <a:ext cx="91816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-215714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2854" y="-1251520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22854" y="-4234636"/>
            <a:ext cx="819761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                                                   «</a:t>
            </a:r>
            <a:r>
              <a:rPr lang="ru-RU" b="1" dirty="0"/>
              <a:t>Крюки </a:t>
            </a:r>
            <a:r>
              <a:rPr lang="ru-RU" b="1" dirty="0" err="1"/>
              <a:t>Деннисона</a:t>
            </a:r>
            <a:r>
              <a:rPr lang="ru-RU" b="1" dirty="0"/>
              <a:t>» </a:t>
            </a:r>
            <a:endParaRPr lang="ru-RU" b="1" dirty="0" smtClean="0"/>
          </a:p>
          <a:p>
            <a:r>
              <a:rPr lang="ru-RU" dirty="0" smtClean="0"/>
              <a:t>Это </a:t>
            </a:r>
            <a:r>
              <a:rPr lang="ru-RU" dirty="0"/>
              <a:t>упражнение актуально в ситуации, </a:t>
            </a:r>
            <a:r>
              <a:rPr lang="ru-RU" dirty="0" smtClean="0"/>
              <a:t>когда необходимо </a:t>
            </a:r>
            <a:r>
              <a:rPr lang="ru-RU" dirty="0"/>
              <a:t>успокоиться и принять правильное решение, а также в состоянии </a:t>
            </a:r>
            <a:r>
              <a:rPr lang="ru-RU" dirty="0" smtClean="0"/>
              <a:t>возбуждения или </a:t>
            </a:r>
            <a:r>
              <a:rPr lang="ru-RU" dirty="0"/>
              <a:t>подавленности.</a:t>
            </a:r>
          </a:p>
          <a:p>
            <a:r>
              <a:rPr lang="ru-RU" dirty="0"/>
              <a:t>Упражнение призвано гармонизировать эмоции и процессы мышления. Оно ослабляет</a:t>
            </a:r>
          </a:p>
          <a:p>
            <a:r>
              <a:rPr lang="ru-RU" dirty="0"/>
              <a:t>душевное напряжение, способствует адекватным действиям и поступкам, помогает</a:t>
            </a:r>
          </a:p>
          <a:p>
            <a:r>
              <a:rPr lang="ru-RU" dirty="0"/>
              <a:t>воспринимать новую информацию, лучше понимать точку зрения другого и свою</a:t>
            </a:r>
          </a:p>
          <a:p>
            <a:r>
              <a:rPr lang="ru-RU" dirty="0"/>
              <a:t>собственную.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4432997" cy="249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C:\Users\uaer\Desktop\фото кинесиология\P11403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386" y="3284984"/>
            <a:ext cx="4032103" cy="226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459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12" y="0"/>
            <a:ext cx="91816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-215714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2854" y="-1251520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4234636"/>
            <a:ext cx="8820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2963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2854" y="404664"/>
            <a:ext cx="834163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Срез результатов деятельности основного этапа по внедрению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кинесиологических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полугодие 2016-2017 уч. года.</a:t>
            </a:r>
          </a:p>
          <a:p>
            <a:endParaRPr lang="ru-RU" sz="3200" b="1" dirty="0"/>
          </a:p>
          <a:p>
            <a:r>
              <a:rPr lang="ru-RU" sz="2000" dirty="0" err="1" smtClean="0"/>
              <a:t>Кинесиологические</a:t>
            </a:r>
            <a:r>
              <a:rPr lang="ru-RU" sz="2000" dirty="0" smtClean="0"/>
              <a:t> упражнения- проводились </a:t>
            </a:r>
            <a:r>
              <a:rPr lang="ru-RU" sz="2000" dirty="0"/>
              <a:t>с детьми старшей </a:t>
            </a:r>
            <a:r>
              <a:rPr lang="ru-RU" sz="2000" dirty="0" smtClean="0"/>
              <a:t>группы № 1 </a:t>
            </a:r>
            <a:r>
              <a:rPr lang="ru-RU" sz="2000" dirty="0"/>
              <a:t>(5-6 лет)  на протяжении </a:t>
            </a:r>
            <a:r>
              <a:rPr lang="ru-RU" sz="2000" dirty="0" smtClean="0"/>
              <a:t>первого полугодия, </a:t>
            </a:r>
            <a:r>
              <a:rPr lang="ru-RU" sz="2000" dirty="0"/>
              <a:t>как с целой группой, так и индивидуально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В группе велся </a:t>
            </a:r>
            <a:r>
              <a:rPr lang="ru-RU" sz="2000" dirty="0"/>
              <a:t>дневник по результатам </a:t>
            </a:r>
            <a:r>
              <a:rPr lang="ru-RU" sz="2000" dirty="0" smtClean="0"/>
              <a:t>выполнения упражнений</a:t>
            </a:r>
            <a:r>
              <a:rPr lang="ru-RU" sz="2000" dirty="0"/>
              <a:t>. </a:t>
            </a:r>
          </a:p>
          <a:p>
            <a:r>
              <a:rPr lang="ru-RU" sz="2000" dirty="0"/>
              <a:t>У большинства детей было отмечено появление уверенности в себе при </a:t>
            </a:r>
            <a:r>
              <a:rPr lang="ru-RU" sz="2000" dirty="0" smtClean="0"/>
              <a:t>выполнении инструкций и упражнений. Улучшилась  координация, мелкая и крупная моторика. Ребята самостоятельно применяют некоторые упражнения для снятия напряжения мышц и улучшения работы всего тела.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789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-79653"/>
            <a:ext cx="8496944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sz="2000" b="1" dirty="0"/>
              <a:t>Образовательная </a:t>
            </a:r>
            <a:r>
              <a:rPr lang="ru-RU" sz="2000" b="1" dirty="0" err="1"/>
              <a:t>кинесиология</a:t>
            </a:r>
            <a:r>
              <a:rPr lang="ru-RU" sz="2000" b="1" dirty="0"/>
              <a:t>- </a:t>
            </a:r>
            <a:r>
              <a:rPr lang="ru-RU" dirty="0"/>
              <a:t>учение о развитии ребенка и взрослого человека через естественные физические нагрузки, направленные на специально организованные движения, оптимизирующие деятельность мозга и тела</a:t>
            </a:r>
            <a:r>
              <a:rPr lang="ru-RU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Слово </a:t>
            </a:r>
            <a:r>
              <a:rPr lang="ru-RU" sz="2000" b="1" dirty="0"/>
              <a:t>«</a:t>
            </a:r>
            <a:r>
              <a:rPr lang="ru-RU" sz="2000" b="1" dirty="0" err="1"/>
              <a:t>кинесиология</a:t>
            </a:r>
            <a:r>
              <a:rPr lang="ru-RU" sz="2000" b="1" dirty="0"/>
              <a:t>» происходит от греческого «</a:t>
            </a:r>
            <a:r>
              <a:rPr lang="ru-RU" sz="2000" b="1" dirty="0" err="1"/>
              <a:t>кинесис</a:t>
            </a:r>
            <a:r>
              <a:rPr lang="ru-RU" sz="2000" b="1" dirty="0"/>
              <a:t>» </a:t>
            </a:r>
            <a:r>
              <a:rPr lang="ru-RU" dirty="0"/>
              <a:t>— движение. Вся наша жизнь — движение от ее начала и до конца.  Наши мышцы движутся, кровь и лимфа протекают в нашем теле. Человек проходит по жизненному пути, и во время этого движения, то есть на протяжении всей жизни, переживает множество проблем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/>
              <a:t> </a:t>
            </a:r>
            <a:r>
              <a:rPr lang="ru-RU" sz="2000" b="1" dirty="0"/>
              <a:t>Почему </a:t>
            </a:r>
            <a:r>
              <a:rPr lang="ru-RU" sz="2000" b="1" dirty="0" smtClean="0"/>
              <a:t>образовательная </a:t>
            </a:r>
            <a:r>
              <a:rPr lang="ru-RU" sz="2000" b="1" dirty="0" err="1" smtClean="0"/>
              <a:t>кинесиология</a:t>
            </a:r>
            <a:r>
              <a:rPr lang="ru-RU" sz="2000" b="1" dirty="0" smtClean="0"/>
              <a:t>? </a:t>
            </a:r>
            <a:r>
              <a:rPr lang="ru-RU" dirty="0"/>
              <a:t>Потому, что в процессе тренировки мы получаем образование — знание о самих себе, знание о собственных проблемах. Организм как бы проходит переобучение. С помощью определенных упражнений он балансирует все процессы в теле, координирует работу обоих полушарий мозга, включает совместное интегрированное взаимодействие интеллекта и тела.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164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38" y="0"/>
            <a:ext cx="91816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-215714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2854" y="-1251520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4234636"/>
            <a:ext cx="8820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2963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2854" y="404664"/>
            <a:ext cx="8341634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1.Участие в родительском собрании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Кинесиология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это…»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2.Презентация для родителей «Образовательная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кинесиология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одна из форм оздоровления детей дошкольного возраста».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Масстер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-класс для родителей « Образовательная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кинесиология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помоги сам своему ребенку».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Консультации для родителей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Кинесиология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движение».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Буклеты  для родителей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8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12" y="0"/>
            <a:ext cx="91816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-215714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2854" y="-1251520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4234636"/>
            <a:ext cx="8820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51180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Мнение родителей  о внедрении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кинесиологических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упражнений в детском саду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/>
              <a:t> Дети дома самостоятельно выполняют некоторые </a:t>
            </a:r>
            <a:r>
              <a:rPr lang="ru-RU" sz="2000" dirty="0" err="1" smtClean="0"/>
              <a:t>кинесиологические</a:t>
            </a:r>
            <a:r>
              <a:rPr lang="ru-RU" sz="2000" dirty="0" smtClean="0"/>
              <a:t> упражнения на снятие мышечного и эмоционального напряжения («Крюки </a:t>
            </a:r>
            <a:r>
              <a:rPr lang="ru-RU" sz="2000" dirty="0" err="1" smtClean="0"/>
              <a:t>Деннисона</a:t>
            </a:r>
            <a:r>
              <a:rPr lang="ru-RU" sz="2000" dirty="0" smtClean="0"/>
              <a:t>», «Перекрёстные шаги»);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/>
              <a:t>Применяют в домашних условиях прием с питьём воды, перед началом какой- либо деятельности;</a:t>
            </a:r>
            <a:endParaRPr lang="ru-RU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/>
              <a:t>Используют упражнения для улучшения самочувствия при болезнях(«Кнопки </a:t>
            </a:r>
            <a:r>
              <a:rPr lang="ru-RU" sz="2000" dirty="0"/>
              <a:t>мозга</a:t>
            </a:r>
            <a:r>
              <a:rPr lang="ru-RU" sz="2000" dirty="0" smtClean="0"/>
              <a:t>», «</a:t>
            </a:r>
            <a:r>
              <a:rPr lang="ru-RU" sz="2000" dirty="0" err="1" smtClean="0"/>
              <a:t>Думательный</a:t>
            </a:r>
            <a:r>
              <a:rPr lang="ru-RU" sz="2000" dirty="0" smtClean="0"/>
              <a:t> колпак»);</a:t>
            </a:r>
            <a:endParaRPr lang="ru-RU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/>
              <a:t>У детей формируются навыки самоконтроля;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/>
              <a:t>У родителей имеется желание и потребность  в использовании </a:t>
            </a:r>
            <a:r>
              <a:rPr lang="ru-RU" sz="2000" dirty="0" err="1" smtClean="0"/>
              <a:t>кинесиологических</a:t>
            </a:r>
            <a:r>
              <a:rPr lang="ru-RU" sz="2000" dirty="0" smtClean="0"/>
              <a:t> упражнений в семье.</a:t>
            </a:r>
            <a:endParaRPr lang="ru-RU" sz="2000" dirty="0"/>
          </a:p>
          <a:p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30110"/>
            <a:ext cx="3168352" cy="190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2200"/>
            <a:ext cx="1754604" cy="256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uaer\Desktop\фото кинесиология\IMG_20170313_1647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3168352" cy="190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956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599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-215714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2854" y="-1251520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4234636"/>
            <a:ext cx="8820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2963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51181"/>
            <a:ext cx="864096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 </a:t>
            </a:r>
            <a:r>
              <a:rPr lang="ru-RU" sz="3600" b="1" dirty="0" smtClean="0"/>
              <a:t>                     </a:t>
            </a:r>
            <a:r>
              <a:rPr lang="ru-RU" sz="2400" b="1" dirty="0" smtClean="0"/>
              <a:t>Специалисты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 smtClean="0"/>
              <a:t>Учитель-логопед отмечает  </a:t>
            </a:r>
            <a:r>
              <a:rPr lang="ru-RU" sz="2000" dirty="0"/>
              <a:t>улучшение коммуникативных функций, </a:t>
            </a:r>
            <a:r>
              <a:rPr lang="ru-RU" sz="2000" dirty="0" smtClean="0"/>
              <a:t> </a:t>
            </a:r>
            <a:r>
              <a:rPr lang="ru-RU" sz="2000" dirty="0"/>
              <a:t>мелкая и крупная моторика </a:t>
            </a:r>
            <a:r>
              <a:rPr lang="ru-RU" sz="2000" dirty="0" smtClean="0"/>
              <a:t>;</a:t>
            </a:r>
            <a:endParaRPr lang="ru-RU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/>
              <a:t>Музыкальный руководитель </a:t>
            </a:r>
            <a:r>
              <a:rPr lang="ru-RU" sz="2000" dirty="0" smtClean="0"/>
              <a:t>отмечает </a:t>
            </a:r>
            <a:r>
              <a:rPr lang="ru-RU" sz="2000" dirty="0" smtClean="0"/>
              <a:t>повышение  уровня эмоционального </a:t>
            </a:r>
            <a:r>
              <a:rPr lang="ru-RU" sz="2000" dirty="0"/>
              <a:t>исполнения </a:t>
            </a:r>
            <a:r>
              <a:rPr lang="ru-RU" sz="2000" dirty="0" smtClean="0"/>
              <a:t>песен и муз- </a:t>
            </a:r>
            <a:r>
              <a:rPr lang="ru-RU" sz="2000" dirty="0" smtClean="0"/>
              <a:t>рит</a:t>
            </a:r>
            <a:r>
              <a:rPr lang="ru-RU" sz="2000" dirty="0" smtClean="0"/>
              <a:t>мических</a:t>
            </a:r>
            <a:r>
              <a:rPr lang="ru-RU" sz="2000" dirty="0" smtClean="0"/>
              <a:t> </a:t>
            </a:r>
            <a:r>
              <a:rPr lang="ru-RU" sz="2000" dirty="0" smtClean="0"/>
              <a:t>д</a:t>
            </a:r>
            <a:r>
              <a:rPr lang="ru-RU" sz="2000" dirty="0" smtClean="0"/>
              <a:t>вижений </a:t>
            </a:r>
            <a:r>
              <a:rPr lang="ru-RU" sz="2000" dirty="0" smtClean="0"/>
              <a:t>в результате  </a:t>
            </a:r>
            <a:r>
              <a:rPr lang="ru-RU" sz="2000" dirty="0"/>
              <a:t>снятие напряжение мышц лица и </a:t>
            </a:r>
            <a:r>
              <a:rPr lang="ru-RU" sz="2000" dirty="0" smtClean="0"/>
              <a:t>шеи</a:t>
            </a:r>
            <a:r>
              <a:rPr lang="ru-RU" sz="2000" dirty="0"/>
              <a:t>;</a:t>
            </a:r>
            <a:endParaRPr lang="ru-RU" sz="20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 smtClean="0"/>
              <a:t> Воспитатели  </a:t>
            </a:r>
            <a:r>
              <a:rPr lang="ru-RU" sz="2000" dirty="0" smtClean="0"/>
              <a:t>отмечают – </a:t>
            </a:r>
            <a:r>
              <a:rPr lang="ru-RU" sz="2000" dirty="0"/>
              <a:t>повышение активности и энергичности у детей застенчивых и со сниженным тонусом.</a:t>
            </a:r>
          </a:p>
          <a:p>
            <a:pPr marL="137160" indent="0">
              <a:buNone/>
            </a:pPr>
            <a:endParaRPr lang="ru-RU" sz="2000" dirty="0"/>
          </a:p>
          <a:p>
            <a:endParaRPr lang="ru-RU" b="1" dirty="0"/>
          </a:p>
        </p:txBody>
      </p:sp>
      <p:pic>
        <p:nvPicPr>
          <p:cNvPr id="4098" name="Picture 2" descr="C:\Users\uaer\Desktop\фото кинесиология\IMG_20170314_0835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4616116" cy="276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79" y="3588854"/>
            <a:ext cx="4646707" cy="278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9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19" y="-35417"/>
            <a:ext cx="91816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-215714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2854" y="-1251520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/>
              <a:t>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2854" y="908720"/>
            <a:ext cx="812561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Литература</a:t>
            </a:r>
          </a:p>
          <a:p>
            <a:r>
              <a:rPr lang="ru-RU" sz="2000" dirty="0" smtClean="0"/>
              <a:t>1.Смирнова </a:t>
            </a:r>
            <a:r>
              <a:rPr lang="ru-RU" sz="2000" dirty="0"/>
              <a:t>С. С., Цыпленкова О.А. Снятие учебного и рабочего стресса. Сборник упражнений образовательной </a:t>
            </a:r>
            <a:r>
              <a:rPr lang="ru-RU" sz="2000" dirty="0" err="1"/>
              <a:t>кинесиологии</a:t>
            </a:r>
            <a:r>
              <a:rPr lang="ru-RU" sz="2000" dirty="0"/>
              <a:t>. Москва 2011</a:t>
            </a:r>
          </a:p>
          <a:p>
            <a:r>
              <a:rPr lang="ru-RU" sz="2000" dirty="0" smtClean="0"/>
              <a:t>2.Смирнова </a:t>
            </a:r>
            <a:r>
              <a:rPr lang="ru-RU" sz="2000" dirty="0"/>
              <a:t>С. С., Цыпленкова О.А. Снятие учебного и рабочего стресс. Интегративная </a:t>
            </a:r>
            <a:r>
              <a:rPr lang="ru-RU" sz="2000" dirty="0" err="1"/>
              <a:t>кинесиология</a:t>
            </a:r>
            <a:r>
              <a:rPr lang="ru-RU" sz="2000" dirty="0"/>
              <a:t>.  Москва </a:t>
            </a:r>
            <a:r>
              <a:rPr lang="ru-RU" sz="2000" dirty="0" smtClean="0"/>
              <a:t>2011</a:t>
            </a:r>
          </a:p>
          <a:p>
            <a:r>
              <a:rPr lang="ru-RU" sz="2000" dirty="0" smtClean="0"/>
              <a:t>3. «Здоровье дошкольника» №12, 2015, с.24</a:t>
            </a:r>
          </a:p>
          <a:p>
            <a:r>
              <a:rPr lang="ru-RU" sz="2000" dirty="0" smtClean="0"/>
              <a:t>4.</a:t>
            </a:r>
            <a:r>
              <a:rPr lang="en-US" sz="2000" dirty="0" smtClean="0"/>
              <a:t>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www.rusnauka.com/17_AVSN_2012/Pedagogica</a:t>
            </a:r>
            <a:endParaRPr lang="ru-RU" sz="2000" dirty="0" smtClean="0"/>
          </a:p>
          <a:p>
            <a:r>
              <a:rPr lang="ru-RU" sz="2000" dirty="0" smtClean="0"/>
              <a:t>5.</a:t>
            </a:r>
            <a:r>
              <a:rPr lang="en-US" sz="2000" dirty="0"/>
              <a:t>  </a:t>
            </a:r>
            <a:r>
              <a:rPr lang="en-US" sz="2000" dirty="0">
                <a:hlinkClick r:id="rId4"/>
              </a:rPr>
              <a:t>http://kinhelp.ru/gimnastika-mozga-gimnastika-uma/</a:t>
            </a:r>
            <a:endParaRPr lang="ru-RU" sz="2000" dirty="0"/>
          </a:p>
          <a:p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41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6/12/18/209378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309634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Спасибо за внимание!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553616"/>
          </a:xfrm>
        </p:spPr>
        <p:txBody>
          <a:bodyPr>
            <a:noAutofit/>
          </a:bodyPr>
          <a:lstStyle/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2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/>
              <a:t>Практическая значимость  образовательной </a:t>
            </a:r>
            <a:r>
              <a:rPr lang="ru-RU" sz="2000" b="1" dirty="0" err="1"/>
              <a:t>кинесиологии</a:t>
            </a:r>
            <a:r>
              <a:rPr lang="ru-RU" sz="2000" b="1" dirty="0"/>
              <a:t> </a:t>
            </a:r>
            <a:r>
              <a:rPr lang="ru-RU" sz="2000" dirty="0"/>
              <a:t>состоит в </a:t>
            </a:r>
            <a:r>
              <a:rPr lang="ru-RU" sz="2000" dirty="0" smtClean="0"/>
              <a:t>том, </a:t>
            </a:r>
            <a:r>
              <a:rPr lang="ru-RU" sz="2000" dirty="0"/>
              <a:t>что система оригинальных упражнений и игр помогает целостно развивать  психофизическое здоровье детей  дошкольного возраста.</a:t>
            </a:r>
            <a:br>
              <a:rPr lang="ru-RU" sz="2000" dirty="0"/>
            </a:br>
            <a:r>
              <a:rPr lang="ru-RU" sz="2000" dirty="0"/>
              <a:t>Упражнения адаптированные для дошкольников развивают тело, повышают уровень эмоционального равновесия, зрительно-моторную координацию, развивают пространственную ориентировку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1486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-1464647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89679"/>
            <a:ext cx="69127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внедрения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/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/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1700808"/>
            <a:ext cx="273630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Вводный этап</a:t>
            </a:r>
          </a:p>
          <a:p>
            <a:pPr algn="ctr"/>
            <a:r>
              <a:rPr lang="ru-RU" dirty="0" smtClean="0"/>
              <a:t>(подготовительный)</a:t>
            </a:r>
          </a:p>
          <a:p>
            <a:pPr algn="ctr"/>
            <a:r>
              <a:rPr lang="ru-RU" dirty="0" smtClean="0"/>
              <a:t>01.11.15 -31. 05. 16г.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960948"/>
            <a:ext cx="3312368" cy="1620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 Ознакомление с теоретическими основами </a:t>
            </a:r>
            <a:r>
              <a:rPr lang="ru-RU" dirty="0" err="1" smtClean="0"/>
              <a:t>здоровьесберегающей</a:t>
            </a:r>
            <a:r>
              <a:rPr lang="ru-RU" dirty="0" smtClean="0"/>
              <a:t> технологии – образовательная </a:t>
            </a:r>
            <a:r>
              <a:rPr lang="ru-RU" dirty="0" err="1" smtClean="0"/>
              <a:t>кинесиология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2921168"/>
            <a:ext cx="3240360" cy="1659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 Определение оздоровительной направленности и значимости для ребёнка </a:t>
            </a:r>
            <a:r>
              <a:rPr lang="ru-RU" dirty="0" err="1" smtClean="0"/>
              <a:t>кинесиологических</a:t>
            </a:r>
            <a:r>
              <a:rPr lang="ru-RU" dirty="0" smtClean="0"/>
              <a:t> упражнений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5013176"/>
            <a:ext cx="25202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 Апробация </a:t>
            </a:r>
            <a:r>
              <a:rPr lang="ru-RU" dirty="0" err="1" smtClean="0"/>
              <a:t>кинесиологических</a:t>
            </a:r>
            <a:r>
              <a:rPr lang="ru-RU" dirty="0" smtClean="0"/>
              <a:t> упражнений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5013176"/>
            <a:ext cx="25922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4. Изучение мнения родителей и специалистов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4355976" y="2708920"/>
            <a:ext cx="21602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572000" y="2708920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851920" y="2708920"/>
            <a:ext cx="742920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2"/>
          </p:cNvCxnSpPr>
          <p:nvPr/>
        </p:nvCxnSpPr>
        <p:spPr>
          <a:xfrm>
            <a:off x="4572000" y="2708920"/>
            <a:ext cx="648072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26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980728"/>
            <a:ext cx="63367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Основной этап</a:t>
            </a:r>
          </a:p>
          <a:p>
            <a:pPr algn="ctr"/>
            <a:r>
              <a:rPr lang="ru-RU" dirty="0" smtClean="0"/>
              <a:t>(практический- внедрение </a:t>
            </a:r>
            <a:r>
              <a:rPr lang="ru-RU" dirty="0" err="1" smtClean="0"/>
              <a:t>кинесиологических</a:t>
            </a:r>
            <a:r>
              <a:rPr lang="ru-RU" dirty="0" smtClean="0"/>
              <a:t> упражнений)</a:t>
            </a:r>
          </a:p>
          <a:p>
            <a:pPr algn="ctr"/>
            <a:r>
              <a:rPr lang="ru-RU" dirty="0" smtClean="0"/>
              <a:t>01.09.16 – 31. 05.17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852936"/>
            <a:ext cx="24482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экспериментальной группы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2852936"/>
            <a:ext cx="252028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Накопление практической части</a:t>
            </a:r>
          </a:p>
          <a:p>
            <a:pPr algn="ctr"/>
            <a:r>
              <a:rPr lang="ru-RU" dirty="0"/>
              <a:t>п</a:t>
            </a:r>
            <a:r>
              <a:rPr lang="ru-RU" dirty="0" smtClean="0"/>
              <a:t>о образовательной </a:t>
            </a:r>
            <a:r>
              <a:rPr lang="ru-RU" dirty="0" err="1" smtClean="0"/>
              <a:t>кинесиологии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5013176"/>
            <a:ext cx="235456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Сбор необходимых данных для мониторинга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5013176"/>
            <a:ext cx="259228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Включение </a:t>
            </a:r>
            <a:r>
              <a:rPr lang="ru-RU" dirty="0" err="1" smtClean="0"/>
              <a:t>кинесиологических</a:t>
            </a:r>
            <a:r>
              <a:rPr lang="ru-RU" dirty="0" smtClean="0"/>
              <a:t> упражнений в педагогический процесс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427984" y="1895128"/>
            <a:ext cx="1152128" cy="9578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2"/>
          </p:cNvCxnSpPr>
          <p:nvPr/>
        </p:nvCxnSpPr>
        <p:spPr>
          <a:xfrm flipH="1">
            <a:off x="3131840" y="1895128"/>
            <a:ext cx="1296144" cy="9578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275856" y="1895128"/>
            <a:ext cx="1152128" cy="2902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427984" y="1895128"/>
            <a:ext cx="1152128" cy="3046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724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6705"/>
            <a:ext cx="91800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-1464647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89679"/>
            <a:ext cx="4248472" cy="835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Заключительный этап</a:t>
            </a:r>
          </a:p>
          <a:p>
            <a:pPr algn="ctr"/>
            <a:r>
              <a:rPr lang="ru-RU" dirty="0" smtClean="0"/>
              <a:t>(аналитический)</a:t>
            </a:r>
          </a:p>
          <a:p>
            <a:pPr algn="ctr"/>
            <a:r>
              <a:rPr lang="ru-RU" dirty="0" smtClean="0"/>
              <a:t>01.09.17- 31.05.18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1340768"/>
            <a:ext cx="29523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Анализ результатов использования </a:t>
            </a:r>
            <a:r>
              <a:rPr lang="ru-RU" dirty="0" err="1" smtClean="0"/>
              <a:t>кинесиологических</a:t>
            </a:r>
            <a:r>
              <a:rPr lang="ru-RU" dirty="0" smtClean="0"/>
              <a:t> упражнений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636912"/>
            <a:ext cx="19442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Мониторинг детей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2636912"/>
            <a:ext cx="20162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Опрос родителей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3573016"/>
            <a:ext cx="26642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Показ результатов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4941168"/>
            <a:ext cx="244827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Открытое мероприятие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12160" y="4941168"/>
            <a:ext cx="25202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Наглядный материал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91680" y="5949280"/>
            <a:ext cx="59766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Технология использования образовательной </a:t>
            </a:r>
            <a:r>
              <a:rPr lang="ru-RU" dirty="0" err="1" smtClean="0"/>
              <a:t>кинесиологии</a:t>
            </a:r>
            <a:r>
              <a:rPr lang="ru-RU" dirty="0" smtClean="0"/>
              <a:t> в образовательной деятельности по физической культуре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91880" y="4822304"/>
            <a:ext cx="2088232" cy="910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Выступления 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stCxn id="6" idx="1"/>
          </p:cNvCxnSpPr>
          <p:nvPr/>
        </p:nvCxnSpPr>
        <p:spPr>
          <a:xfrm flipH="1">
            <a:off x="2411760" y="1916832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3"/>
          </p:cNvCxnSpPr>
          <p:nvPr/>
        </p:nvCxnSpPr>
        <p:spPr>
          <a:xfrm>
            <a:off x="6012160" y="1916832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9" idx="2"/>
          </p:cNvCxnSpPr>
          <p:nvPr/>
        </p:nvCxnSpPr>
        <p:spPr>
          <a:xfrm>
            <a:off x="4535996" y="4293096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9" idx="1"/>
          </p:cNvCxnSpPr>
          <p:nvPr/>
        </p:nvCxnSpPr>
        <p:spPr>
          <a:xfrm flipH="1">
            <a:off x="2411760" y="3933056"/>
            <a:ext cx="792088" cy="889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868144" y="4174232"/>
            <a:ext cx="79208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" idx="2"/>
          </p:cNvCxnSpPr>
          <p:nvPr/>
        </p:nvCxnSpPr>
        <p:spPr>
          <a:xfrm>
            <a:off x="4535996" y="2492896"/>
            <a:ext cx="3600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553998" y="573325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2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-1464647"/>
            <a:ext cx="8352928" cy="843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Кинесиологические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 основного этапа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/>
              <a:t>«</a:t>
            </a:r>
            <a:r>
              <a:rPr lang="ru-RU" b="1" dirty="0" smtClean="0"/>
              <a:t>Ленивые восьмёрки»</a:t>
            </a:r>
            <a:endParaRPr lang="ru-RU" dirty="0"/>
          </a:p>
          <a:p>
            <a:pPr algn="just"/>
            <a:r>
              <a:rPr lang="ru-RU" dirty="0" smtClean="0"/>
              <a:t>     Упражнение </a:t>
            </a:r>
            <a:r>
              <a:rPr lang="ru-RU" dirty="0"/>
              <a:t>поможет снять усталость глаз, напряжение </a:t>
            </a:r>
            <a:r>
              <a:rPr lang="ru-RU" dirty="0" smtClean="0"/>
              <a:t>шеи, боль </a:t>
            </a:r>
            <a:r>
              <a:rPr lang="ru-RU" dirty="0"/>
              <a:t>в </a:t>
            </a:r>
            <a:r>
              <a:rPr lang="ru-RU" dirty="0" smtClean="0"/>
              <a:t>спине. Улучшает работу глазных </a:t>
            </a:r>
            <a:r>
              <a:rPr lang="ru-RU" dirty="0"/>
              <a:t>мышц, укрепляет связь «рука–глаз», стимулирует </a:t>
            </a:r>
            <a:r>
              <a:rPr lang="ru-RU" dirty="0" smtClean="0"/>
              <a:t>желание фантазировать </a:t>
            </a:r>
            <a:r>
              <a:rPr lang="ru-RU" dirty="0"/>
              <a:t>и активно творить. Улучшает учебные </a:t>
            </a:r>
            <a:r>
              <a:rPr lang="ru-RU" dirty="0" smtClean="0"/>
              <a:t>навыки </a:t>
            </a:r>
            <a:r>
              <a:rPr lang="ru-RU" dirty="0"/>
              <a:t>слушания, усвоения информации. Интегрирует работу </a:t>
            </a:r>
            <a:r>
              <a:rPr lang="ru-RU" dirty="0" smtClean="0"/>
              <a:t>обоих полушарий </a:t>
            </a:r>
            <a:r>
              <a:rPr lang="ru-RU" dirty="0"/>
              <a:t>мозга, способствует развитию координации </a:t>
            </a:r>
            <a:r>
              <a:rPr lang="ru-RU" dirty="0" smtClean="0"/>
              <a:t>движений всего </a:t>
            </a:r>
            <a:r>
              <a:rPr lang="ru-RU" dirty="0"/>
              <a:t>тела, улучшению ориентации в пространстве, </a:t>
            </a:r>
            <a:r>
              <a:rPr lang="ru-RU" dirty="0" smtClean="0"/>
              <a:t>прорабатывает стрессовые </a:t>
            </a:r>
            <a:r>
              <a:rPr lang="ru-RU" dirty="0"/>
              <a:t>зажимы глазных мышц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20" y="3356992"/>
            <a:ext cx="3816424" cy="246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40968"/>
            <a:ext cx="2225393" cy="354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9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6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-1049149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                                          «</a:t>
            </a:r>
            <a:r>
              <a:rPr lang="ru-RU" b="1" dirty="0"/>
              <a:t>Перекрестные шаги»</a:t>
            </a:r>
          </a:p>
          <a:p>
            <a:r>
              <a:rPr lang="ru-RU" dirty="0" smtClean="0"/>
              <a:t> </a:t>
            </a:r>
            <a:r>
              <a:rPr lang="ru-RU" dirty="0"/>
              <a:t>«Перекрестные шаги» </a:t>
            </a:r>
            <a:r>
              <a:rPr lang="ru-RU" dirty="0" smtClean="0"/>
              <a:t>способствуют развитию </a:t>
            </a:r>
            <a:r>
              <a:rPr lang="ru-RU" dirty="0"/>
              <a:t>координации и ориентации в пространстве, делают </a:t>
            </a:r>
            <a:r>
              <a:rPr lang="ru-RU" dirty="0" smtClean="0"/>
              <a:t>более успешными </a:t>
            </a:r>
            <a:r>
              <a:rPr lang="ru-RU" dirty="0"/>
              <a:t>приобретение навыков </a:t>
            </a:r>
            <a:r>
              <a:rPr lang="ru-RU" dirty="0" smtClean="0"/>
              <a:t>слушания</a:t>
            </a:r>
            <a:r>
              <a:rPr lang="ru-RU" dirty="0"/>
              <a:t>,</a:t>
            </a:r>
          </a:p>
          <a:p>
            <a:r>
              <a:rPr lang="ru-RU" dirty="0"/>
              <a:t>усвоения новой информации. А еще снимают боль в пояснице </a:t>
            </a:r>
            <a:r>
              <a:rPr lang="ru-RU" dirty="0" smtClean="0"/>
              <a:t>и подтягивают </a:t>
            </a:r>
            <a:r>
              <a:rPr lang="ru-RU" dirty="0"/>
              <a:t>мышцы живота.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2664296" cy="4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474047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90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6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-772150"/>
            <a:ext cx="856895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                                              «</a:t>
            </a:r>
            <a:r>
              <a:rPr lang="ru-RU" b="1" dirty="0"/>
              <a:t>Двойные рисунки»</a:t>
            </a:r>
          </a:p>
          <a:p>
            <a:r>
              <a:rPr lang="ru-RU" dirty="0" smtClean="0"/>
              <a:t>Улучшает </a:t>
            </a:r>
            <a:r>
              <a:rPr lang="ru-RU" dirty="0"/>
              <a:t>координацию «</a:t>
            </a:r>
            <a:r>
              <a:rPr lang="ru-RU" dirty="0" smtClean="0"/>
              <a:t>рука-глаз» и </a:t>
            </a:r>
            <a:r>
              <a:rPr lang="ru-RU" dirty="0"/>
              <a:t>выполнение творческих </a:t>
            </a:r>
            <a:r>
              <a:rPr lang="ru-RU" dirty="0" smtClean="0"/>
              <a:t>заданий. Интегрирует </a:t>
            </a:r>
            <a:r>
              <a:rPr lang="ru-RU" dirty="0"/>
              <a:t>работу обоих полушарий </a:t>
            </a:r>
            <a:r>
              <a:rPr lang="ru-RU" dirty="0" smtClean="0"/>
              <a:t>мозга, способствует </a:t>
            </a:r>
            <a:r>
              <a:rPr lang="ru-RU" dirty="0"/>
              <a:t>развитию </a:t>
            </a:r>
            <a:r>
              <a:rPr lang="ru-RU" dirty="0" smtClean="0"/>
              <a:t>координации движений </a:t>
            </a:r>
            <a:r>
              <a:rPr lang="ru-RU" dirty="0"/>
              <a:t>всего </a:t>
            </a:r>
            <a:r>
              <a:rPr lang="ru-RU" dirty="0" smtClean="0"/>
              <a:t>тела, способствует творческому самовыражению, пространственному </a:t>
            </a:r>
            <a:r>
              <a:rPr lang="ru-RU" dirty="0"/>
              <a:t>видению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6575878" cy="321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43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1221</Words>
  <Application>Microsoft Office PowerPoint</Application>
  <PresentationFormat>Экран (4:3)</PresentationFormat>
  <Paragraphs>400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 Частное дошкольное образовательное учреждение «Детский сад № 208 ОАО «РЖД»  Кинесиология – как нетрадиционная форма оздоровления детей дошкольного возраста    </vt:lpstr>
      <vt:lpstr>Презентация PowerPoint</vt:lpstr>
      <vt:lpstr>Практическая значимость  образовательной кинесиологии состоит в том, что система оригинальных упражнений и игр помогает целостно развивать  психофизическое здоровье детей  дошкольного возраста. Упражнения адаптированные для дошкольников развивают тело, повышают уровень эмоционального равновесия, зрительно-моторную координацию, развивают пространственную ориентировку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Спасибо за внимание!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Кинесиология – как нетрадиционная форма оздоровления детей дошкольного возраста</dc:title>
  <dc:creator>uaer</dc:creator>
  <cp:lastModifiedBy>uaer</cp:lastModifiedBy>
  <cp:revision>58</cp:revision>
  <dcterms:created xsi:type="dcterms:W3CDTF">2017-03-02T03:43:54Z</dcterms:created>
  <dcterms:modified xsi:type="dcterms:W3CDTF">2017-03-16T05:18:15Z</dcterms:modified>
</cp:coreProperties>
</file>