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63" r:id="rId14"/>
    <p:sldId id="264" r:id="rId15"/>
    <p:sldId id="274" r:id="rId16"/>
    <p:sldId id="270" r:id="rId17"/>
    <p:sldId id="272" r:id="rId18"/>
    <p:sldId id="276" r:id="rId19"/>
    <p:sldId id="278" r:id="rId20"/>
    <p:sldId id="280" r:id="rId21"/>
    <p:sldId id="283" r:id="rId22"/>
    <p:sldId id="285" r:id="rId23"/>
    <p:sldId id="288" r:id="rId24"/>
    <p:sldId id="290" r:id="rId25"/>
    <p:sldId id="286" r:id="rId26"/>
    <p:sldId id="287" r:id="rId27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81" autoAdjust="0"/>
  </p:normalViewPr>
  <p:slideViewPr>
    <p:cSldViewPr>
      <p:cViewPr varScale="1">
        <p:scale>
          <a:sx n="38" d="100"/>
          <a:sy n="38" d="100"/>
        </p:scale>
        <p:origin x="-101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194267"/>
            <a:ext cx="3810000" cy="2857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484784"/>
            <a:ext cx="7344816" cy="1511424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Проект «01»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в рамках недели «Профессии людей»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3034"/>
            <a:ext cx="7416824" cy="990600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МУНИЦИПАЛЬНОЕ АВТОНОМНОЕ </a:t>
            </a:r>
            <a:r>
              <a:rPr lang="ru-RU" dirty="0" smtClean="0">
                <a:solidFill>
                  <a:schemeClr val="tx1"/>
                </a:solidFill>
              </a:rPr>
              <a:t>ДОШКОЛЬНОЕ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ОБРАЗОВАТЕЛЬНОЕ УЧРЕЖДЕНИЕ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 «ДЕТСКИЙ САД «ГНЕЗДЫШКО»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629300, ЯНАО, </a:t>
            </a:r>
            <a:r>
              <a:rPr lang="ru-RU" dirty="0" err="1">
                <a:solidFill>
                  <a:schemeClr val="tx1"/>
                </a:solidFill>
              </a:rPr>
              <a:t>г.Новый</a:t>
            </a:r>
            <a:r>
              <a:rPr lang="ru-RU" dirty="0">
                <a:solidFill>
                  <a:schemeClr val="tx1"/>
                </a:solidFill>
              </a:rPr>
              <a:t> Уренгой, пр-т Ленинградский, 16А тел/факс (3494)24-09-72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872" y="4293096"/>
            <a:ext cx="561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Авторы:</a:t>
            </a:r>
            <a:r>
              <a:rPr lang="ru-RU" dirty="0" smtClean="0"/>
              <a:t>  </a:t>
            </a:r>
            <a:r>
              <a:rPr lang="ru-RU" dirty="0" err="1" smtClean="0"/>
              <a:t>Абдулжалилова</a:t>
            </a:r>
            <a:r>
              <a:rPr lang="ru-RU" dirty="0" smtClean="0"/>
              <a:t> Д.И.</a:t>
            </a:r>
            <a:endParaRPr lang="ru-RU" dirty="0"/>
          </a:p>
          <a:p>
            <a:pPr algn="r"/>
            <a:r>
              <a:rPr lang="ru-RU" b="1" dirty="0"/>
              <a:t>Должность:</a:t>
            </a:r>
            <a:r>
              <a:rPr lang="ru-RU" dirty="0"/>
              <a:t> </a:t>
            </a:r>
            <a:r>
              <a:rPr lang="ru-RU" dirty="0" smtClean="0"/>
              <a:t>воспитатели</a:t>
            </a:r>
            <a:endParaRPr lang="ru-RU" dirty="0"/>
          </a:p>
          <a:p>
            <a:pPr algn="r"/>
            <a:endParaRPr lang="ru-RU" dirty="0"/>
          </a:p>
          <a:p>
            <a:pPr algn="r"/>
            <a:r>
              <a:rPr lang="ru-RU" dirty="0" err="1"/>
              <a:t>г.Новый</a:t>
            </a:r>
            <a:r>
              <a:rPr lang="ru-RU" dirty="0"/>
              <a:t> Уренгой</a:t>
            </a:r>
          </a:p>
          <a:p>
            <a:pPr algn="r"/>
            <a:r>
              <a:rPr lang="ru-RU" dirty="0"/>
              <a:t>2016год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9670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73285534"/>
              </p:ext>
            </p:extLst>
          </p:nvPr>
        </p:nvGraphicFramePr>
        <p:xfrm>
          <a:off x="827584" y="476672"/>
          <a:ext cx="7488831" cy="47625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96277"/>
                <a:gridCol w="2496277"/>
                <a:gridCol w="2496277"/>
              </a:tblGrid>
              <a:tr h="122413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Gabriola" pitchFamily="82" charset="0"/>
                        </a:rPr>
                        <a:t>Среда - «Детские шалости с огнём и их последствия».</a:t>
                      </a:r>
                    </a:p>
                    <a:p>
                      <a:endParaRPr lang="ru-RU" sz="1400" b="0" dirty="0" smtClean="0">
                        <a:latin typeface="Gabriola" pitchFamily="82" charset="0"/>
                      </a:endParaRPr>
                    </a:p>
                    <a:p>
                      <a:r>
                        <a:rPr lang="ru-RU" sz="1400" b="0" dirty="0" smtClean="0">
                          <a:latin typeface="Gabriola" pitchFamily="82" charset="0"/>
                        </a:rPr>
                        <a:t>1. РР – пересказ рассказа </a:t>
                      </a:r>
                      <a:r>
                        <a:rPr lang="ru-RU" sz="1400" b="0" dirty="0" err="1" smtClean="0">
                          <a:latin typeface="Gabriola" pitchFamily="82" charset="0"/>
                        </a:rPr>
                        <a:t>Л.Н.Толстого</a:t>
                      </a:r>
                      <a:r>
                        <a:rPr lang="ru-RU" sz="1400" b="0" dirty="0" smtClean="0">
                          <a:latin typeface="Gabriola" pitchFamily="82" charset="0"/>
                        </a:rPr>
                        <a:t> «Пожарные собаки».</a:t>
                      </a:r>
                    </a:p>
                    <a:p>
                      <a:endParaRPr lang="ru-RU" sz="1400" b="0" dirty="0" smtClean="0">
                        <a:latin typeface="Gabriola" pitchFamily="82" charset="0"/>
                      </a:endParaRPr>
                    </a:p>
                    <a:p>
                      <a:r>
                        <a:rPr lang="ru-RU" sz="1400" b="0" dirty="0" smtClean="0">
                          <a:latin typeface="Gabriola" pitchFamily="82" charset="0"/>
                        </a:rPr>
                        <a:t>ПР – беседа детей с инспектором ПЧ.</a:t>
                      </a:r>
                    </a:p>
                    <a:p>
                      <a:endParaRPr lang="ru-RU" sz="1400" b="0" dirty="0" smtClean="0">
                        <a:latin typeface="Gabriola" pitchFamily="82" charset="0"/>
                      </a:endParaRPr>
                    </a:p>
                    <a:p>
                      <a:r>
                        <a:rPr lang="ru-RU" sz="1400" b="0" dirty="0" smtClean="0">
                          <a:latin typeface="Gabriola" pitchFamily="82" charset="0"/>
                        </a:rPr>
                        <a:t>ПР+СКР – экскурсия по саду к ПК</a:t>
                      </a:r>
                    </a:p>
                    <a:p>
                      <a:endParaRPr lang="ru-RU" sz="1400" b="0" dirty="0">
                        <a:latin typeface="Gabriola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Gabriola" pitchFamily="82" charset="0"/>
                        </a:rPr>
                        <a:t>Сформировать представление детей о предметах, которыми пользоваться категорически запрещено: спички, газовая плита и т.д. Познакомить с правилами пожарной безопасности.</a:t>
                      </a:r>
                      <a:endParaRPr lang="ru-RU" sz="1400" b="0" dirty="0">
                        <a:latin typeface="Gabriola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ts val="1465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Gabriola" pitchFamily="82" charset="0"/>
                          <a:ea typeface="+mn-ea"/>
                          <a:cs typeface="+mn-cs"/>
                        </a:rPr>
                        <a:t>беседа «Эти предметы таят опасность», «спички детям не игрушка»- загадывание загадок (ОБЖ ст.гр.стр.4-5)</a:t>
                      </a:r>
                    </a:p>
                    <a:p>
                      <a:pPr marL="171450" indent="-171450">
                        <a:lnSpc>
                          <a:spcPts val="1465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Gabriola" pitchFamily="82" charset="0"/>
                          <a:ea typeface="+mn-ea"/>
                          <a:cs typeface="+mn-cs"/>
                        </a:rPr>
                        <a:t>Чтение «Сказка о спичке и добром огне», </a:t>
                      </a:r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effectLst/>
                          <a:latin typeface="Gabriola" pitchFamily="82" charset="0"/>
                          <a:ea typeface="+mn-ea"/>
                          <a:cs typeface="+mn-cs"/>
                        </a:rPr>
                        <a:t>К.Чуковский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Gabriola" pitchFamily="82" charset="0"/>
                          <a:ea typeface="+mn-ea"/>
                          <a:cs typeface="+mn-cs"/>
                        </a:rPr>
                        <a:t> «Путаница», </a:t>
                      </a:r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effectLst/>
                          <a:latin typeface="Gabriola" pitchFamily="82" charset="0"/>
                          <a:ea typeface="+mn-ea"/>
                          <a:cs typeface="+mn-cs"/>
                        </a:rPr>
                        <a:t>С.Михалков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Gabriola" pitchFamily="82" charset="0"/>
                          <a:ea typeface="+mn-ea"/>
                          <a:cs typeface="+mn-cs"/>
                        </a:rPr>
                        <a:t> «Дядя Стёпа»</a:t>
                      </a:r>
                    </a:p>
                    <a:p>
                      <a:pPr marL="171450" indent="-171450">
                        <a:lnSpc>
                          <a:spcPts val="1465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Gabriola" pitchFamily="82" charset="0"/>
                          <a:ea typeface="+mn-ea"/>
                          <a:cs typeface="+mn-cs"/>
                        </a:rPr>
                        <a:t>ситуация «Что делать если</a:t>
                      </a:r>
                    </a:p>
                    <a:p>
                      <a:pPr marL="171450" indent="-171450">
                        <a:lnSpc>
                          <a:spcPts val="1465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Gabriola" pitchFamily="82" charset="0"/>
                          <a:ea typeface="+mn-ea"/>
                          <a:cs typeface="+mn-cs"/>
                        </a:rPr>
                        <a:t>Игра-загадка «если возник пожар» </a:t>
                      </a:r>
                    </a:p>
                    <a:p>
                      <a:pPr marL="171450" indent="-171450">
                        <a:lnSpc>
                          <a:spcPts val="1465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Gabriola" pitchFamily="82" charset="0"/>
                          <a:ea typeface="+mn-ea"/>
                          <a:cs typeface="+mn-cs"/>
                        </a:rPr>
                        <a:t>д/и «Пожароопасные предметы»</a:t>
                      </a:r>
                    </a:p>
                    <a:p>
                      <a:pPr marL="171450" indent="-171450">
                        <a:lnSpc>
                          <a:spcPts val="1465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Gabriola" pitchFamily="82" charset="0"/>
                          <a:ea typeface="+mn-ea"/>
                          <a:cs typeface="+mn-cs"/>
                        </a:rPr>
                        <a:t>рисование «Спички детям не игрушка»</a:t>
                      </a:r>
                    </a:p>
                    <a:p>
                      <a:pPr marL="171450" indent="-171450">
                        <a:lnSpc>
                          <a:spcPts val="1465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Gabriola" pitchFamily="82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lnSpc>
                          <a:spcPts val="1465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Gabriola" pitchFamily="82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lnSpc>
                          <a:spcPts val="1465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Gabriola" pitchFamily="82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lnSpc>
                          <a:spcPts val="1465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Gabriola" pitchFamily="82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lnSpc>
                          <a:spcPts val="1465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Gabriola" pitchFamily="82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lnSpc>
                          <a:spcPts val="1465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Gabriola" pitchFamily="82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lnSpc>
                          <a:spcPts val="1465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Gabriola" pitchFamily="82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lnSpc>
                          <a:spcPts val="1465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Gabriola" pitchFamily="82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lnSpc>
                          <a:spcPts val="1465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Gabriola" pitchFamily="82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lnSpc>
                          <a:spcPts val="1465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Gabriola" pitchFamily="82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lnSpc>
                          <a:spcPts val="1465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Gabriola" pitchFamily="82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lnSpc>
                          <a:spcPts val="1465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Gabriola" pitchFamily="82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lnSpc>
                          <a:spcPts val="1465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briola" pitchFamily="82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2058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27195430"/>
              </p:ext>
            </p:extLst>
          </p:nvPr>
        </p:nvGraphicFramePr>
        <p:xfrm>
          <a:off x="827583" y="620688"/>
          <a:ext cx="7488834" cy="56388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96278"/>
                <a:gridCol w="2496278"/>
                <a:gridCol w="2496278"/>
              </a:tblGrid>
              <a:tr h="1728192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Gabriola" pitchFamily="82" charset="0"/>
                        </a:rPr>
                        <a:t>Четверг - «Знает каждый гражданин, этот номер - 01»</a:t>
                      </a:r>
                    </a:p>
                    <a:p>
                      <a:endParaRPr lang="ru-RU" sz="1400" b="0" dirty="0" smtClean="0">
                        <a:latin typeface="Gabriola" pitchFamily="82" charset="0"/>
                      </a:endParaRPr>
                    </a:p>
                    <a:p>
                      <a:r>
                        <a:rPr lang="ru-RU" sz="1400" b="0" dirty="0" smtClean="0">
                          <a:latin typeface="Gabriola" pitchFamily="82" charset="0"/>
                        </a:rPr>
                        <a:t>1. ХЭР – аппликация «Загорелся дом»</a:t>
                      </a:r>
                    </a:p>
                    <a:p>
                      <a:endParaRPr lang="ru-RU" sz="1400" b="0" dirty="0" smtClean="0">
                        <a:latin typeface="Gabriola" pitchFamily="82" charset="0"/>
                      </a:endParaRPr>
                    </a:p>
                    <a:p>
                      <a:r>
                        <a:rPr lang="ru-RU" sz="1400" b="0" dirty="0" smtClean="0">
                          <a:latin typeface="Gabriola" pitchFamily="82" charset="0"/>
                        </a:rPr>
                        <a:t>ПР – экскурсия в ПЧ</a:t>
                      </a:r>
                      <a:endParaRPr lang="ru-RU" sz="1400" b="0" dirty="0">
                        <a:latin typeface="Gabriola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Gabriola" pitchFamily="82" charset="0"/>
                          <a:ea typeface="+mn-ea"/>
                          <a:cs typeface="+mn-cs"/>
                        </a:rPr>
                        <a:t>Познакомить детей с основными правилами пожарной безопасности, с первыми действиями при обнаружении пожара. Учить правильно   сообщать о пожаре по телефону.</a:t>
                      </a:r>
                      <a:endParaRPr lang="ru-RU" sz="1400" b="0" dirty="0">
                        <a:latin typeface="Gabriola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Gabriola" pitchFamily="82" charset="0"/>
                          <a:ea typeface="+mn-ea"/>
                          <a:cs typeface="+mn-cs"/>
                        </a:rPr>
                        <a:t>экскурсия по детскому саду (знакомство с уголком противопожарной безопасности)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Gabriola" pitchFamily="82" charset="0"/>
                          <a:ea typeface="+mn-ea"/>
                          <a:cs typeface="+mn-cs"/>
                        </a:rPr>
                        <a:t>Практикум «Учимся сообщать о пожаре по телефону»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Gabriola" pitchFamily="82" charset="0"/>
                          <a:ea typeface="+mn-ea"/>
                          <a:cs typeface="+mn-cs"/>
                        </a:rPr>
                        <a:t>беседа «Знает каждый гражданин, этот номер 01»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Gabriola" pitchFamily="82" charset="0"/>
                          <a:ea typeface="+mn-ea"/>
                          <a:cs typeface="+mn-cs"/>
                        </a:rPr>
                        <a:t>д/и «Как избежать неприятностей»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Gabriola" pitchFamily="82" charset="0"/>
                          <a:ea typeface="+mn-ea"/>
                          <a:cs typeface="+mn-cs"/>
                        </a:rPr>
                        <a:t>Игра «Это я, это я, это все мои друзья» 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Gabriola" pitchFamily="82" charset="0"/>
                          <a:ea typeface="+mn-ea"/>
                          <a:cs typeface="+mn-cs"/>
                        </a:rPr>
                        <a:t>разгадывание кроссворда «Что может вызвать пожар»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Gabriola" pitchFamily="82" charset="0"/>
                          <a:ea typeface="+mn-ea"/>
                          <a:cs typeface="+mn-cs"/>
                        </a:rPr>
                        <a:t>чтение </a:t>
                      </a:r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effectLst/>
                          <a:latin typeface="Gabriola" pitchFamily="82" charset="0"/>
                          <a:ea typeface="+mn-ea"/>
                          <a:cs typeface="+mn-cs"/>
                        </a:rPr>
                        <a:t>С.Маршак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Gabriola" pitchFamily="82" charset="0"/>
                          <a:ea typeface="+mn-ea"/>
                          <a:cs typeface="+mn-cs"/>
                        </a:rPr>
                        <a:t> «Кошкин </a:t>
                      </a:r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effectLst/>
                          <a:latin typeface="Gabriola" pitchFamily="82" charset="0"/>
                          <a:ea typeface="+mn-ea"/>
                          <a:cs typeface="+mn-cs"/>
                        </a:rPr>
                        <a:t>дом»Г.Остер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Gabriola" pitchFamily="82" charset="0"/>
                          <a:ea typeface="+mn-ea"/>
                          <a:cs typeface="+mn-cs"/>
                        </a:rPr>
                        <a:t> «Вредные советы»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Gabriola" pitchFamily="82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Gabriola" pitchFamily="82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Gabriola" pitchFamily="82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Gabriola" pitchFamily="82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Gabriola" pitchFamily="82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Gabriola" pitchFamily="82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Gabriola" pitchFamily="82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Gabriola" pitchFamily="82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Gabriola" pitchFamily="82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Gabriola" pitchFamily="82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Gabriola" pitchFamily="82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endParaRPr lang="ru-RU" sz="1400" b="0" dirty="0">
                        <a:latin typeface="Gabriola" pitchFamily="8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57706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03432210"/>
              </p:ext>
            </p:extLst>
          </p:nvPr>
        </p:nvGraphicFramePr>
        <p:xfrm>
          <a:off x="1524000" y="1397000"/>
          <a:ext cx="6096000" cy="22250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Gabriola" pitchFamily="82" charset="0"/>
                        </a:rPr>
                        <a:t>Пятница - Блиц – турнир «Юные пожарные»</a:t>
                      </a:r>
                    </a:p>
                    <a:p>
                      <a:endParaRPr lang="ru-RU" sz="1400" b="0" dirty="0" smtClean="0">
                        <a:latin typeface="Gabriola" pitchFamily="82" charset="0"/>
                      </a:endParaRPr>
                    </a:p>
                    <a:p>
                      <a:r>
                        <a:rPr lang="ru-RU" sz="1400" b="0" dirty="0" smtClean="0">
                          <a:latin typeface="Gabriola" pitchFamily="82" charset="0"/>
                        </a:rPr>
                        <a:t>Сюжетно-ролевая</a:t>
                      </a:r>
                      <a:r>
                        <a:rPr lang="ru-RU" sz="1400" b="0" baseline="0" dirty="0" smtClean="0">
                          <a:latin typeface="Gabriola" pitchFamily="82" charset="0"/>
                        </a:rPr>
                        <a:t> игра «Мы - пожарные»</a:t>
                      </a:r>
                    </a:p>
                    <a:p>
                      <a:endParaRPr lang="ru-RU" sz="1400" b="0" baseline="0" dirty="0" smtClean="0">
                        <a:latin typeface="Gabriola" pitchFamily="82" charset="0"/>
                      </a:endParaRPr>
                    </a:p>
                    <a:p>
                      <a:r>
                        <a:rPr lang="ru-RU" sz="1400" b="0" baseline="0" dirty="0" smtClean="0">
                          <a:latin typeface="Gabriola" pitchFamily="82" charset="0"/>
                        </a:rPr>
                        <a:t>1. КМД – макет «Пожарные тушат огонь»</a:t>
                      </a:r>
                      <a:endParaRPr lang="ru-RU" sz="1400" b="0" dirty="0">
                        <a:latin typeface="Gabriola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Gabriola" pitchFamily="82" charset="0"/>
                        </a:rPr>
                        <a:t>Закрепить знания детей о правилах пожарной безопасности, умение найти выход в случае опасности.</a:t>
                      </a:r>
                      <a:endParaRPr lang="ru-RU" sz="1400" b="0" dirty="0">
                        <a:latin typeface="Gabriola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>
                          <a:latin typeface="Gabriola" pitchFamily="82" charset="0"/>
                        </a:rPr>
                        <a:t>- литературная викторина- загадывание загадок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>
                          <a:latin typeface="Gabriola" pitchFamily="82" charset="0"/>
                        </a:rPr>
                        <a:t>- игра «Не играй с огнём», «Собери номер пожарной охраны»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>
                          <a:latin typeface="Gabriola" pitchFamily="82" charset="0"/>
                        </a:rPr>
                        <a:t>- чтение стихов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b="0" smtClean="0">
                          <a:latin typeface="Gabriola" pitchFamily="82" charset="0"/>
                        </a:rPr>
                        <a:t>- разминка </a:t>
                      </a:r>
                      <a:r>
                        <a:rPr lang="ru-RU" sz="1400" b="0" dirty="0" smtClean="0">
                          <a:latin typeface="Gabriola" pitchFamily="82" charset="0"/>
                        </a:rPr>
                        <a:t>«Чем тушат пожар»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b="0" dirty="0" smtClean="0">
                          <a:latin typeface="Gabriola" pitchFamily="82" charset="0"/>
                        </a:rPr>
                        <a:t>- вручение удостоверений «Юный пожарный»</a:t>
                      </a:r>
                      <a:endParaRPr lang="ru-RU" sz="1400" b="0" dirty="0">
                        <a:latin typeface="Gabriola" pitchFamily="8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2419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8024" y="476672"/>
            <a:ext cx="4341253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Gabriola" pitchFamily="82" charset="0"/>
              </a:rPr>
              <a:t>3. Заключительный этап:</a:t>
            </a:r>
          </a:p>
          <a:p>
            <a:endParaRPr lang="ru-RU" sz="2800" dirty="0">
              <a:latin typeface="Gabriola" pitchFamily="82" charset="0"/>
            </a:endParaRPr>
          </a:p>
          <a:p>
            <a:r>
              <a:rPr lang="ru-RU" sz="2800" dirty="0">
                <a:latin typeface="Gabriola" pitchFamily="82" charset="0"/>
              </a:rPr>
              <a:t>Диагностика </a:t>
            </a:r>
            <a:r>
              <a:rPr lang="ru-RU" sz="2800" dirty="0" smtClean="0">
                <a:latin typeface="Gabriola" pitchFamily="82" charset="0"/>
              </a:rPr>
              <a:t>детей (блиц-турнир)</a:t>
            </a:r>
          </a:p>
          <a:p>
            <a:endParaRPr lang="ru-RU" sz="2800" dirty="0">
              <a:latin typeface="Gabriola" pitchFamily="82" charset="0"/>
            </a:endParaRPr>
          </a:p>
          <a:p>
            <a:r>
              <a:rPr lang="ru-RU" sz="2800" dirty="0">
                <a:latin typeface="Gabriola" pitchFamily="82" charset="0"/>
              </a:rPr>
              <a:t>Оформление Продукта проекта:</a:t>
            </a:r>
          </a:p>
          <a:p>
            <a:r>
              <a:rPr lang="ru-RU" sz="2800" dirty="0">
                <a:latin typeface="Gabriola" pitchFamily="82" charset="0"/>
              </a:rPr>
              <a:t>- Выставка детского творчества.</a:t>
            </a:r>
          </a:p>
          <a:p>
            <a:r>
              <a:rPr lang="ru-RU" sz="2800" dirty="0">
                <a:latin typeface="Gabriola" pitchFamily="82" charset="0"/>
              </a:rPr>
              <a:t>- </a:t>
            </a:r>
            <a:r>
              <a:rPr lang="ru-RU" sz="2800" dirty="0" err="1">
                <a:latin typeface="Gabriola" pitchFamily="82" charset="0"/>
              </a:rPr>
              <a:t>Лэпбук</a:t>
            </a:r>
            <a:r>
              <a:rPr lang="ru-RU" sz="2800" dirty="0">
                <a:latin typeface="Gabriola" pitchFamily="82" charset="0"/>
              </a:rPr>
              <a:t> о труде </a:t>
            </a:r>
            <a:r>
              <a:rPr lang="ru-RU" sz="2800" dirty="0" smtClean="0">
                <a:latin typeface="Gabriola" pitchFamily="82" charset="0"/>
              </a:rPr>
              <a:t>пожарных.</a:t>
            </a:r>
            <a:endParaRPr lang="ru-RU" sz="2800" dirty="0">
              <a:latin typeface="Gabriola" pitchFamily="82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68488"/>
            <a:ext cx="4032448" cy="40324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126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04664"/>
            <a:ext cx="42484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abriola" pitchFamily="82" charset="0"/>
              </a:rPr>
              <a:t>Ожидаемый результат:</a:t>
            </a:r>
          </a:p>
          <a:p>
            <a:endParaRPr lang="ru-RU" dirty="0">
              <a:latin typeface="Gabriola" pitchFamily="82" charset="0"/>
            </a:endParaRPr>
          </a:p>
          <a:p>
            <a:r>
              <a:rPr lang="ru-RU" dirty="0" smtClean="0">
                <a:latin typeface="Gabriola" pitchFamily="82" charset="0"/>
              </a:rPr>
              <a:t>Углубить знания детей о правилах пожарной безопасности, формирование привычек их соблюдения;</a:t>
            </a:r>
          </a:p>
          <a:p>
            <a:endParaRPr lang="ru-RU" dirty="0" smtClean="0">
              <a:latin typeface="Gabriola" pitchFamily="82" charset="0"/>
            </a:endParaRPr>
          </a:p>
          <a:p>
            <a:r>
              <a:rPr lang="ru-RU" dirty="0" smtClean="0">
                <a:latin typeface="Gabriola" pitchFamily="82" charset="0"/>
              </a:rPr>
              <a:t>Правильное поведение в экстремальной ситуации;</a:t>
            </a:r>
          </a:p>
          <a:p>
            <a:endParaRPr lang="ru-RU" dirty="0" smtClean="0">
              <a:latin typeface="Gabriola" pitchFamily="82" charset="0"/>
            </a:endParaRPr>
          </a:p>
          <a:p>
            <a:r>
              <a:rPr lang="ru-RU" dirty="0" smtClean="0">
                <a:latin typeface="Gabriola" pitchFamily="82" charset="0"/>
              </a:rPr>
              <a:t>Знать средства пожаротушения;</a:t>
            </a:r>
          </a:p>
          <a:p>
            <a:endParaRPr lang="ru-RU" dirty="0" smtClean="0">
              <a:latin typeface="Gabriola" pitchFamily="82" charset="0"/>
            </a:endParaRPr>
          </a:p>
          <a:p>
            <a:r>
              <a:rPr lang="ru-RU" dirty="0" smtClean="0">
                <a:latin typeface="Gabriola" pitchFamily="82" charset="0"/>
              </a:rPr>
              <a:t>Уметь правильно действовать в случае обнаружения пожара;</a:t>
            </a:r>
          </a:p>
          <a:p>
            <a:endParaRPr lang="ru-RU" dirty="0" smtClean="0">
              <a:latin typeface="Gabriola" pitchFamily="82" charset="0"/>
            </a:endParaRPr>
          </a:p>
          <a:p>
            <a:r>
              <a:rPr lang="ru-RU" dirty="0" smtClean="0">
                <a:latin typeface="Gabriola" pitchFamily="82" charset="0"/>
              </a:rPr>
              <a:t>Знать о профессии пожарного;</a:t>
            </a:r>
          </a:p>
          <a:p>
            <a:endParaRPr lang="ru-RU" dirty="0" smtClean="0">
              <a:latin typeface="Gabriola" pitchFamily="82" charset="0"/>
            </a:endParaRPr>
          </a:p>
          <a:p>
            <a:r>
              <a:rPr lang="ru-RU" dirty="0" smtClean="0">
                <a:latin typeface="Gabriola" pitchFamily="82" charset="0"/>
              </a:rPr>
              <a:t>Изменение отношения родителей к данной проблеме;</a:t>
            </a:r>
          </a:p>
          <a:p>
            <a:endParaRPr lang="ru-RU" dirty="0" smtClean="0">
              <a:latin typeface="Gabriola" pitchFamily="82" charset="0"/>
            </a:endParaRPr>
          </a:p>
          <a:p>
            <a:r>
              <a:rPr lang="ru-RU" dirty="0" smtClean="0">
                <a:latin typeface="Gabriola" pitchFamily="82" charset="0"/>
              </a:rPr>
              <a:t>Осознание правил противопожарной безопасности</a:t>
            </a:r>
            <a:endParaRPr lang="ru-RU" dirty="0">
              <a:latin typeface="Gabriola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3411" b="3974"/>
          <a:stretch/>
        </p:blipFill>
        <p:spPr>
          <a:xfrm rot="1185322">
            <a:off x="5307236" y="1989753"/>
            <a:ext cx="3269370" cy="24451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047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7"/>
            <a:ext cx="3528392" cy="471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082" y="3284984"/>
            <a:ext cx="3309937" cy="248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687"/>
            <a:ext cx="3328987" cy="249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9393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257">
            <a:off x="5474123" y="989284"/>
            <a:ext cx="2996371" cy="2005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8335">
            <a:off x="860971" y="900635"/>
            <a:ext cx="3174161" cy="21242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645024"/>
            <a:ext cx="3142305" cy="21029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134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0688"/>
            <a:ext cx="3533622" cy="264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93" y="685816"/>
            <a:ext cx="3443996" cy="2581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394585"/>
            <a:ext cx="3611893" cy="27089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613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тки\IMG_15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4429000" cy="2491313"/>
          </a:xfrm>
          <a:prstGeom prst="rect">
            <a:avLst/>
          </a:prstGeom>
          <a:noFill/>
        </p:spPr>
      </p:pic>
      <p:pic>
        <p:nvPicPr>
          <p:cNvPr id="1027" name="Picture 3" descr="E:\фотки\IMG_1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501008"/>
            <a:ext cx="4392488" cy="2470775"/>
          </a:xfrm>
          <a:prstGeom prst="rect">
            <a:avLst/>
          </a:prstGeom>
          <a:noFill/>
        </p:spPr>
      </p:pic>
      <p:pic>
        <p:nvPicPr>
          <p:cNvPr id="1028" name="Picture 4" descr="E:\фотки\IMG_15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764704"/>
            <a:ext cx="3960440" cy="26402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фотки\DSCN3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2760307" cy="2070230"/>
          </a:xfrm>
          <a:prstGeom prst="rect">
            <a:avLst/>
          </a:prstGeom>
          <a:noFill/>
        </p:spPr>
      </p:pic>
      <p:pic>
        <p:nvPicPr>
          <p:cNvPr id="3075" name="Picture 3" descr="E:\фотки\DSCN31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9385" y="476673"/>
            <a:ext cx="4356991" cy="2520280"/>
          </a:xfrm>
          <a:prstGeom prst="rect">
            <a:avLst/>
          </a:prstGeom>
          <a:noFill/>
        </p:spPr>
      </p:pic>
      <p:pic>
        <p:nvPicPr>
          <p:cNvPr id="3076" name="Picture 4" descr="E:\фотки\DSCN31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068960"/>
            <a:ext cx="2819467" cy="2114600"/>
          </a:xfrm>
          <a:prstGeom prst="rect">
            <a:avLst/>
          </a:prstGeom>
          <a:noFill/>
        </p:spPr>
      </p:pic>
      <p:pic>
        <p:nvPicPr>
          <p:cNvPr id="3078" name="Picture 6" descr="E:\фотки\DSCN32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3212976"/>
            <a:ext cx="4248472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251521" y="476250"/>
            <a:ext cx="4104456" cy="16002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Gabriola" pitchFamily="82" charset="0"/>
                <a:cs typeface="BrowalliaUPC" pitchFamily="34" charset="-34"/>
              </a:rPr>
              <a:t>1.Тип проекта:</a:t>
            </a:r>
            <a:br>
              <a:rPr lang="ru-RU" dirty="0">
                <a:latin typeface="Gabriola" pitchFamily="82" charset="0"/>
                <a:cs typeface="BrowalliaUPC" pitchFamily="34" charset="-34"/>
              </a:rPr>
            </a:br>
            <a:endParaRPr lang="ru-RU" dirty="0">
              <a:latin typeface="Gabriola" pitchFamily="82" charset="0"/>
              <a:cs typeface="BrowalliaUPC" pitchFamily="34" charset="-34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4294967295"/>
          </p:nvPr>
        </p:nvSpPr>
        <p:spPr>
          <a:xfrm>
            <a:off x="611560" y="1556792"/>
            <a:ext cx="2808288" cy="4465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Gabriola" pitchFamily="82" charset="0"/>
              </a:rPr>
              <a:t>1.Информационный</a:t>
            </a:r>
            <a:endParaRPr lang="ru-RU" dirty="0">
              <a:latin typeface="Gabriola" pitchFamily="82" charset="0"/>
            </a:endParaRPr>
          </a:p>
          <a:p>
            <a:pPr marL="0" indent="0">
              <a:buNone/>
            </a:pPr>
            <a:r>
              <a:rPr lang="ru-RU" dirty="0" smtClean="0">
                <a:latin typeface="Gabriola" pitchFamily="82" charset="0"/>
              </a:rPr>
              <a:t>2</a:t>
            </a:r>
            <a:r>
              <a:rPr lang="ru-RU" dirty="0">
                <a:latin typeface="Gabriola" pitchFamily="82" charset="0"/>
              </a:rPr>
              <a:t>. </a:t>
            </a:r>
            <a:r>
              <a:rPr lang="ru-RU" dirty="0" smtClean="0">
                <a:latin typeface="Gabriola" pitchFamily="82" charset="0"/>
              </a:rPr>
              <a:t>Творческий</a:t>
            </a:r>
          </a:p>
          <a:p>
            <a:pPr marL="0" indent="0">
              <a:buNone/>
            </a:pPr>
            <a:r>
              <a:rPr lang="ru-RU" dirty="0" smtClean="0">
                <a:latin typeface="Gabriola" pitchFamily="82" charset="0"/>
              </a:rPr>
              <a:t>3</a:t>
            </a:r>
            <a:r>
              <a:rPr lang="ru-RU" dirty="0">
                <a:latin typeface="Gabriola" pitchFamily="82" charset="0"/>
              </a:rPr>
              <a:t>. Практико-ориентированный</a:t>
            </a:r>
          </a:p>
          <a:p>
            <a:pPr marL="0" indent="0">
              <a:buNone/>
            </a:pPr>
            <a:r>
              <a:rPr lang="ru-RU" dirty="0" smtClean="0">
                <a:latin typeface="Gabriola" pitchFamily="82" charset="0"/>
              </a:rPr>
              <a:t>4</a:t>
            </a:r>
            <a:r>
              <a:rPr lang="ru-RU" dirty="0">
                <a:latin typeface="Gabriola" pitchFamily="82" charset="0"/>
              </a:rPr>
              <a:t>. Групповой</a:t>
            </a:r>
          </a:p>
          <a:p>
            <a:pPr marL="0" indent="0">
              <a:buNone/>
            </a:pPr>
            <a:r>
              <a:rPr lang="ru-RU" dirty="0" smtClean="0">
                <a:latin typeface="Gabriola" pitchFamily="82" charset="0"/>
              </a:rPr>
              <a:t>5</a:t>
            </a:r>
            <a:r>
              <a:rPr lang="ru-RU" dirty="0">
                <a:latin typeface="Gabriola" pitchFamily="82" charset="0"/>
              </a:rPr>
              <a:t>. </a:t>
            </a:r>
            <a:r>
              <a:rPr lang="ru-RU" dirty="0" smtClean="0">
                <a:latin typeface="Gabriola" pitchFamily="82" charset="0"/>
              </a:rPr>
              <a:t>Краткосрочный</a:t>
            </a:r>
          </a:p>
          <a:p>
            <a:pPr marL="0" indent="0">
              <a:buNone/>
            </a:pPr>
            <a:endParaRPr lang="ru-RU" dirty="0">
              <a:latin typeface="Gabriola" pitchFamily="82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Gabriola" pitchFamily="82" charset="0"/>
              </a:rPr>
              <a:t>Срок </a:t>
            </a:r>
            <a:r>
              <a:rPr lang="ru-RU" b="1" dirty="0">
                <a:latin typeface="Gabriola" pitchFamily="82" charset="0"/>
              </a:rPr>
              <a:t>реализации проекта: </a:t>
            </a:r>
            <a:r>
              <a:rPr lang="ru-RU" dirty="0">
                <a:latin typeface="Gabriola" pitchFamily="82" charset="0"/>
              </a:rPr>
              <a:t>1 </a:t>
            </a:r>
            <a:r>
              <a:rPr lang="ru-RU" dirty="0" smtClean="0">
                <a:latin typeface="Gabriola" pitchFamily="82" charset="0"/>
              </a:rPr>
              <a:t>неделя.</a:t>
            </a:r>
            <a:endParaRPr lang="ru-RU" dirty="0">
              <a:latin typeface="Gabriola" pitchFamily="82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620688"/>
            <a:ext cx="4119562" cy="5491163"/>
          </a:xfrm>
        </p:spPr>
      </p:pic>
    </p:spTree>
    <p:extLst>
      <p:ext uri="{BB962C8B-B14F-4D97-AF65-F5344CB8AC3E}">
        <p14:creationId xmlns="" xmlns:p14="http://schemas.microsoft.com/office/powerpoint/2010/main" val="67524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7" y="844551"/>
            <a:ext cx="2487613" cy="17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67" y="1277938"/>
            <a:ext cx="3444875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03" y="3429000"/>
            <a:ext cx="3103563" cy="232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1024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4" y="908720"/>
            <a:ext cx="307234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irina1\Desktop\проект 01\DSCN23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34365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021" y="926434"/>
            <a:ext cx="3042318" cy="228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1779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7"/>
            <a:ext cx="3024336" cy="226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712" y="3429000"/>
            <a:ext cx="3024336" cy="2270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56161"/>
            <a:ext cx="2979014" cy="223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2591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19" y="754758"/>
            <a:ext cx="2408237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75677"/>
            <a:ext cx="3600400" cy="27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18" y="3212306"/>
            <a:ext cx="3267410" cy="2448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0131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rina1\Desktop\проект 01\сюжетная игра\DSCN25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268760"/>
            <a:ext cx="4269813" cy="3202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rina1\Desktop\проект 01\сюжетная игра\DSCN24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764704"/>
            <a:ext cx="3170014" cy="23775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rina1\Desktop\проект 01\сюжетная игра\DSCN25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3501504"/>
            <a:ext cx="3166165" cy="2374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2752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7"/>
            <a:ext cx="2520280" cy="189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56" y="3284984"/>
            <a:ext cx="3096344" cy="231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53086"/>
            <a:ext cx="3570673" cy="267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185" y="654876"/>
            <a:ext cx="3033216" cy="227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1366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3432969"/>
            <a:ext cx="3389313" cy="254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1" y="746446"/>
            <a:ext cx="3194799" cy="2394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46446"/>
            <a:ext cx="3240360" cy="242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3314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6057" y="476672"/>
            <a:ext cx="32403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Gabriola" pitchFamily="82" charset="0"/>
              </a:rPr>
              <a:t>Участники проекта</a:t>
            </a:r>
            <a:r>
              <a:rPr lang="ru-RU" sz="3200" b="1" dirty="0" smtClean="0">
                <a:latin typeface="Gabriola" pitchFamily="82" charset="0"/>
              </a:rPr>
              <a:t>:</a:t>
            </a:r>
          </a:p>
          <a:p>
            <a:r>
              <a:rPr lang="ru-RU" sz="3200" dirty="0">
                <a:latin typeface="Gabriola" pitchFamily="82" charset="0"/>
              </a:rPr>
              <a:t/>
            </a:r>
            <a:br>
              <a:rPr lang="ru-RU" sz="3200" dirty="0">
                <a:latin typeface="Gabriola" pitchFamily="82" charset="0"/>
              </a:rPr>
            </a:br>
            <a:r>
              <a:rPr lang="ru-RU" sz="3200" dirty="0" smtClean="0">
                <a:latin typeface="Gabriola" pitchFamily="82" charset="0"/>
              </a:rPr>
              <a:t>Воспитатели,</a:t>
            </a:r>
            <a:endParaRPr lang="ru-RU" sz="3200" dirty="0">
              <a:latin typeface="Gabriola" pitchFamily="82" charset="0"/>
            </a:endParaRPr>
          </a:p>
          <a:p>
            <a:r>
              <a:rPr lang="ru-RU" sz="3200" dirty="0">
                <a:latin typeface="Gabriola" pitchFamily="82" charset="0"/>
              </a:rPr>
              <a:t>д</a:t>
            </a:r>
            <a:r>
              <a:rPr lang="ru-RU" sz="3200" dirty="0" smtClean="0">
                <a:latin typeface="Gabriola" pitchFamily="82" charset="0"/>
              </a:rPr>
              <a:t>ети </a:t>
            </a:r>
            <a:r>
              <a:rPr lang="ru-RU" sz="3200" dirty="0">
                <a:latin typeface="Gabriola" pitchFamily="82" charset="0"/>
              </a:rPr>
              <a:t>подготовительной группы, </a:t>
            </a:r>
          </a:p>
          <a:p>
            <a:r>
              <a:rPr lang="ru-RU" sz="3200" dirty="0">
                <a:latin typeface="Gabriola" pitchFamily="82" charset="0"/>
              </a:rPr>
              <a:t>р</a:t>
            </a:r>
            <a:r>
              <a:rPr lang="ru-RU" sz="3200" dirty="0" smtClean="0">
                <a:latin typeface="Gabriola" pitchFamily="82" charset="0"/>
              </a:rPr>
              <a:t>одители,</a:t>
            </a:r>
          </a:p>
          <a:p>
            <a:r>
              <a:rPr lang="ru-RU" sz="3200" dirty="0">
                <a:latin typeface="Gabriola" pitchFamily="82" charset="0"/>
              </a:rPr>
              <a:t>и</a:t>
            </a:r>
            <a:r>
              <a:rPr lang="ru-RU" sz="3200" smtClean="0">
                <a:latin typeface="Gabriola" pitchFamily="82" charset="0"/>
              </a:rPr>
              <a:t>нспектор </a:t>
            </a:r>
            <a:r>
              <a:rPr lang="ru-RU" sz="3200" dirty="0" smtClean="0">
                <a:latin typeface="Gabriola" pitchFamily="82" charset="0"/>
              </a:rPr>
              <a:t>ПЧ</a:t>
            </a:r>
            <a:endParaRPr lang="ru-RU" sz="3200" dirty="0">
              <a:latin typeface="Gabriola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1485"/>
            <a:ext cx="4176464" cy="55686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8970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5935" y="404664"/>
            <a:ext cx="500020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abriola" pitchFamily="82" charset="0"/>
              </a:rPr>
              <a:t>Цель:</a:t>
            </a:r>
          </a:p>
          <a:p>
            <a:endParaRPr lang="ru-RU" dirty="0">
              <a:latin typeface="Gabriola" pitchFamily="82" charset="0"/>
            </a:endParaRPr>
          </a:p>
          <a:p>
            <a:r>
              <a:rPr lang="ru-RU" dirty="0">
                <a:latin typeface="Gabriola" pitchFamily="82" charset="0"/>
              </a:rPr>
              <a:t>Формирование у детей навыков безопасного поведения, умения адекватно действовать в неординарной ситуации</a:t>
            </a:r>
            <a:r>
              <a:rPr lang="ru-RU" dirty="0" smtClean="0">
                <a:latin typeface="Gabriola" pitchFamily="82" charset="0"/>
              </a:rPr>
              <a:t>.</a:t>
            </a:r>
          </a:p>
          <a:p>
            <a:endParaRPr lang="ru-RU" dirty="0">
              <a:latin typeface="Gabriola" pitchFamily="82" charset="0"/>
            </a:endParaRPr>
          </a:p>
          <a:p>
            <a:r>
              <a:rPr lang="ru-RU" dirty="0" smtClean="0">
                <a:latin typeface="Gabriola" pitchFamily="82" charset="0"/>
              </a:rPr>
              <a:t>Задачи:</a:t>
            </a:r>
          </a:p>
          <a:p>
            <a:endParaRPr lang="ru-RU" dirty="0">
              <a:latin typeface="Gabriola" pitchFamily="82" charset="0"/>
            </a:endParaRPr>
          </a:p>
          <a:p>
            <a:r>
              <a:rPr lang="ru-RU" dirty="0">
                <a:latin typeface="Gabriola" pitchFamily="82" charset="0"/>
              </a:rPr>
              <a:t>Познакомить детей с правилами пожарной безопасности.</a:t>
            </a:r>
          </a:p>
          <a:p>
            <a:r>
              <a:rPr lang="ru-RU" dirty="0">
                <a:latin typeface="Gabriola" pitchFamily="82" charset="0"/>
              </a:rPr>
              <a:t>   2. Разъяснить какой вред приносят игры с огнём.</a:t>
            </a:r>
          </a:p>
          <a:p>
            <a:r>
              <a:rPr lang="ru-RU" dirty="0">
                <a:latin typeface="Gabriola" pitchFamily="82" charset="0"/>
              </a:rPr>
              <a:t>   3. Рассказать о пользе и вреде огне.</a:t>
            </a:r>
          </a:p>
          <a:p>
            <a:r>
              <a:rPr lang="ru-RU" dirty="0">
                <a:latin typeface="Gabriola" pitchFamily="82" charset="0"/>
              </a:rPr>
              <a:t>   4. Познакомить с историей профессии пожарника.</a:t>
            </a:r>
          </a:p>
          <a:p>
            <a:r>
              <a:rPr lang="ru-RU" dirty="0">
                <a:latin typeface="Gabriola" pitchFamily="82" charset="0"/>
              </a:rPr>
              <a:t>   5. Воспитывать в детях уважение к профессии пожарного, почтительное отношение к их нелёгкому труду осознание опасности этой профессии.</a:t>
            </a:r>
          </a:p>
          <a:p>
            <a:r>
              <a:rPr lang="ru-RU" dirty="0">
                <a:latin typeface="Gabriola" pitchFamily="82" charset="0"/>
              </a:rPr>
              <a:t>   6. Сформировать у детей чувство опасности огня, привить навыки безопасного обращения с бытовыми приборами и правильного поведения в случае пожара, научить правильно сообщить по телефону о пожаре</a:t>
            </a:r>
          </a:p>
          <a:p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573016"/>
            <a:ext cx="2645085" cy="24376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69520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2108" y="332656"/>
            <a:ext cx="760348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Gabriola" pitchFamily="82" charset="0"/>
              </a:rPr>
              <a:t>Интеграция образовательных областей:</a:t>
            </a:r>
          </a:p>
          <a:p>
            <a:endParaRPr lang="ru-RU" sz="2000" dirty="0">
              <a:latin typeface="Gabriola" pitchFamily="82" charset="0"/>
            </a:endParaRPr>
          </a:p>
          <a:p>
            <a:r>
              <a:rPr lang="ru-RU" sz="2000" dirty="0">
                <a:latin typeface="Gabriola" pitchFamily="82" charset="0"/>
              </a:rPr>
              <a:t>Коммуникация;</a:t>
            </a:r>
          </a:p>
          <a:p>
            <a:r>
              <a:rPr lang="ru-RU" sz="2000" dirty="0">
                <a:latin typeface="Gabriola" pitchFamily="82" charset="0"/>
              </a:rPr>
              <a:t>Социализация;</a:t>
            </a:r>
          </a:p>
          <a:p>
            <a:r>
              <a:rPr lang="ru-RU" sz="2000" dirty="0">
                <a:latin typeface="Gabriola" pitchFamily="82" charset="0"/>
              </a:rPr>
              <a:t>Чтение художественной литературы;</a:t>
            </a:r>
          </a:p>
          <a:p>
            <a:r>
              <a:rPr lang="ru-RU" sz="2000" dirty="0">
                <a:latin typeface="Gabriola" pitchFamily="82" charset="0"/>
              </a:rPr>
              <a:t>Здоровье;</a:t>
            </a:r>
          </a:p>
          <a:p>
            <a:r>
              <a:rPr lang="ru-RU" sz="2000" dirty="0">
                <a:latin typeface="Gabriola" pitchFamily="82" charset="0"/>
              </a:rPr>
              <a:t>Физическая культура;</a:t>
            </a:r>
          </a:p>
          <a:p>
            <a:r>
              <a:rPr lang="ru-RU" sz="2000" dirty="0">
                <a:latin typeface="Gabriola" pitchFamily="82" charset="0"/>
              </a:rPr>
              <a:t>Музыка;</a:t>
            </a:r>
          </a:p>
          <a:p>
            <a:r>
              <a:rPr lang="ru-RU" sz="2000" dirty="0">
                <a:latin typeface="Gabriola" pitchFamily="82" charset="0"/>
              </a:rPr>
              <a:t>Художественное творчество;</a:t>
            </a:r>
          </a:p>
          <a:p>
            <a:r>
              <a:rPr lang="ru-RU" sz="2000" dirty="0">
                <a:latin typeface="Gabriola" pitchFamily="82" charset="0"/>
              </a:rPr>
              <a:t>Труд;</a:t>
            </a:r>
          </a:p>
          <a:p>
            <a:r>
              <a:rPr lang="ru-RU" sz="2000" dirty="0">
                <a:latin typeface="Gabriola" pitchFamily="82" charset="0"/>
              </a:rPr>
              <a:t>Здоровье.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898730"/>
            <a:ext cx="4938074" cy="30785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1057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2503" y="548680"/>
            <a:ext cx="400552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 smtClean="0">
                <a:latin typeface="Gabriola" pitchFamily="82" charset="0"/>
              </a:rPr>
              <a:t>Подготовительный этап.</a:t>
            </a:r>
          </a:p>
          <a:p>
            <a:pPr marL="342900" indent="-342900">
              <a:buAutoNum type="arabicPeriod"/>
            </a:pPr>
            <a:endParaRPr lang="ru-RU" sz="2000" dirty="0">
              <a:latin typeface="Gabriola" pitchFamily="82" charset="0"/>
            </a:endParaRPr>
          </a:p>
          <a:p>
            <a:r>
              <a:rPr lang="ru-RU" sz="2000" dirty="0">
                <a:latin typeface="Gabriola" pitchFamily="82" charset="0"/>
              </a:rPr>
              <a:t>а) Диагностика детей</a:t>
            </a:r>
          </a:p>
          <a:p>
            <a:r>
              <a:rPr lang="ru-RU" sz="2000" dirty="0">
                <a:latin typeface="Gabriola" pitchFamily="82" charset="0"/>
              </a:rPr>
              <a:t>Цель: Выяснить знание детей о пожарной безопасности</a:t>
            </a:r>
            <a:r>
              <a:rPr lang="ru-RU" sz="2000" dirty="0" smtClean="0">
                <a:latin typeface="Gabriola" pitchFamily="82" charset="0"/>
              </a:rPr>
              <a:t>.</a:t>
            </a:r>
          </a:p>
          <a:p>
            <a:endParaRPr lang="ru-RU" sz="2000" dirty="0">
              <a:latin typeface="Gabriola" pitchFamily="82" charset="0"/>
            </a:endParaRPr>
          </a:p>
          <a:p>
            <a:r>
              <a:rPr lang="ru-RU" sz="2000" dirty="0">
                <a:latin typeface="Gabriola" pitchFamily="82" charset="0"/>
              </a:rPr>
              <a:t>б) Активизировать родителей.</a:t>
            </a:r>
          </a:p>
          <a:p>
            <a:r>
              <a:rPr lang="ru-RU" sz="2000" dirty="0">
                <a:latin typeface="Gabriola" pitchFamily="82" charset="0"/>
              </a:rPr>
              <a:t>Цель: Выяснить какие беседы проводились дома   родителями о пожарной безопасности.</a:t>
            </a:r>
          </a:p>
          <a:p>
            <a:r>
              <a:rPr lang="ru-RU" sz="2000" dirty="0" smtClean="0">
                <a:latin typeface="Gabriola" pitchFamily="82" charset="0"/>
              </a:rPr>
              <a:t>Познакомить </a:t>
            </a:r>
            <a:r>
              <a:rPr lang="ru-RU" sz="2000" dirty="0">
                <a:latin typeface="Gabriola" pitchFamily="82" charset="0"/>
              </a:rPr>
              <a:t>родителей с папками передвижками</a:t>
            </a:r>
            <a:r>
              <a:rPr lang="ru-RU" sz="2000" dirty="0" smtClean="0">
                <a:latin typeface="Gabriola" pitchFamily="82" charset="0"/>
              </a:rPr>
              <a:t>.</a:t>
            </a:r>
          </a:p>
          <a:p>
            <a:r>
              <a:rPr lang="ru-RU" sz="2000" dirty="0" smtClean="0">
                <a:latin typeface="Gabriola" pitchFamily="82" charset="0"/>
              </a:rPr>
              <a:t>Подготовить для родителей памятки «Пожарная безопасность»</a:t>
            </a:r>
          </a:p>
          <a:p>
            <a:endParaRPr lang="ru-RU" sz="2000" dirty="0">
              <a:latin typeface="Gabriola" pitchFamily="82" charset="0"/>
            </a:endParaRPr>
          </a:p>
          <a:p>
            <a:r>
              <a:rPr lang="ru-RU" sz="2000" dirty="0">
                <a:latin typeface="Gabriola" pitchFamily="82" charset="0"/>
              </a:rPr>
              <a:t>в) Разработка проекта</a:t>
            </a:r>
          </a:p>
          <a:p>
            <a:r>
              <a:rPr lang="ru-RU" sz="2000" dirty="0">
                <a:latin typeface="Gabriola" pitchFamily="82" charset="0"/>
              </a:rPr>
              <a:t>Цель: составить план</a:t>
            </a:r>
          </a:p>
          <a:p>
            <a:endParaRPr lang="ru-RU" sz="2000" dirty="0">
              <a:latin typeface="Gabriola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513" y="563428"/>
            <a:ext cx="3727621" cy="54177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81590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04664"/>
            <a:ext cx="7200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Gabriola" pitchFamily="82" charset="0"/>
              </a:rPr>
              <a:t>2. Реализация проекта</a:t>
            </a:r>
          </a:p>
          <a:p>
            <a:endParaRPr lang="ru-RU" sz="2000" dirty="0">
              <a:latin typeface="Gabriola" pitchFamily="82" charset="0"/>
            </a:endParaRPr>
          </a:p>
          <a:p>
            <a:r>
              <a:rPr lang="ru-RU" sz="2000" dirty="0" smtClean="0">
                <a:latin typeface="Gabriola" pitchFamily="82" charset="0"/>
              </a:rPr>
              <a:t>Работа с родителями:</a:t>
            </a:r>
          </a:p>
          <a:p>
            <a:endParaRPr lang="ru-RU" sz="2000" dirty="0">
              <a:latin typeface="Gabriola" pitchFamily="82" charset="0"/>
            </a:endParaRPr>
          </a:p>
          <a:p>
            <a:r>
              <a:rPr lang="ru-RU" sz="2000" dirty="0">
                <a:latin typeface="Gabriola" pitchFamily="82" charset="0"/>
              </a:rPr>
              <a:t>Папка – передвижка  « Что надо знать детям дошкольного возраста о правилах пожарной безопасности</a:t>
            </a:r>
            <a:r>
              <a:rPr lang="ru-RU" sz="2000" dirty="0" smtClean="0">
                <a:latin typeface="Gabriola" pitchFamily="82" charset="0"/>
              </a:rPr>
              <a:t>».</a:t>
            </a:r>
          </a:p>
          <a:p>
            <a:endParaRPr lang="ru-RU" sz="2000" dirty="0" smtClean="0">
              <a:latin typeface="Gabriola" pitchFamily="82" charset="0"/>
            </a:endParaRPr>
          </a:p>
          <a:p>
            <a:r>
              <a:rPr lang="ru-RU" sz="2000" dirty="0">
                <a:latin typeface="Gabriola" pitchFamily="82" charset="0"/>
              </a:rPr>
              <a:t>Памятки «Пожарная </a:t>
            </a:r>
            <a:r>
              <a:rPr lang="ru-RU" sz="2000" dirty="0" smtClean="0">
                <a:latin typeface="Gabriola" pitchFamily="82" charset="0"/>
              </a:rPr>
              <a:t>безопасность»</a:t>
            </a:r>
          </a:p>
          <a:p>
            <a:endParaRPr lang="ru-RU" sz="2000" dirty="0">
              <a:latin typeface="Gabriola" pitchFamily="82" charset="0"/>
            </a:endParaRPr>
          </a:p>
          <a:p>
            <a:r>
              <a:rPr lang="ru-RU" sz="2000" dirty="0" smtClean="0">
                <a:latin typeface="Gabriola" pitchFamily="82" charset="0"/>
              </a:rPr>
              <a:t>Консультация «Что почитать?»</a:t>
            </a:r>
            <a:endParaRPr lang="ru-RU" sz="2000" dirty="0">
              <a:latin typeface="Gabriola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896479"/>
            <a:ext cx="4176464" cy="31323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441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35501174"/>
              </p:ext>
            </p:extLst>
          </p:nvPr>
        </p:nvGraphicFramePr>
        <p:xfrm>
          <a:off x="827585" y="908720"/>
          <a:ext cx="7416822" cy="493408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472274"/>
                <a:gridCol w="2472274"/>
                <a:gridCol w="2472274"/>
              </a:tblGrid>
              <a:tr h="121552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Gabriola" pitchFamily="82" charset="0"/>
                        </a:rPr>
                        <a:t>Дни недели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Gabriola" pitchFamily="82" charset="0"/>
                        </a:rPr>
                        <a:t>НОД</a:t>
                      </a:r>
                      <a:endParaRPr lang="ru-RU" sz="1400" dirty="0">
                        <a:latin typeface="Gabriola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Gabriola" pitchFamily="82" charset="0"/>
                        </a:rPr>
                        <a:t>Цель </a:t>
                      </a:r>
                      <a:endParaRPr lang="ru-RU" sz="1400" dirty="0">
                        <a:latin typeface="Gabriola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Gabriola" pitchFamily="82" charset="0"/>
                        </a:rPr>
                        <a:t>Содержание и формы работы</a:t>
                      </a:r>
                      <a:endParaRPr lang="ru-RU" sz="1400" dirty="0">
                        <a:latin typeface="Gabriola" pitchFamily="82" charset="0"/>
                      </a:endParaRPr>
                    </a:p>
                  </a:txBody>
                  <a:tcPr/>
                </a:tc>
              </a:tr>
              <a:tr h="70423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Gabriola" pitchFamily="82" charset="0"/>
                        </a:rPr>
                        <a:t>Понедельник -«Осторожно, огонь»</a:t>
                      </a:r>
                    </a:p>
                    <a:p>
                      <a:r>
                        <a:rPr lang="ru-RU" sz="1400" dirty="0" smtClean="0">
                          <a:latin typeface="Gabriola" pitchFamily="82" charset="0"/>
                        </a:rPr>
                        <a:t>1.ПР – «Каким бывает огонь»</a:t>
                      </a:r>
                    </a:p>
                    <a:p>
                      <a:r>
                        <a:rPr lang="ru-RU" sz="1400" dirty="0" smtClean="0">
                          <a:latin typeface="Gabriola" pitchFamily="82" charset="0"/>
                        </a:rPr>
                        <a:t>2.ХЭР – рисование «Осторожно, огонь!»</a:t>
                      </a:r>
                      <a:endParaRPr lang="ru-RU" sz="1400" dirty="0">
                        <a:latin typeface="Gabriola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Gabriola" pitchFamily="82" charset="0"/>
                        </a:rPr>
                        <a:t>Разработать с детьми ситуации возникновения  пожара, углубить и систематизировать</a:t>
                      </a:r>
                      <a:r>
                        <a:rPr lang="ru-RU" sz="1400" baseline="0" dirty="0" smtClean="0">
                          <a:latin typeface="Gabriola" pitchFamily="82" charset="0"/>
                        </a:rPr>
                        <a:t> знания детей о причинах возникновения пожара.</a:t>
                      </a:r>
                      <a:endParaRPr lang="ru-RU" sz="1400" dirty="0">
                        <a:latin typeface="Gabriola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dirty="0" smtClean="0">
                          <a:latin typeface="Gabriola" pitchFamily="82" charset="0"/>
                        </a:rPr>
                        <a:t>беседа «Почему огонь полезен и опасен?»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dirty="0" smtClean="0">
                          <a:latin typeface="Gabriola" pitchFamily="82" charset="0"/>
                        </a:rPr>
                        <a:t>чтение «Как в селе пожарную каланчу построили»      </a:t>
                      </a:r>
                      <a:r>
                        <a:rPr lang="ru-RU" sz="1400" dirty="0" err="1" smtClean="0">
                          <a:latin typeface="Gabriola" pitchFamily="82" charset="0"/>
                        </a:rPr>
                        <a:t>С.Маршак</a:t>
                      </a:r>
                      <a:r>
                        <a:rPr lang="ru-RU" sz="1400" dirty="0" smtClean="0">
                          <a:latin typeface="Gabriola" pitchFamily="82" charset="0"/>
                        </a:rPr>
                        <a:t> «Пожар»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dirty="0" smtClean="0">
                          <a:latin typeface="Gabriola" pitchFamily="82" charset="0"/>
                        </a:rPr>
                        <a:t>загадывание загадок по теме- совместное изготовление с родителями брошюр, книжек «Что мы знаем про огонь»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dirty="0" smtClean="0">
                          <a:latin typeface="Gabriola" pitchFamily="82" charset="0"/>
                        </a:rPr>
                        <a:t>рассматривание сюжетных картинок «С огнём играть нельзя!»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dirty="0" smtClean="0">
                          <a:latin typeface="Gabriola" pitchFamily="82" charset="0"/>
                        </a:rPr>
                        <a:t>просмотр презентаций «Огонь друг или враг», «Какой он, огонь»- д/и «Да или нет»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dirty="0" smtClean="0">
                          <a:latin typeface="Gabriola" pitchFamily="82" charset="0"/>
                        </a:rPr>
                        <a:t>-   проведение опытов, экспериментов «Знакомьтесь, огонь» (знакомство со свойствами огня)</a:t>
                      </a:r>
                      <a:endParaRPr lang="ru-RU" sz="1400" dirty="0">
                        <a:latin typeface="Gabriola" pitchFamily="8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419872" y="418496"/>
            <a:ext cx="2427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Gabriola" pitchFamily="82" charset="0"/>
              </a:rPr>
              <a:t>Планирование работы</a:t>
            </a:r>
            <a:endParaRPr lang="ru-RU" sz="2400" b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725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93863037"/>
              </p:ext>
            </p:extLst>
          </p:nvPr>
        </p:nvGraphicFramePr>
        <p:xfrm>
          <a:off x="827585" y="548680"/>
          <a:ext cx="7488831" cy="56388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96277"/>
                <a:gridCol w="2496277"/>
                <a:gridCol w="2496277"/>
              </a:tblGrid>
              <a:tr h="180020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Gabriola" pitchFamily="82" charset="0"/>
                        </a:rPr>
                        <a:t>Вторник - «Пожарный герой – он с огнём вступает в бой»</a:t>
                      </a:r>
                    </a:p>
                    <a:p>
                      <a:endParaRPr lang="ru-RU" sz="1400" b="0" dirty="0" smtClean="0">
                        <a:latin typeface="Gabriola" pitchFamily="82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b="0" dirty="0" smtClean="0">
                          <a:latin typeface="Gabriola" pitchFamily="82" charset="0"/>
                        </a:rPr>
                        <a:t>ХЭР – разучивание частушек про пожарных.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ru-RU" sz="1400" b="0" dirty="0" smtClean="0">
                        <a:latin typeface="Gabriola" pitchFamily="82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b="0" dirty="0" smtClean="0">
                          <a:latin typeface="Gabriola" pitchFamily="82" charset="0"/>
                        </a:rPr>
                        <a:t>Беседа «Труд пожарных»</a:t>
                      </a:r>
                      <a:endParaRPr lang="ru-RU" sz="1400" b="0" dirty="0">
                        <a:latin typeface="Gabriola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Gabriola" pitchFamily="82" charset="0"/>
                        </a:rPr>
                        <a:t>Познакомить детей с профессией пожарного, развивать понимание того, что соблюдение правил пожарной безопасности обязательно всегда и везде. Прививать уважение к труду пожарных.</a:t>
                      </a:r>
                      <a:endParaRPr lang="ru-RU" sz="1400" b="0" dirty="0">
                        <a:latin typeface="Gabriola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b="0" dirty="0" smtClean="0">
                          <a:latin typeface="Gabriola" pitchFamily="82" charset="0"/>
                        </a:rPr>
                        <a:t>беседа о труде пожарных 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b="0" dirty="0" smtClean="0">
                          <a:latin typeface="Gabriola" pitchFamily="82" charset="0"/>
                        </a:rPr>
                        <a:t>рассматривание картины «Пожарная машина спешит на помощь»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b="0" dirty="0" err="1" smtClean="0">
                          <a:latin typeface="Gabriola" pitchFamily="82" charset="0"/>
                        </a:rPr>
                        <a:t>с.р.и</a:t>
                      </a:r>
                      <a:r>
                        <a:rPr lang="ru-RU" sz="1400" b="0" dirty="0" smtClean="0">
                          <a:latin typeface="Gabriola" pitchFamily="82" charset="0"/>
                        </a:rPr>
                        <a:t>. «Мы - пожарные»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b="0" dirty="0" smtClean="0">
                          <a:latin typeface="Gabriola" pitchFamily="82" charset="0"/>
                        </a:rPr>
                        <a:t>п/и «Пожарные на учении»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b="0" dirty="0" smtClean="0">
                          <a:latin typeface="Gabriola" pitchFamily="82" charset="0"/>
                        </a:rPr>
                        <a:t>д/и «Опасно-неопасно», «Подбери определение к слову пожарный», «Что нужно пожарному для работы»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b="0" dirty="0" smtClean="0">
                          <a:latin typeface="Gabriola" pitchFamily="82" charset="0"/>
                        </a:rPr>
                        <a:t>чтение «Как Тимоша царевну спас» 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b="0" dirty="0" smtClean="0">
                          <a:latin typeface="Gabriola" pitchFamily="82" charset="0"/>
                        </a:rPr>
                        <a:t>чтение отрывка </a:t>
                      </a:r>
                      <a:r>
                        <a:rPr lang="ru-RU" sz="1400" b="0" dirty="0" err="1" smtClean="0">
                          <a:latin typeface="Gabriola" pitchFamily="82" charset="0"/>
                        </a:rPr>
                        <a:t>С.Маршака</a:t>
                      </a:r>
                      <a:r>
                        <a:rPr lang="ru-RU" sz="1400" b="0" dirty="0" smtClean="0">
                          <a:latin typeface="Gabriola" pitchFamily="82" charset="0"/>
                        </a:rPr>
                        <a:t> «Рассказ о неизвестном герое»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endParaRPr lang="ru-RU" sz="1400" b="0" dirty="0" smtClean="0">
                        <a:latin typeface="Gabriola" pitchFamily="82" charset="0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endParaRPr lang="ru-RU" sz="1400" b="0" dirty="0" smtClean="0">
                        <a:latin typeface="Gabriola" pitchFamily="82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ru-RU" sz="1400" b="0" dirty="0" smtClean="0">
                        <a:latin typeface="Gabriola" pitchFamily="82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ru-RU" sz="1400" b="0" dirty="0" smtClean="0">
                        <a:latin typeface="Gabriola" pitchFamily="82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ru-RU" sz="1400" b="0" dirty="0" smtClean="0">
                        <a:latin typeface="Gabriola" pitchFamily="82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ru-RU" sz="1400" b="0" dirty="0" smtClean="0">
                        <a:latin typeface="Gabriola" pitchFamily="82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ru-RU" sz="1400" b="0" dirty="0" smtClean="0">
                        <a:latin typeface="Gabriola" pitchFamily="82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ru-RU" sz="1400" b="0" dirty="0" smtClean="0">
                        <a:latin typeface="Gabriola" pitchFamily="82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ru-RU" sz="1400" b="0" dirty="0" smtClean="0">
                        <a:latin typeface="Gabriola" pitchFamily="82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ru-RU" sz="1400" b="0" dirty="0" smtClean="0">
                        <a:latin typeface="Gabriola" pitchFamily="82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ru-RU" sz="1400" b="0" dirty="0" smtClean="0">
                        <a:latin typeface="Gabriola" pitchFamily="82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ru-RU" sz="1400" b="0" dirty="0" smtClean="0">
                        <a:latin typeface="Gabriola" pitchFamily="82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ru-RU" sz="1400" b="0" dirty="0" smtClean="0">
                        <a:latin typeface="Gabriola" pitchFamily="8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51112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957</TotalTime>
  <Words>915</Words>
  <Application>Microsoft Office PowerPoint</Application>
  <PresentationFormat>Экран (4:3)</PresentationFormat>
  <Paragraphs>187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NewsPrint</vt:lpstr>
      <vt:lpstr>Проект «01»  в рамках недели «Профессии людей»</vt:lpstr>
      <vt:lpstr>1.Тип проекта: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«01»</dc:title>
  <dc:creator>Ирина</dc:creator>
  <cp:lastModifiedBy>арслан</cp:lastModifiedBy>
  <cp:revision>43</cp:revision>
  <cp:lastPrinted>2016-02-11T14:17:32Z</cp:lastPrinted>
  <dcterms:created xsi:type="dcterms:W3CDTF">2016-02-04T11:12:38Z</dcterms:created>
  <dcterms:modified xsi:type="dcterms:W3CDTF">2017-08-14T09:50:17Z</dcterms:modified>
</cp:coreProperties>
</file>