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78" r:id="rId4"/>
    <p:sldId id="259" r:id="rId5"/>
    <p:sldId id="266" r:id="rId6"/>
    <p:sldId id="262" r:id="rId7"/>
    <p:sldId id="269" r:id="rId8"/>
    <p:sldId id="279" r:id="rId9"/>
    <p:sldId id="263" r:id="rId10"/>
    <p:sldId id="264" r:id="rId11"/>
    <p:sldId id="265" r:id="rId12"/>
    <p:sldId id="276" r:id="rId13"/>
    <p:sldId id="267" r:id="rId1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8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S Gothic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25C3E655-3A31-4284-B7FB-71B3207EB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3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06E56F5-6A67-4833-B23F-1CC4CBD00A23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A6EBBC2-B764-4CAD-9B4E-E4393CF52C26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719637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B9620-110C-4117-8AD1-C712C364B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76353-B23D-4328-9B68-97CBEAC80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9E145-847F-4708-9379-959A2D054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F221D-6249-4D9D-BBDF-728E982E8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910E5-5CB8-41D1-93E1-E9F9B26C2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B804D-35A2-42E0-824A-AE69B763D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093AC-2FDD-4F24-AB26-E6C6B54E4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86A6-12CF-4F8E-B19A-72753D539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29FEB-4EF3-447E-B288-13CD1F573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9372-97C9-4B3A-9AE4-A0031DF04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E6AF4-704D-43CB-89EB-12559D84D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349C7D6E-6517-4F10-A6B0-48EA6359F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edge/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0080625" cy="1979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17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CCC00"/>
                </a:solidFill>
                <a:latin typeface="Thorndale"/>
              </a:rPr>
              <a:t> </a:t>
            </a:r>
          </a:p>
        </p:txBody>
      </p:sp>
      <p:sp>
        <p:nvSpPr>
          <p:cNvPr id="2051" name="Заголовок 4"/>
          <p:cNvSpPr>
            <a:spLocks noGrp="1"/>
          </p:cNvSpPr>
          <p:nvPr>
            <p:ph type="title"/>
          </p:nvPr>
        </p:nvSpPr>
        <p:spPr>
          <a:xfrm>
            <a:off x="0" y="-363538"/>
            <a:ext cx="10080625" cy="1924051"/>
          </a:xfrm>
        </p:spPr>
        <p:txBody>
          <a:bodyPr/>
          <a:lstStyle/>
          <a:p>
            <a:pPr algn="l" eaLnBrk="1"/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МКОУ ДОД</a:t>
            </a:r>
            <a:b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«Городской центр детского и юношеского творчества»</a:t>
            </a:r>
            <a:b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Содержимое 5"/>
          <p:cNvSpPr>
            <a:spLocks noGrp="1"/>
          </p:cNvSpPr>
          <p:nvPr>
            <p:ph idx="1"/>
          </p:nvPr>
        </p:nvSpPr>
        <p:spPr>
          <a:xfrm>
            <a:off x="0" y="993775"/>
            <a:ext cx="10080625" cy="5761038"/>
          </a:xfrm>
        </p:spPr>
        <p:txBody>
          <a:bodyPr/>
          <a:lstStyle/>
          <a:p>
            <a:pPr algn="ctr" eaLnBrk="1">
              <a:buFont typeface="Times New Roman" pitchFamily="18" charset="0"/>
              <a:buNone/>
            </a:pPr>
            <a:endParaRPr lang="ru-RU" dirty="0" smtClean="0"/>
          </a:p>
          <a:p>
            <a:pPr algn="ctr" eaLnBrk="1">
              <a:buFont typeface="Times New Roman" pitchFamily="18" charset="0"/>
              <a:buNone/>
            </a:pPr>
            <a:endParaRPr lang="ru-RU" dirty="0" smtClean="0"/>
          </a:p>
          <a:p>
            <a:pPr algn="ctr" eaLnBrk="1">
              <a:buFont typeface="Times New Roman" pitchFamily="18" charset="0"/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Гражданское  и патриотическое </a:t>
            </a:r>
          </a:p>
          <a:p>
            <a:pPr algn="ctr" eaLnBrk="1">
              <a:buFont typeface="Times New Roman" pitchFamily="18" charset="0"/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воспитание обучающихся </a:t>
            </a:r>
          </a:p>
          <a:p>
            <a:pPr eaLnBrk="1">
              <a:buFont typeface="Times New Roman" pitchFamily="18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студии раннего развития детей «Малышок» – ГКПД,</a:t>
            </a:r>
          </a:p>
          <a:p>
            <a:pPr eaLnBrk="1">
              <a:buFont typeface="Times New Roman" pitchFamily="18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не посещающих ДОУ</a:t>
            </a:r>
          </a:p>
          <a:p>
            <a:pPr eaLnBrk="1">
              <a:buFont typeface="Times New Roman" pitchFamily="18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Times New Roman" pitchFamily="18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Составитель: зам. директора по УВР,</a:t>
            </a:r>
          </a:p>
          <a:p>
            <a:pPr eaLnBrk="1">
              <a:buFont typeface="Times New Roman" pitchFamily="18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методист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Жиздюк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М.Б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>
              <a:buFont typeface="Times New Roman" pitchFamily="18" charset="0"/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Нальчик, 2016 год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2053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9375" y="1565275"/>
            <a:ext cx="87947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C:\Users\Lenovo\Desktop\igl_russi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438" y="6137275"/>
            <a:ext cx="13573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C:\Users\Lenovo\Desktop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7813" y="0"/>
            <a:ext cx="1785937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3238" y="0"/>
            <a:ext cx="9067800" cy="493713"/>
          </a:xfrm>
        </p:spPr>
        <p:txBody>
          <a:bodyPr/>
          <a:lstStyle/>
          <a:p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Встречи, беседы…</a:t>
            </a:r>
          </a:p>
        </p:txBody>
      </p:sp>
      <p:pic>
        <p:nvPicPr>
          <p:cNvPr id="12291" name="Picture 2" descr="C:\Users\Lenovo\Desktop\семинар28\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3689"/>
            <a:ext cx="5111750" cy="36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Lenovo\Desktop\семинар28\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49" y="3973513"/>
            <a:ext cx="4968875" cy="358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Губановой\фото статья\IMG_3699.JPG"/>
          <p:cNvPicPr/>
          <p:nvPr/>
        </p:nvPicPr>
        <p:blipFill>
          <a:blip r:embed="rId4" cstate="print"/>
          <a:srcRect l="4320" r="18295" b="18499"/>
          <a:stretch>
            <a:fillRect/>
          </a:stretch>
        </p:blipFill>
        <p:spPr bwMode="auto">
          <a:xfrm>
            <a:off x="5183187" y="493689"/>
            <a:ext cx="4897437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Владелец\Desktop\Новая папка (2)\IMG_0605.JPG"/>
          <p:cNvPicPr/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0" y="4065589"/>
            <a:ext cx="5022569" cy="34940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271" name="Picture 7" descr="C:\Users\Lenovo\Desktop\для презентаций\Новаые аннимации\Новая аннимация\аннимация\2анимация\розы\354665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14911">
            <a:off x="4402954" y="3277147"/>
            <a:ext cx="1071563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3238" y="0"/>
            <a:ext cx="9067800" cy="708025"/>
          </a:xfrm>
        </p:spPr>
        <p:txBody>
          <a:bodyPr/>
          <a:lstStyle/>
          <a:p>
            <a:r>
              <a:rPr lang="ru-RU" sz="3200" smtClean="0">
                <a:solidFill>
                  <a:srgbClr val="002060"/>
                </a:solidFill>
              </a:rPr>
              <a:t>Участие в мероприятиях, акциях и конкурсах</a:t>
            </a:r>
          </a:p>
        </p:txBody>
      </p:sp>
      <p:pic>
        <p:nvPicPr>
          <p:cNvPr id="13315" name="Picture 2" descr="C:\Users\Lenovo\Desktop\семинар28\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3690"/>
            <a:ext cx="511175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D:\фотодорогою добра\20150423_121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0" y="3994152"/>
            <a:ext cx="4968875" cy="356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C:\Users\Lenovo\Desktop\ф\эдельвейс\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1750" y="565127"/>
            <a:ext cx="496887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C:\Users\Lenovo\Desktop\ф\эдельвейс\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65589"/>
            <a:ext cx="5183188" cy="3494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7" descr="C:\Users\Lenovo\Desktop\для презентаций\Новаые аннимации\balloons3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839614">
            <a:off x="4659313" y="2755900"/>
            <a:ext cx="762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05" y="279375"/>
            <a:ext cx="9755220" cy="2906708"/>
          </a:xfrm>
        </p:spPr>
        <p:txBody>
          <a:bodyPr/>
          <a:lstStyle/>
          <a:p>
            <a:pPr algn="l">
              <a:defRPr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у маленького деревца, еле поднявшегося над землёй, заботливый садовник укрепляет корень, от мощности которого зависит жизнь растения на протяжении нескольких десятилетий, так педагог должен заботиться о воспитании у своих детей чувства безграничной любви к Родине» 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у обучающихся будут сформированы важнейшие социально значимые качества такие, как гражданская зрелость, любовь к Отечеству, ответственность, чувство долга, верность традициям, стремление к сохранению и преумножению исторических и культурных ценностей, готовность к преодолению трудностей.</a:t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Lenovo\Desktop\119041_html_6cff3bc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4616" y="2123653"/>
            <a:ext cx="3737569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Lenovo\Desktop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8412" y="3922714"/>
            <a:ext cx="7358114" cy="3636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Lenovo\Desktop\1921x1080_755283_[www.ArtFile.ru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8411" y="0"/>
            <a:ext cx="7358115" cy="406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01625"/>
            <a:ext cx="9067800" cy="1258888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</a:t>
            </a:r>
            <a:br>
              <a:rPr lang="ru-RU" smtClean="0"/>
            </a:br>
            <a:r>
              <a:rPr lang="ru-RU" smtClean="0"/>
              <a:t>       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182563" y="4637088"/>
            <a:ext cx="9898062" cy="1571625"/>
          </a:xfrm>
        </p:spPr>
        <p:txBody>
          <a:bodyPr/>
          <a:lstStyle/>
          <a:p>
            <a:pPr algn="l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Поэтому основной деятельностью по гражданскому и патриотическому воспитанию  в ГКПД является:</a:t>
            </a:r>
            <a:b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гражданина Кабардино-Балкарской республики, Российской федерации, воспитание в духе уважения к традициям своего народа и других народов , проживающих рядом.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smtClean="0"/>
              <a:t/>
            </a:r>
            <a:br>
              <a:rPr lang="ru-RU" sz="4800" smtClean="0"/>
            </a:br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3966" y="279375"/>
            <a:ext cx="9429816" cy="14662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MS Gothic" charset="-128"/>
                <a:cs typeface="Times New Roman" pitchFamily="18" charset="0"/>
              </a:rPr>
              <a:t>       «Патриотизм – это главное. </a:t>
            </a:r>
          </a:p>
          <a:p>
            <a:pPr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MS Gothic" charset="-128"/>
                <a:cs typeface="Times New Roman" pitchFamily="18" charset="0"/>
              </a:rPr>
              <a:t>Без этого России пришлось бы забыть и о национальном достоинстве, и даже о национальном суверенитете». </a:t>
            </a:r>
          </a:p>
          <a:p>
            <a:pPr algn="r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MS Gothic" charset="-128"/>
                <a:cs typeface="Times New Roman" pitchFamily="18" charset="0"/>
              </a:rPr>
              <a:t>В.В. Путин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3563" y="1922463"/>
            <a:ext cx="1643062" cy="221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325438" y="1493838"/>
            <a:ext cx="7858125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ст. 2 Закона РФ «Об образовании» определены требования к воспитательной деятельности в государственных и муниципальных общеобразовательных учреждениях, и одной из важнейших задач названа задача патриотической воспитательной направленности — «воспитание гражданственности, трудолюбия, уважения к правам и свободам человека, любви к окружающей природе, Родине, семье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4"/>
          <p:cNvSpPr>
            <a:spLocks noGrp="1"/>
          </p:cNvSpPr>
          <p:nvPr>
            <p:ph type="body" idx="4294967295"/>
          </p:nvPr>
        </p:nvSpPr>
        <p:spPr>
          <a:xfrm>
            <a:off x="0" y="-292100"/>
            <a:ext cx="9898063" cy="6500813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Times New Roman" pitchFamily="18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сентября 2010 года в МКОУ ДОД «ГЦДиЮТ» организована студия раннего развития детей «Малышок»,  в сентябре 2011 года создан проект ГКПД, для  детей, которые  не посещают ДОУ, с целью  оказания педагогических услуг по приобщению детей к образовательной деятельности.  </a:t>
            </a:r>
          </a:p>
          <a:p>
            <a:pPr>
              <a:lnSpc>
                <a:spcPct val="100000"/>
              </a:lnSpc>
              <a:buFont typeface="Times New Roman" pitchFamily="18" charset="0"/>
              <a:buNone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В рамках реализации направления Федеральной целевой программы развития образования «Модернизация муниципальных систем дошкольного образования» на 2011- 2015 годы  на территории Кабардино-Балкарской Республики приказом Министерством  Образования и науки КБР от «24» мая 2012 года  МКОУ ДОД «ГЦДиЮТ»  стал базовой площадкой федеральной стажировочной базовой площадки по кластерному направлению: 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«Управление в условиях развития новых форм дошкольного образования»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теме: «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 и управления деятельностью групп для детей дошкольного возраста при ОУ».</a:t>
            </a:r>
          </a:p>
          <a:p>
            <a:pPr>
              <a:lnSpc>
                <a:spcPct val="100000"/>
              </a:lnSpc>
              <a:buFont typeface="Times New Roman" pitchFamily="18" charset="0"/>
              <a:buNone/>
            </a:pP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нормативно-методическими документами вся работа по гражданско-патриотическому воспитанию ведётся с учётом  инновационных технологий по направлениям:</a:t>
            </a:r>
          </a:p>
          <a:p>
            <a:pPr>
              <a:lnSpc>
                <a:spcPct val="100000"/>
              </a:lnSpc>
              <a:buFont typeface="Times New Roman" pitchFamily="18" charset="0"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Times New Roman" pitchFamily="18" charset="0"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Times New Roman" pitchFamily="18" charset="0"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 smtClean="0"/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2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10080625" cy="7559675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smtClean="0"/>
              <a:t>                        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Музейная педагогика</a:t>
            </a:r>
          </a:p>
        </p:txBody>
      </p:sp>
      <p:pic>
        <p:nvPicPr>
          <p:cNvPr id="5123" name="Picture 2" descr="C:\Users\Lenovo\Desktop\семинар28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8413" y="493689"/>
            <a:ext cx="7143800" cy="706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C:\Users\Lenovo\Desktop\семинар28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11816" cy="3922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 t="5995"/>
          <a:stretch>
            <a:fillRect/>
          </a:stretch>
        </p:blipFill>
        <p:spPr bwMode="auto">
          <a:xfrm>
            <a:off x="4540246" y="1851011"/>
            <a:ext cx="5540379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Губановой\фото статья\0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99392"/>
            <a:ext cx="5648325" cy="3960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F:\Новые шаблоны\аннимация\Картинки Бабочки gif анимации смайлики рисунки аватарки Бабочки скачать бесплатно 1_files\74648327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9125" y="5494338"/>
            <a:ext cx="28638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Users\Lenovo\Desktop\для презентаций\Новаые аннимации\Новая аннимация\Новая папка\105158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9875" y="779463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Lenovo\Desktop\семинар28\collag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6975" y="0"/>
            <a:ext cx="7286676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3238" y="0"/>
            <a:ext cx="9067800" cy="636588"/>
          </a:xfrm>
        </p:spPr>
        <p:txBody>
          <a:bodyPr/>
          <a:lstStyle/>
          <a:p>
            <a:r>
              <a:rPr lang="ru-RU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750" y="0"/>
            <a:ext cx="9144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/>
            <a:endParaRPr lang="ru-RU" sz="140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eaLnBrk="0"/>
            <a:endParaRPr lang="ru-RU" sz="140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eaLnBrk="0"/>
            <a:endParaRPr lang="ru-RU" sz="140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eaLnBrk="0"/>
            <a:endParaRPr lang="ru-RU" sz="140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eaLnBrk="0"/>
            <a:endParaRPr lang="ru-RU" sz="140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eaLnBrk="0"/>
            <a:r>
              <a:rPr lang="ru-RU" sz="2000"/>
              <a:t>В. В.А. Сухомлинский  А. Сухомлинский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В.А. Сухомлинский  </a:t>
            </a:r>
            <a:endParaRPr lang="ru-RU" sz="900"/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45243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endParaRPr lang="ru-RU"/>
          </a:p>
        </p:txBody>
      </p:sp>
      <p:pic>
        <p:nvPicPr>
          <p:cNvPr id="8197" name="Picture 5" descr="C:\Users\Lenovo\Desktop\ф\фото 23\Изображение 1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3689"/>
            <a:ext cx="511175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Lenovo\Desktop\ф\Фото\20150430_114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775" y="3779837"/>
            <a:ext cx="5357850" cy="3779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Lenovo\Desktop\ф\20150304_1029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94151"/>
            <a:ext cx="5183188" cy="356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3" descr="C:\Users\Lenovo\Desktop\ф\20150227_1009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3188" y="636588"/>
            <a:ext cx="47148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C:\Users\Lenovo\Desktop\для презентаций\Новаые аннимации\Картинки Бабочки gif анимации смайлики рисунки аватарки Бабочки скачать бесплатно 1_files\10141583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930777">
            <a:off x="4117975" y="3306763"/>
            <a:ext cx="1801813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3238" y="0"/>
            <a:ext cx="9067800" cy="422275"/>
          </a:xfrm>
        </p:spPr>
        <p:txBody>
          <a:bodyPr/>
          <a:lstStyle/>
          <a:p>
            <a:r>
              <a:rPr lang="ru-RU" sz="3200" smtClean="0">
                <a:solidFill>
                  <a:srgbClr val="002060"/>
                </a:solidFill>
              </a:rPr>
              <a:t>Игровая деятельность, тренинги</a:t>
            </a:r>
          </a:p>
        </p:txBody>
      </p:sp>
      <p:pic>
        <p:nvPicPr>
          <p:cNvPr id="39938" name="Picture 2" descr="C:\Users\Lenovo\Desktop\ф\Нов\20151127_114354.jpg"/>
          <p:cNvPicPr>
            <a:picLocks noChangeAspect="1" noChangeArrowheads="1"/>
          </p:cNvPicPr>
          <p:nvPr/>
        </p:nvPicPr>
        <p:blipFill>
          <a:blip r:embed="rId2" cstate="print"/>
          <a:srcRect t="2083" r="6853"/>
          <a:stretch>
            <a:fillRect/>
          </a:stretch>
        </p:blipFill>
        <p:spPr bwMode="auto">
          <a:xfrm>
            <a:off x="0" y="493689"/>
            <a:ext cx="511175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Picture 3" descr="C:\Users\Lenovo\Desktop\ф\Фото\20150513_114038.jpg"/>
          <p:cNvPicPr>
            <a:picLocks noChangeAspect="1" noChangeArrowheads="1"/>
          </p:cNvPicPr>
          <p:nvPr/>
        </p:nvPicPr>
        <p:blipFill>
          <a:blip r:embed="rId3" cstate="print"/>
          <a:srcRect l="2945"/>
          <a:stretch>
            <a:fillRect/>
          </a:stretch>
        </p:blipFill>
        <p:spPr bwMode="auto">
          <a:xfrm>
            <a:off x="5111750" y="422251"/>
            <a:ext cx="4968875" cy="35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C:\Users\Lenovo\Desktop\Неделя правильно\Неделя фото\20150417_114921.jpg"/>
          <p:cNvPicPr>
            <a:picLocks noChangeAspect="1" noChangeArrowheads="1"/>
          </p:cNvPicPr>
          <p:nvPr/>
        </p:nvPicPr>
        <p:blipFill>
          <a:blip r:embed="rId4" cstate="print"/>
          <a:srcRect l="8907" t="3853" r="8211"/>
          <a:stretch>
            <a:fillRect/>
          </a:stretch>
        </p:blipFill>
        <p:spPr bwMode="auto">
          <a:xfrm>
            <a:off x="0" y="3994151"/>
            <a:ext cx="5111750" cy="356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1" name="Picture 5" descr="D:\ФОТО Малышок Эдельвейс\Новая папка (2)\IMG_0167.JPG"/>
          <p:cNvPicPr>
            <a:picLocks noChangeAspect="1" noChangeArrowheads="1"/>
          </p:cNvPicPr>
          <p:nvPr/>
        </p:nvPicPr>
        <p:blipFill>
          <a:blip r:embed="rId5" cstate="print"/>
          <a:srcRect l="13119" t="14839"/>
          <a:stretch>
            <a:fillRect/>
          </a:stretch>
        </p:blipFill>
        <p:spPr bwMode="auto">
          <a:xfrm>
            <a:off x="5111750" y="3922713"/>
            <a:ext cx="4968875" cy="3636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C:\Users\Lenovo\Desktop\для презентаций\Новаые аннимации\Новая бабочки\image (7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47478">
            <a:off x="4449763" y="3311525"/>
            <a:ext cx="8382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3238" y="0"/>
            <a:ext cx="9067800" cy="493713"/>
          </a:xfrm>
        </p:spPr>
        <p:txBody>
          <a:bodyPr/>
          <a:lstStyle/>
          <a:p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</a:p>
        </p:txBody>
      </p:sp>
      <p:pic>
        <p:nvPicPr>
          <p:cNvPr id="11267" name="Picture 2" descr="C:\Users\Lenovo\Desktop\семинар28\IMG-20150228-WA00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04" y="493689"/>
            <a:ext cx="514353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3" descr="C:\Users\Lenovo\Desktop\семинар28\20150513_1133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4692" y="565127"/>
            <a:ext cx="4071965" cy="678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Владелец\Desktop\Фото нарат\IMG_8891.JPG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25404" y="3994151"/>
            <a:ext cx="5143536" cy="339727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34718</TotalTime>
  <Words>311</Words>
  <Application>Microsoft Office PowerPoint</Application>
  <PresentationFormat>Произвольный</PresentationFormat>
  <Paragraphs>42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                                       МКОУ ДОД       «Городской центр детского и юношеского творчества» </vt:lpstr>
      <vt:lpstr>           Поэтому основной деятельностью по гражданскому и патриотическому воспитанию  в ГКПД является: формирование гражданина Кабардино-Балкарской республики, Российской федерации, воспитание в духе уважения к традициям своего народа и других народов , проживающих рядом.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Проектная деятельность</vt:lpstr>
      <vt:lpstr>Игровая деятельность, тренинги</vt:lpstr>
      <vt:lpstr>Экскурсии</vt:lpstr>
      <vt:lpstr>Встречи, беседы…</vt:lpstr>
      <vt:lpstr>Участие в мероприятиях, акциях и конкурсах</vt:lpstr>
      <vt:lpstr>           «Как у маленького деревца, еле поднявшегося над землёй, заботливый садовник укрепляет корень, от мощности которого зависит жизнь растения на протяжении нескольких десятилетий, так педагог должен заботиться о воспитании у своих детей чувства безграничной любви к Родине»                                                                                      В.А. Сухомлинский    Ожидаемый результат:  у обучающихся будут сформированы важнейшие социально значимые качества такие, как гражданская зрелость, любовь к Отечеству, ответственность, чувство долга, верность традициям, стремление к сохранению и преумножению исторических и культурных ценностей, готовность к преодолению трудностей. </vt:lpstr>
      <vt:lpstr>             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ДОД «Городской центр детского и юношеского творчества»</dc:title>
  <dc:creator>Lenovo</dc:creator>
  <cp:lastModifiedBy>Lenovo</cp:lastModifiedBy>
  <cp:revision>39</cp:revision>
  <cp:lastPrinted>1601-01-01T00:00:00Z</cp:lastPrinted>
  <dcterms:created xsi:type="dcterms:W3CDTF">2010-10-10T19:38:21Z</dcterms:created>
  <dcterms:modified xsi:type="dcterms:W3CDTF">2016-09-01T15:38:57Z</dcterms:modified>
</cp:coreProperties>
</file>