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0" r:id="rId6"/>
    <p:sldId id="277" r:id="rId7"/>
    <p:sldId id="262" r:id="rId8"/>
    <p:sldId id="270" r:id="rId9"/>
    <p:sldId id="272" r:id="rId10"/>
    <p:sldId id="263" r:id="rId11"/>
    <p:sldId id="274" r:id="rId12"/>
    <p:sldId id="273" r:id="rId13"/>
    <p:sldId id="279" r:id="rId14"/>
    <p:sldId id="265" r:id="rId15"/>
    <p:sldId id="275" r:id="rId16"/>
    <p:sldId id="276" r:id="rId17"/>
    <p:sldId id="264" r:id="rId18"/>
    <p:sldId id="266" r:id="rId19"/>
    <p:sldId id="268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00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3802-3831-4FC9-8538-87D05C71A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17.01.17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1" Type="http://schemas.microsoft.com/office/2007/relationships/media" Target="file:///C:\Documents%20and%20Settings\Galah(BVS)\&#1056;&#1072;&#1073;&#1086;&#1095;&#1080;&#1081;%20&#1089;&#1090;&#1086;&#1083;\17.04.12&#1075;%20-%20&#1042;&#1058;&#1054;&#1056;&#1053;\&#1076;&#1080;&#1085;&#1072;&#1084;.&#1092;&#1080;&#1079;&#1084;&#1080;&#1085;&#1091;&#1090;&#1082;&#1080;\&#1084;&#1086;&#1076;&#1072;.mp3" TargetMode="External"/><Relationship Id="rId2" Type="http://schemas.openxmlformats.org/officeDocument/2006/relationships/audio" Target="file:///C:\Documents%20and%20Settings\Galah(BVS)\&#1056;&#1072;&#1073;&#1086;&#1095;&#1080;&#1081;%20&#1089;&#1090;&#1086;&#1083;\17.04.12&#1075;%20-%20&#1042;&#1058;&#1054;&#1056;&#1053;\&#1076;&#1080;&#1085;&#1072;&#1084;.&#1092;&#1080;&#1079;&#1084;&#1080;&#1085;&#1091;&#1090;&#1082;&#1080;\&#1084;&#1086;&#1076;&#1072;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692696"/>
            <a:ext cx="63946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ВИДЫ </a:t>
            </a:r>
          </a:p>
          <a:p>
            <a:pPr algn="ctr"/>
            <a:r>
              <a:rPr kumimoji="0" lang="ru-RU" sz="5400" b="1" i="1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ТРЕУГОЛЬНИКОВ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397008">
            <a:off x="2918170" y="3087127"/>
            <a:ext cx="391222" cy="1313290"/>
          </a:xfrm>
          <a:prstGeom prst="rtTriangle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123728" y="3789040"/>
            <a:ext cx="656902" cy="892811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-3715309">
            <a:off x="6119211" y="5292964"/>
            <a:ext cx="759229" cy="1024602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8073268">
            <a:off x="5893542" y="4101063"/>
            <a:ext cx="813298" cy="816084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524328" y="4221088"/>
            <a:ext cx="832048" cy="88012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8" descr="GEOMTRY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051720" y="3068960"/>
            <a:ext cx="5400675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810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/>
              <a:t>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 ТРЕУГОЛЬНИКОВ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40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прямоугольный;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разносторонний;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равнобедренный;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равносторонний</a:t>
            </a:r>
          </a:p>
          <a:p>
            <a:pPr eaLnBrk="1" hangingPunct="1">
              <a:defRPr/>
            </a:pPr>
            <a:endParaRPr lang="ru-RU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22" name="Group 238"/>
          <p:cNvGraphicFramePr>
            <a:graphicFrameLocks noGrp="1"/>
          </p:cNvGraphicFramePr>
          <p:nvPr/>
        </p:nvGraphicFramePr>
        <p:xfrm>
          <a:off x="899592" y="4221161"/>
          <a:ext cx="8136458" cy="2554916"/>
        </p:xfrm>
        <a:graphic>
          <a:graphicData uri="http://schemas.openxmlformats.org/drawingml/2006/table">
            <a:tbl>
              <a:tblPr/>
              <a:tblGrid>
                <a:gridCol w="1985513"/>
                <a:gridCol w="1984084"/>
                <a:gridCol w="1984084"/>
                <a:gridCol w="2182777"/>
              </a:tblGrid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Количество сторон одинаковой длины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(нет)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Номер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Название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3203848" y="5373216"/>
            <a:ext cx="109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/>
              <a:t>4,5,6</a:t>
            </a: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5148064" y="5373216"/>
            <a:ext cx="1223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/>
              <a:t>1,2,3</a:t>
            </a: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7236296" y="5445224"/>
            <a:ext cx="109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/>
              <a:t>7,8,9</a:t>
            </a: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4860032" y="6237312"/>
            <a:ext cx="2005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равнобедренные</a:t>
            </a: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2915816" y="6237312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разносторонние</a:t>
            </a: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6948264" y="6237312"/>
            <a:ext cx="1922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равносторонние</a:t>
            </a:r>
          </a:p>
        </p:txBody>
      </p:sp>
      <p:sp>
        <p:nvSpPr>
          <p:cNvPr id="14366" name="Text Box 141"/>
          <p:cNvSpPr txBox="1">
            <a:spLocks noChangeArrowheads="1"/>
          </p:cNvSpPr>
          <p:nvPr/>
        </p:nvSpPr>
        <p:spPr bwMode="auto">
          <a:xfrm>
            <a:off x="3563938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67" name="Text Box 142"/>
          <p:cNvSpPr txBox="1">
            <a:spLocks noChangeArrowheads="1"/>
          </p:cNvSpPr>
          <p:nvPr/>
        </p:nvSpPr>
        <p:spPr bwMode="auto">
          <a:xfrm>
            <a:off x="2916238" y="43656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14368" name="Text Box 150"/>
          <p:cNvSpPr txBox="1">
            <a:spLocks noChangeArrowheads="1"/>
          </p:cNvSpPr>
          <p:nvPr/>
        </p:nvSpPr>
        <p:spPr bwMode="auto">
          <a:xfrm>
            <a:off x="468313" y="333375"/>
            <a:ext cx="8135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u="none"/>
          </a:p>
        </p:txBody>
      </p:sp>
      <p:sp>
        <p:nvSpPr>
          <p:cNvPr id="14369" name="Text Box 151"/>
          <p:cNvSpPr txBox="1">
            <a:spLocks noChangeArrowheads="1"/>
          </p:cNvSpPr>
          <p:nvPr/>
        </p:nvSpPr>
        <p:spPr bwMode="auto">
          <a:xfrm>
            <a:off x="6156325" y="90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70" name="Text Box 152"/>
          <p:cNvSpPr txBox="1">
            <a:spLocks noChangeArrowheads="1"/>
          </p:cNvSpPr>
          <p:nvPr/>
        </p:nvSpPr>
        <p:spPr bwMode="auto">
          <a:xfrm>
            <a:off x="683568" y="188640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i="1" u="none" dirty="0">
                <a:solidFill>
                  <a:schemeClr val="accent2"/>
                </a:solidFill>
              </a:rPr>
              <a:t>Задание</a:t>
            </a:r>
            <a:r>
              <a:rPr lang="ru-RU" sz="1800" b="1" u="none" dirty="0"/>
              <a:t>: занеси в таблицу номера треугольников в соответствии с         </a:t>
            </a:r>
          </a:p>
          <a:p>
            <a:r>
              <a:rPr lang="ru-RU" sz="1800" b="1" u="none" dirty="0"/>
              <a:t>                      количеством одинаковых сторон и их названия.  </a:t>
            </a:r>
          </a:p>
        </p:txBody>
      </p:sp>
      <p:sp>
        <p:nvSpPr>
          <p:cNvPr id="14373" name="Text Box 160"/>
          <p:cNvSpPr txBox="1">
            <a:spLocks noChangeArrowheads="1"/>
          </p:cNvSpPr>
          <p:nvPr/>
        </p:nvSpPr>
        <p:spPr bwMode="auto">
          <a:xfrm>
            <a:off x="827088" y="1125538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14375" name="Line 171"/>
          <p:cNvSpPr>
            <a:spLocks noChangeShapeType="1"/>
          </p:cNvSpPr>
          <p:nvPr/>
        </p:nvSpPr>
        <p:spPr bwMode="auto">
          <a:xfrm>
            <a:off x="1619672" y="1124744"/>
            <a:ext cx="0" cy="15113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172"/>
          <p:cNvSpPr>
            <a:spLocks noChangeShapeType="1"/>
          </p:cNvSpPr>
          <p:nvPr/>
        </p:nvSpPr>
        <p:spPr bwMode="auto">
          <a:xfrm>
            <a:off x="1619672" y="1124744"/>
            <a:ext cx="358775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173"/>
          <p:cNvSpPr>
            <a:spLocks noChangeShapeType="1"/>
          </p:cNvSpPr>
          <p:nvPr/>
        </p:nvSpPr>
        <p:spPr bwMode="auto">
          <a:xfrm flipH="1">
            <a:off x="1619672" y="2060848"/>
            <a:ext cx="358775" cy="5762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174"/>
          <p:cNvSpPr>
            <a:spLocks noChangeShapeType="1"/>
          </p:cNvSpPr>
          <p:nvPr/>
        </p:nvSpPr>
        <p:spPr bwMode="auto">
          <a:xfrm>
            <a:off x="3491880" y="908720"/>
            <a:ext cx="0" cy="3025775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79" name="Line 176"/>
          <p:cNvSpPr>
            <a:spLocks noChangeShapeType="1"/>
          </p:cNvSpPr>
          <p:nvPr/>
        </p:nvSpPr>
        <p:spPr bwMode="auto">
          <a:xfrm>
            <a:off x="6588224" y="980728"/>
            <a:ext cx="0" cy="295275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80" name="Line 177"/>
          <p:cNvSpPr>
            <a:spLocks noChangeShapeType="1"/>
          </p:cNvSpPr>
          <p:nvPr/>
        </p:nvSpPr>
        <p:spPr bwMode="auto">
          <a:xfrm>
            <a:off x="2915816" y="1412776"/>
            <a:ext cx="0" cy="13684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178"/>
          <p:cNvSpPr>
            <a:spLocks noChangeShapeType="1"/>
          </p:cNvSpPr>
          <p:nvPr/>
        </p:nvSpPr>
        <p:spPr bwMode="auto">
          <a:xfrm>
            <a:off x="2915816" y="1412776"/>
            <a:ext cx="433387" cy="15843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Line 179"/>
          <p:cNvSpPr>
            <a:spLocks noChangeShapeType="1"/>
          </p:cNvSpPr>
          <p:nvPr/>
        </p:nvSpPr>
        <p:spPr bwMode="auto">
          <a:xfrm>
            <a:off x="2915816" y="2780928"/>
            <a:ext cx="433387" cy="2159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Line 180"/>
          <p:cNvSpPr>
            <a:spLocks noChangeShapeType="1"/>
          </p:cNvSpPr>
          <p:nvPr/>
        </p:nvSpPr>
        <p:spPr bwMode="auto">
          <a:xfrm>
            <a:off x="1907704" y="3140968"/>
            <a:ext cx="115212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Line 181"/>
          <p:cNvSpPr>
            <a:spLocks noChangeShapeType="1"/>
          </p:cNvSpPr>
          <p:nvPr/>
        </p:nvSpPr>
        <p:spPr bwMode="auto">
          <a:xfrm>
            <a:off x="1907704" y="3140968"/>
            <a:ext cx="0" cy="64807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Line 182"/>
          <p:cNvSpPr>
            <a:spLocks noChangeShapeType="1"/>
          </p:cNvSpPr>
          <p:nvPr/>
        </p:nvSpPr>
        <p:spPr bwMode="auto">
          <a:xfrm flipV="1">
            <a:off x="1907704" y="3140967"/>
            <a:ext cx="1152128" cy="64896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67" name="WordArt 183"/>
          <p:cNvSpPr>
            <a:spLocks noChangeArrowheads="1" noChangeShapeType="1" noTextEdit="1"/>
          </p:cNvSpPr>
          <p:nvPr/>
        </p:nvSpPr>
        <p:spPr bwMode="auto">
          <a:xfrm>
            <a:off x="971601" y="3068960"/>
            <a:ext cx="576064" cy="502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4</a:t>
            </a:r>
          </a:p>
        </p:txBody>
      </p:sp>
      <p:sp>
        <p:nvSpPr>
          <p:cNvPr id="16568" name="WordArt 184"/>
          <p:cNvSpPr>
            <a:spLocks noChangeArrowheads="1" noChangeShapeType="1" noTextEdit="1"/>
          </p:cNvSpPr>
          <p:nvPr/>
        </p:nvSpPr>
        <p:spPr bwMode="auto">
          <a:xfrm>
            <a:off x="2411760" y="2420888"/>
            <a:ext cx="360040" cy="358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sp>
        <p:nvSpPr>
          <p:cNvPr id="16569" name="WordArt 185"/>
          <p:cNvSpPr>
            <a:spLocks noChangeArrowheads="1" noChangeShapeType="1" noTextEdit="1"/>
          </p:cNvSpPr>
          <p:nvPr/>
        </p:nvSpPr>
        <p:spPr bwMode="auto">
          <a:xfrm>
            <a:off x="1835696" y="1196752"/>
            <a:ext cx="360040" cy="5142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07"/>
              </a:avLst>
            </a:prstTxWarp>
          </a:bodyPr>
          <a:lstStyle/>
          <a:p>
            <a:pPr algn="ctr">
              <a:defRPr/>
            </a:pPr>
            <a:r>
              <a:rPr lang="ru-RU" sz="900" kern="10" dirty="0" smtClean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6</a:t>
            </a:r>
            <a:endParaRPr lang="ru-RU" sz="900" kern="10" dirty="0">
              <a:ln w="9525">
                <a:noFill/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4389" name="Line 187"/>
          <p:cNvSpPr>
            <a:spLocks noChangeShapeType="1"/>
          </p:cNvSpPr>
          <p:nvPr/>
        </p:nvSpPr>
        <p:spPr bwMode="auto">
          <a:xfrm>
            <a:off x="4139952" y="1052736"/>
            <a:ext cx="0" cy="122237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Line 191"/>
          <p:cNvSpPr>
            <a:spLocks noChangeShapeType="1"/>
          </p:cNvSpPr>
          <p:nvPr/>
        </p:nvSpPr>
        <p:spPr bwMode="auto">
          <a:xfrm>
            <a:off x="5292080" y="3645024"/>
            <a:ext cx="936104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Line 192"/>
          <p:cNvSpPr>
            <a:spLocks noChangeShapeType="1"/>
          </p:cNvSpPr>
          <p:nvPr/>
        </p:nvSpPr>
        <p:spPr bwMode="auto">
          <a:xfrm flipV="1">
            <a:off x="5292080" y="1340768"/>
            <a:ext cx="433387" cy="23050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2" name="Line 193"/>
          <p:cNvSpPr>
            <a:spLocks noChangeShapeType="1"/>
          </p:cNvSpPr>
          <p:nvPr/>
        </p:nvSpPr>
        <p:spPr bwMode="auto">
          <a:xfrm>
            <a:off x="5724128" y="1340768"/>
            <a:ext cx="503808" cy="23050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3" name="Line 194"/>
          <p:cNvSpPr>
            <a:spLocks noChangeShapeType="1"/>
          </p:cNvSpPr>
          <p:nvPr/>
        </p:nvSpPr>
        <p:spPr bwMode="auto">
          <a:xfrm>
            <a:off x="3707904" y="2996952"/>
            <a:ext cx="129614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Line 195"/>
          <p:cNvSpPr>
            <a:spLocks noChangeShapeType="1"/>
          </p:cNvSpPr>
          <p:nvPr/>
        </p:nvSpPr>
        <p:spPr bwMode="auto">
          <a:xfrm>
            <a:off x="3707904" y="2996952"/>
            <a:ext cx="648072" cy="72008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Line 196"/>
          <p:cNvSpPr>
            <a:spLocks noChangeShapeType="1"/>
          </p:cNvSpPr>
          <p:nvPr/>
        </p:nvSpPr>
        <p:spPr bwMode="auto">
          <a:xfrm flipH="1">
            <a:off x="4355976" y="2996952"/>
            <a:ext cx="648072" cy="71938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Line 197"/>
          <p:cNvSpPr>
            <a:spLocks noChangeShapeType="1"/>
          </p:cNvSpPr>
          <p:nvPr/>
        </p:nvSpPr>
        <p:spPr bwMode="auto">
          <a:xfrm flipV="1">
            <a:off x="4139952" y="1700808"/>
            <a:ext cx="504825" cy="5762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7" name="Line 198"/>
          <p:cNvSpPr>
            <a:spLocks noChangeShapeType="1"/>
          </p:cNvSpPr>
          <p:nvPr/>
        </p:nvSpPr>
        <p:spPr bwMode="auto">
          <a:xfrm>
            <a:off x="4139952" y="1052736"/>
            <a:ext cx="504825" cy="6477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83" name="WordArt 199"/>
          <p:cNvSpPr>
            <a:spLocks noChangeArrowheads="1" noChangeShapeType="1" noTextEdit="1"/>
          </p:cNvSpPr>
          <p:nvPr/>
        </p:nvSpPr>
        <p:spPr bwMode="auto">
          <a:xfrm>
            <a:off x="5580112" y="2996952"/>
            <a:ext cx="288032" cy="504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16584" name="WordArt 200"/>
          <p:cNvSpPr>
            <a:spLocks noChangeArrowheads="1" noChangeShapeType="1" noTextEdit="1"/>
          </p:cNvSpPr>
          <p:nvPr/>
        </p:nvSpPr>
        <p:spPr bwMode="auto">
          <a:xfrm>
            <a:off x="4139952" y="2420888"/>
            <a:ext cx="360040" cy="432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2</a:t>
            </a:r>
          </a:p>
        </p:txBody>
      </p:sp>
      <p:sp>
        <p:nvSpPr>
          <p:cNvPr id="16585" name="WordArt 201"/>
          <p:cNvSpPr>
            <a:spLocks noChangeArrowheads="1" noChangeShapeType="1" noTextEdit="1"/>
          </p:cNvSpPr>
          <p:nvPr/>
        </p:nvSpPr>
        <p:spPr bwMode="auto">
          <a:xfrm>
            <a:off x="3707905" y="1412776"/>
            <a:ext cx="288032" cy="430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3</a:t>
            </a:r>
          </a:p>
        </p:txBody>
      </p:sp>
      <p:sp>
        <p:nvSpPr>
          <p:cNvPr id="14401" name="Line 202"/>
          <p:cNvSpPr>
            <a:spLocks noChangeShapeType="1"/>
          </p:cNvSpPr>
          <p:nvPr/>
        </p:nvSpPr>
        <p:spPr bwMode="auto">
          <a:xfrm>
            <a:off x="7308304" y="1268760"/>
            <a:ext cx="1081088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Line 203"/>
          <p:cNvSpPr>
            <a:spLocks noChangeShapeType="1"/>
          </p:cNvSpPr>
          <p:nvPr/>
        </p:nvSpPr>
        <p:spPr bwMode="auto">
          <a:xfrm>
            <a:off x="7308304" y="1268760"/>
            <a:ext cx="576263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3" name="Line 204"/>
          <p:cNvSpPr>
            <a:spLocks noChangeShapeType="1"/>
          </p:cNvSpPr>
          <p:nvPr/>
        </p:nvSpPr>
        <p:spPr bwMode="auto">
          <a:xfrm flipH="1">
            <a:off x="7884368" y="1268760"/>
            <a:ext cx="504825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4" name="Line 205"/>
          <p:cNvSpPr>
            <a:spLocks noChangeShapeType="1"/>
          </p:cNvSpPr>
          <p:nvPr/>
        </p:nvSpPr>
        <p:spPr bwMode="auto">
          <a:xfrm>
            <a:off x="7020272" y="2060848"/>
            <a:ext cx="0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5" name="Line 206"/>
          <p:cNvSpPr>
            <a:spLocks noChangeShapeType="1"/>
          </p:cNvSpPr>
          <p:nvPr/>
        </p:nvSpPr>
        <p:spPr bwMode="auto">
          <a:xfrm>
            <a:off x="7020272" y="2060848"/>
            <a:ext cx="64770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Line 207"/>
          <p:cNvSpPr>
            <a:spLocks noChangeShapeType="1"/>
          </p:cNvSpPr>
          <p:nvPr/>
        </p:nvSpPr>
        <p:spPr bwMode="auto">
          <a:xfrm flipH="1">
            <a:off x="7020272" y="2420888"/>
            <a:ext cx="64770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7" name="Line 208"/>
          <p:cNvSpPr>
            <a:spLocks noChangeShapeType="1"/>
          </p:cNvSpPr>
          <p:nvPr/>
        </p:nvSpPr>
        <p:spPr bwMode="auto">
          <a:xfrm>
            <a:off x="6876256" y="3789040"/>
            <a:ext cx="11525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8" name="Line 209"/>
          <p:cNvSpPr>
            <a:spLocks noChangeShapeType="1"/>
          </p:cNvSpPr>
          <p:nvPr/>
        </p:nvSpPr>
        <p:spPr bwMode="auto">
          <a:xfrm>
            <a:off x="7452320" y="3068960"/>
            <a:ext cx="576262" cy="71913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9" name="Line 210"/>
          <p:cNvSpPr>
            <a:spLocks noChangeShapeType="1"/>
          </p:cNvSpPr>
          <p:nvPr/>
        </p:nvSpPr>
        <p:spPr bwMode="auto">
          <a:xfrm flipH="1">
            <a:off x="6876256" y="3068960"/>
            <a:ext cx="576263" cy="71913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95" name="WordArt 211"/>
          <p:cNvSpPr>
            <a:spLocks noChangeArrowheads="1" noChangeShapeType="1" noTextEdit="1"/>
          </p:cNvSpPr>
          <p:nvPr/>
        </p:nvSpPr>
        <p:spPr bwMode="auto">
          <a:xfrm>
            <a:off x="7020272" y="1268760"/>
            <a:ext cx="288552" cy="432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8</a:t>
            </a:r>
          </a:p>
        </p:txBody>
      </p:sp>
      <p:sp>
        <p:nvSpPr>
          <p:cNvPr id="16596" name="WordArt 212"/>
          <p:cNvSpPr>
            <a:spLocks noChangeArrowheads="1" noChangeShapeType="1" noTextEdit="1"/>
          </p:cNvSpPr>
          <p:nvPr/>
        </p:nvSpPr>
        <p:spPr bwMode="auto">
          <a:xfrm>
            <a:off x="7812360" y="2204864"/>
            <a:ext cx="359295" cy="3600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9</a:t>
            </a:r>
          </a:p>
        </p:txBody>
      </p:sp>
      <p:sp>
        <p:nvSpPr>
          <p:cNvPr id="16597" name="WordArt 213"/>
          <p:cNvSpPr>
            <a:spLocks noChangeArrowheads="1" noChangeShapeType="1" noTextEdit="1"/>
          </p:cNvSpPr>
          <p:nvPr/>
        </p:nvSpPr>
        <p:spPr bwMode="auto">
          <a:xfrm>
            <a:off x="7812360" y="3212976"/>
            <a:ext cx="431551" cy="358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" grpId="0"/>
      <p:bldP spid="16490" grpId="0"/>
      <p:bldP spid="16491" grpId="0"/>
      <p:bldP spid="16493" grpId="0"/>
      <p:bldP spid="16495" grpId="0"/>
      <p:bldP spid="164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60" name="Line 48"/>
          <p:cNvSpPr>
            <a:spLocks noChangeShapeType="1"/>
          </p:cNvSpPr>
          <p:nvPr/>
        </p:nvSpPr>
        <p:spPr bwMode="auto">
          <a:xfrm>
            <a:off x="8748713" y="1557338"/>
            <a:ext cx="0" cy="4465637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61" name="Line 49"/>
          <p:cNvSpPr>
            <a:spLocks noChangeShapeType="1"/>
          </p:cNvSpPr>
          <p:nvPr/>
        </p:nvSpPr>
        <p:spPr bwMode="auto">
          <a:xfrm flipV="1">
            <a:off x="1043608" y="1844824"/>
            <a:ext cx="71438" cy="43926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7" name="Line 75"/>
          <p:cNvSpPr>
            <a:spLocks noChangeShapeType="1"/>
          </p:cNvSpPr>
          <p:nvPr/>
        </p:nvSpPr>
        <p:spPr bwMode="auto">
          <a:xfrm flipH="1">
            <a:off x="7956550" y="5661025"/>
            <a:ext cx="576263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8" name="Line 76"/>
          <p:cNvSpPr>
            <a:spLocks noChangeShapeType="1"/>
          </p:cNvSpPr>
          <p:nvPr/>
        </p:nvSpPr>
        <p:spPr bwMode="auto">
          <a:xfrm>
            <a:off x="8459788" y="4005263"/>
            <a:ext cx="73025" cy="16557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1" name="Line 79"/>
          <p:cNvSpPr>
            <a:spLocks noChangeShapeType="1"/>
          </p:cNvSpPr>
          <p:nvPr/>
        </p:nvSpPr>
        <p:spPr bwMode="auto">
          <a:xfrm flipH="1">
            <a:off x="7956550" y="4076700"/>
            <a:ext cx="503238" cy="22320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2" name="Line 80"/>
          <p:cNvSpPr>
            <a:spLocks noChangeShapeType="1"/>
          </p:cNvSpPr>
          <p:nvPr/>
        </p:nvSpPr>
        <p:spPr bwMode="auto">
          <a:xfrm>
            <a:off x="4139952" y="1916832"/>
            <a:ext cx="0" cy="244827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3" name="Line 81"/>
          <p:cNvSpPr>
            <a:spLocks noChangeShapeType="1"/>
          </p:cNvSpPr>
          <p:nvPr/>
        </p:nvSpPr>
        <p:spPr bwMode="auto">
          <a:xfrm>
            <a:off x="4140200" y="4365625"/>
            <a:ext cx="503238" cy="71913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4" name="Line 82"/>
          <p:cNvSpPr>
            <a:spLocks noChangeShapeType="1"/>
          </p:cNvSpPr>
          <p:nvPr/>
        </p:nvSpPr>
        <p:spPr bwMode="auto">
          <a:xfrm>
            <a:off x="4140200" y="1844675"/>
            <a:ext cx="503238" cy="324008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5" name="Line 83"/>
          <p:cNvSpPr>
            <a:spLocks noChangeShapeType="1"/>
          </p:cNvSpPr>
          <p:nvPr/>
        </p:nvSpPr>
        <p:spPr bwMode="auto">
          <a:xfrm>
            <a:off x="2627784" y="2276872"/>
            <a:ext cx="108019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6" name="Line 84"/>
          <p:cNvSpPr>
            <a:spLocks noChangeShapeType="1"/>
          </p:cNvSpPr>
          <p:nvPr/>
        </p:nvSpPr>
        <p:spPr bwMode="auto">
          <a:xfrm flipH="1">
            <a:off x="2627312" y="2276872"/>
            <a:ext cx="471" cy="4314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7" name="Line 85"/>
          <p:cNvSpPr>
            <a:spLocks noChangeShapeType="1"/>
          </p:cNvSpPr>
          <p:nvPr/>
        </p:nvSpPr>
        <p:spPr bwMode="auto">
          <a:xfrm flipH="1">
            <a:off x="2627312" y="2276872"/>
            <a:ext cx="1080591" cy="4314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8" name="Text Box 86"/>
          <p:cNvSpPr txBox="1">
            <a:spLocks noChangeArrowheads="1"/>
          </p:cNvSpPr>
          <p:nvPr/>
        </p:nvSpPr>
        <p:spPr bwMode="auto">
          <a:xfrm>
            <a:off x="2627784" y="2132856"/>
            <a:ext cx="504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/>
              <a:t>4</a:t>
            </a:r>
          </a:p>
        </p:txBody>
      </p:sp>
      <p:sp>
        <p:nvSpPr>
          <p:cNvPr id="269399" name="Text Box 87"/>
          <p:cNvSpPr txBox="1">
            <a:spLocks noChangeArrowheads="1"/>
          </p:cNvSpPr>
          <p:nvPr/>
        </p:nvSpPr>
        <p:spPr bwMode="auto">
          <a:xfrm>
            <a:off x="4139952" y="3933056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5</a:t>
            </a:r>
          </a:p>
        </p:txBody>
      </p:sp>
      <p:sp>
        <p:nvSpPr>
          <p:cNvPr id="269400" name="Text Box 88"/>
          <p:cNvSpPr txBox="1">
            <a:spLocks noChangeArrowheads="1"/>
          </p:cNvSpPr>
          <p:nvPr/>
        </p:nvSpPr>
        <p:spPr bwMode="auto">
          <a:xfrm>
            <a:off x="8100392" y="522920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6</a:t>
            </a:r>
          </a:p>
        </p:txBody>
      </p:sp>
      <p:sp>
        <p:nvSpPr>
          <p:cNvPr id="269401" name="Line 89"/>
          <p:cNvSpPr>
            <a:spLocks noChangeShapeType="1"/>
          </p:cNvSpPr>
          <p:nvPr/>
        </p:nvSpPr>
        <p:spPr bwMode="auto">
          <a:xfrm>
            <a:off x="1619672" y="6453336"/>
            <a:ext cx="792163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2" name="Line 90"/>
          <p:cNvSpPr>
            <a:spLocks noChangeShapeType="1"/>
          </p:cNvSpPr>
          <p:nvPr/>
        </p:nvSpPr>
        <p:spPr bwMode="auto">
          <a:xfrm>
            <a:off x="1907704" y="3789040"/>
            <a:ext cx="504825" cy="266541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3" name="Line 91"/>
          <p:cNvSpPr>
            <a:spLocks noChangeShapeType="1"/>
          </p:cNvSpPr>
          <p:nvPr/>
        </p:nvSpPr>
        <p:spPr bwMode="auto">
          <a:xfrm flipH="1">
            <a:off x="1619672" y="3717032"/>
            <a:ext cx="287338" cy="2736304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92"/>
          <p:cNvSpPr>
            <a:spLocks noChangeShapeType="1"/>
          </p:cNvSpPr>
          <p:nvPr/>
        </p:nvSpPr>
        <p:spPr bwMode="auto">
          <a:xfrm>
            <a:off x="4787900" y="1412875"/>
            <a:ext cx="0" cy="25209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93"/>
          <p:cNvSpPr>
            <a:spLocks noChangeShapeType="1"/>
          </p:cNvSpPr>
          <p:nvPr/>
        </p:nvSpPr>
        <p:spPr bwMode="auto">
          <a:xfrm>
            <a:off x="4787900" y="1412875"/>
            <a:ext cx="504825" cy="12954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94"/>
          <p:cNvSpPr>
            <a:spLocks noChangeShapeType="1"/>
          </p:cNvSpPr>
          <p:nvPr/>
        </p:nvSpPr>
        <p:spPr bwMode="auto">
          <a:xfrm flipH="1">
            <a:off x="4787900" y="2708275"/>
            <a:ext cx="504825" cy="12255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7" name="Line 95"/>
          <p:cNvSpPr>
            <a:spLocks noChangeShapeType="1"/>
          </p:cNvSpPr>
          <p:nvPr/>
        </p:nvSpPr>
        <p:spPr bwMode="auto">
          <a:xfrm>
            <a:off x="2411760" y="5589240"/>
            <a:ext cx="136854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6" name="Line 104"/>
          <p:cNvSpPr>
            <a:spLocks noChangeShapeType="1"/>
          </p:cNvSpPr>
          <p:nvPr/>
        </p:nvSpPr>
        <p:spPr bwMode="auto">
          <a:xfrm flipV="1">
            <a:off x="3131840" y="5589240"/>
            <a:ext cx="648271" cy="57606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7" name="Line 105"/>
          <p:cNvSpPr>
            <a:spLocks noChangeShapeType="1"/>
          </p:cNvSpPr>
          <p:nvPr/>
        </p:nvSpPr>
        <p:spPr bwMode="auto">
          <a:xfrm>
            <a:off x="2411760" y="5589240"/>
            <a:ext cx="720278" cy="57581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8" name="Text Box 106"/>
          <p:cNvSpPr txBox="1">
            <a:spLocks noChangeArrowheads="1"/>
          </p:cNvSpPr>
          <p:nvPr/>
        </p:nvSpPr>
        <p:spPr bwMode="auto">
          <a:xfrm>
            <a:off x="1763688" y="5661248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1</a:t>
            </a:r>
          </a:p>
        </p:txBody>
      </p:sp>
      <p:sp>
        <p:nvSpPr>
          <p:cNvPr id="269419" name="Text Box 107"/>
          <p:cNvSpPr txBox="1">
            <a:spLocks noChangeArrowheads="1"/>
          </p:cNvSpPr>
          <p:nvPr/>
        </p:nvSpPr>
        <p:spPr bwMode="auto">
          <a:xfrm>
            <a:off x="2915816" y="5517232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2</a:t>
            </a:r>
          </a:p>
        </p:txBody>
      </p:sp>
      <p:sp>
        <p:nvSpPr>
          <p:cNvPr id="13339" name="Text Box 108"/>
          <p:cNvSpPr txBox="1">
            <a:spLocks noChangeArrowheads="1"/>
          </p:cNvSpPr>
          <p:nvPr/>
        </p:nvSpPr>
        <p:spPr bwMode="auto">
          <a:xfrm>
            <a:off x="4788024" y="2420888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3</a:t>
            </a:r>
          </a:p>
        </p:txBody>
      </p:sp>
      <p:sp>
        <p:nvSpPr>
          <p:cNvPr id="269421" name="Line 109"/>
          <p:cNvSpPr>
            <a:spLocks noChangeShapeType="1"/>
          </p:cNvSpPr>
          <p:nvPr/>
        </p:nvSpPr>
        <p:spPr bwMode="auto">
          <a:xfrm>
            <a:off x="1187624" y="3573016"/>
            <a:ext cx="165735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2" name="Line 110"/>
          <p:cNvSpPr>
            <a:spLocks noChangeShapeType="1"/>
          </p:cNvSpPr>
          <p:nvPr/>
        </p:nvSpPr>
        <p:spPr bwMode="auto">
          <a:xfrm>
            <a:off x="1979712" y="2204864"/>
            <a:ext cx="865188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3" name="Line 111"/>
          <p:cNvSpPr>
            <a:spLocks noChangeShapeType="1"/>
          </p:cNvSpPr>
          <p:nvPr/>
        </p:nvSpPr>
        <p:spPr bwMode="auto">
          <a:xfrm flipH="1">
            <a:off x="1187624" y="2204864"/>
            <a:ext cx="792162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4" name="Line 112"/>
          <p:cNvSpPr>
            <a:spLocks noChangeShapeType="1"/>
          </p:cNvSpPr>
          <p:nvPr/>
        </p:nvSpPr>
        <p:spPr bwMode="auto">
          <a:xfrm>
            <a:off x="5795963" y="4076700"/>
            <a:ext cx="1081087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5" name="Line 113"/>
          <p:cNvSpPr>
            <a:spLocks noChangeShapeType="1"/>
          </p:cNvSpPr>
          <p:nvPr/>
        </p:nvSpPr>
        <p:spPr bwMode="auto">
          <a:xfrm flipH="1" flipV="1">
            <a:off x="5795963" y="4076700"/>
            <a:ext cx="576262" cy="9366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6" name="Line 114"/>
          <p:cNvSpPr>
            <a:spLocks noChangeShapeType="1"/>
          </p:cNvSpPr>
          <p:nvPr/>
        </p:nvSpPr>
        <p:spPr bwMode="auto">
          <a:xfrm flipH="1">
            <a:off x="6372225" y="4076700"/>
            <a:ext cx="504825" cy="9366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7" name="Line 115"/>
          <p:cNvSpPr>
            <a:spLocks noChangeShapeType="1"/>
          </p:cNvSpPr>
          <p:nvPr/>
        </p:nvSpPr>
        <p:spPr bwMode="auto">
          <a:xfrm>
            <a:off x="6876256" y="1988840"/>
            <a:ext cx="72008" cy="792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8" name="Line 116"/>
          <p:cNvSpPr>
            <a:spLocks noChangeShapeType="1"/>
          </p:cNvSpPr>
          <p:nvPr/>
        </p:nvSpPr>
        <p:spPr bwMode="auto">
          <a:xfrm>
            <a:off x="6876256" y="1988840"/>
            <a:ext cx="792088" cy="21602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9" name="Line 117"/>
          <p:cNvSpPr>
            <a:spLocks noChangeShapeType="1"/>
          </p:cNvSpPr>
          <p:nvPr/>
        </p:nvSpPr>
        <p:spPr bwMode="auto">
          <a:xfrm flipH="1">
            <a:off x="6948261" y="2204864"/>
            <a:ext cx="720082" cy="57589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30" name="Text Box 118"/>
          <p:cNvSpPr txBox="1">
            <a:spLocks noChangeArrowheads="1"/>
          </p:cNvSpPr>
          <p:nvPr/>
        </p:nvSpPr>
        <p:spPr bwMode="auto">
          <a:xfrm>
            <a:off x="1763688" y="2852936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7</a:t>
            </a:r>
          </a:p>
        </p:txBody>
      </p:sp>
      <p:sp>
        <p:nvSpPr>
          <p:cNvPr id="269431" name="Text Box 119"/>
          <p:cNvSpPr txBox="1">
            <a:spLocks noChangeArrowheads="1"/>
          </p:cNvSpPr>
          <p:nvPr/>
        </p:nvSpPr>
        <p:spPr bwMode="auto">
          <a:xfrm>
            <a:off x="6156176" y="4077072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8</a:t>
            </a:r>
          </a:p>
        </p:txBody>
      </p:sp>
      <p:sp>
        <p:nvSpPr>
          <p:cNvPr id="269432" name="Text Box 120"/>
          <p:cNvSpPr txBox="1">
            <a:spLocks noChangeArrowheads="1"/>
          </p:cNvSpPr>
          <p:nvPr/>
        </p:nvSpPr>
        <p:spPr bwMode="auto">
          <a:xfrm>
            <a:off x="6948264" y="198884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9</a:t>
            </a:r>
          </a:p>
        </p:txBody>
      </p:sp>
      <p:sp>
        <p:nvSpPr>
          <p:cNvPr id="13352" name="Text Box 121"/>
          <p:cNvSpPr txBox="1">
            <a:spLocks noChangeArrowheads="1"/>
          </p:cNvSpPr>
          <p:nvPr/>
        </p:nvSpPr>
        <p:spPr bwMode="auto">
          <a:xfrm>
            <a:off x="827584" y="0"/>
            <a:ext cx="79208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none" dirty="0" smtClean="0">
                <a:solidFill>
                  <a:schemeClr val="accent2"/>
                </a:solidFill>
              </a:rPr>
              <a:t>Задание</a:t>
            </a:r>
            <a:r>
              <a:rPr lang="ru-RU" sz="2400" b="1" u="none" dirty="0">
                <a:solidFill>
                  <a:schemeClr val="accent2"/>
                </a:solidFill>
              </a:rPr>
              <a:t>:</a:t>
            </a:r>
            <a:r>
              <a:rPr lang="ru-RU" sz="2400" b="1" u="none" dirty="0"/>
              <a:t> </a:t>
            </a:r>
            <a:r>
              <a:rPr lang="ru-RU" sz="2400" b="1" i="1" u="none" dirty="0"/>
              <a:t>1.Рассмотри треугольники</a:t>
            </a:r>
            <a:r>
              <a:rPr lang="ru-RU" sz="2400" b="1" u="none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2400" b="1" u="none" dirty="0"/>
              <a:t>                 </a:t>
            </a:r>
            <a:r>
              <a:rPr lang="ru-RU" sz="2400" b="1" i="1" u="none" dirty="0"/>
              <a:t>2.Распредели их в три группы по количеству одинаковых сторон</a:t>
            </a:r>
            <a:r>
              <a:rPr lang="ru-RU" sz="2400" b="1" u="none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269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8" dur="2000" fill="hold"/>
                                        <p:tgtEl>
                                          <p:spTgt spid="269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0" dur="2000" fill="hold"/>
                                        <p:tgtEl>
                                          <p:spTgt spid="269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2" dur="2000" fill="hold"/>
                                        <p:tgtEl>
                                          <p:spTgt spid="269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4" dur="2000" fill="hold"/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6" dur="2000" fill="hold"/>
                                        <p:tgtEl>
                                          <p:spTgt spid="269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20" dur="2000" fill="hold"/>
                                        <p:tgtEl>
                                          <p:spTgt spid="26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2" dur="2000" fill="hold"/>
                                        <p:tgtEl>
                                          <p:spTgt spid="269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4" dur="2000" fill="hold"/>
                                        <p:tgtEl>
                                          <p:spTgt spid="269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6" dur="2000" fill="hold"/>
                                        <p:tgtEl>
                                          <p:spTgt spid="2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8" dur="2000" fill="hold"/>
                                        <p:tgtEl>
                                          <p:spTgt spid="269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0" dur="2000" fill="hold"/>
                                        <p:tgtEl>
                                          <p:spTgt spid="269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2" dur="2000" fill="hold"/>
                                        <p:tgtEl>
                                          <p:spTgt spid="269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4" dur="2000" fill="hold"/>
                                        <p:tgtEl>
                                          <p:spTgt spid="26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69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38" dur="2000" fill="hold"/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0" dur="2000" fill="hold"/>
                                        <p:tgtEl>
                                          <p:spTgt spid="269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6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4" dur="2000" fill="hold"/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6" dur="2000" fill="hold"/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8" dur="2000" fill="hold"/>
                                        <p:tgtEl>
                                          <p:spTgt spid="269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50" dur="2000" fill="hold"/>
                                        <p:tgtEl>
                                          <p:spTgt spid="269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14549 0.546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14167 0.546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6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14549 0.546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4132 0.5446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269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269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9132 0.01042 " pathEditMode="relative" ptsTypes="AA">
                                      <p:cBhvr>
                                        <p:cTn id="70" dur="2000" fill="hold"/>
                                        <p:tgtEl>
                                          <p:spTgt spid="269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9913 -1.11111E-6 " pathEditMode="relative" ptsTypes="AA">
                                      <p:cBhvr>
                                        <p:cTn id="72" dur="2000" fill="hold"/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0" grpId="0" animBg="1"/>
      <p:bldP spid="269361" grpId="0" animBg="1"/>
      <p:bldP spid="269387" grpId="0" animBg="1"/>
      <p:bldP spid="269388" grpId="0" animBg="1"/>
      <p:bldP spid="269391" grpId="0" animBg="1"/>
      <p:bldP spid="269392" grpId="0" animBg="1"/>
      <p:bldP spid="269393" grpId="0" animBg="1"/>
      <p:bldP spid="269394" grpId="0" animBg="1"/>
      <p:bldP spid="269395" grpId="0" animBg="1"/>
      <p:bldP spid="269396" grpId="0" animBg="1"/>
      <p:bldP spid="269397" grpId="0" animBg="1"/>
      <p:bldP spid="269398" grpId="0"/>
      <p:bldP spid="269399" grpId="0"/>
      <p:bldP spid="269400" grpId="0"/>
      <p:bldP spid="269401" grpId="0" animBg="1"/>
      <p:bldP spid="269402" grpId="0" animBg="1"/>
      <p:bldP spid="269403" grpId="0" animBg="1"/>
      <p:bldP spid="269407" grpId="0" animBg="1"/>
      <p:bldP spid="269416" grpId="0" animBg="1"/>
      <p:bldP spid="269417" grpId="0" animBg="1"/>
      <p:bldP spid="269418" grpId="0"/>
      <p:bldP spid="269419" grpId="0"/>
      <p:bldP spid="269421" grpId="0" animBg="1"/>
      <p:bldP spid="269422" grpId="0" animBg="1"/>
      <p:bldP spid="269423" grpId="0" animBg="1"/>
      <p:bldP spid="269424" grpId="0" animBg="1"/>
      <p:bldP spid="269425" grpId="0" animBg="1"/>
      <p:bldP spid="269426" grpId="0" animBg="1"/>
      <p:bldP spid="269427" grpId="0" animBg="1"/>
      <p:bldP spid="269428" grpId="0" animBg="1"/>
      <p:bldP spid="269429" grpId="0" animBg="1"/>
      <p:bldP spid="269430" grpId="0"/>
      <p:bldP spid="269431" grpId="0"/>
      <p:bldP spid="2694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971600" y="1556792"/>
            <a:ext cx="8172400" cy="30243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Script" pitchFamily="34" charset="0"/>
                <a:ea typeface="+mn-ea"/>
                <a:cs typeface="+mn-cs"/>
              </a:rPr>
              <a:t>Запомни!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длин двух любых сторон                           треугольника всегда больше длины  третьей стороны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66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Прямоугольник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04664"/>
            <a:ext cx="6870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мода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96871">
            <a:off x="3414722" y="2230801"/>
            <a:ext cx="2696850" cy="306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1625"/>
            <a:ext cx="2935287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Задача: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188912"/>
            <a:ext cx="5976813" cy="20879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-  </a:t>
            </a:r>
            <a:r>
              <a:rPr lang="ru-RU" dirty="0" smtClean="0"/>
              <a:t>Догадайся из какого куска проволоки (1,2,3) сделали каждый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- Найди периметры этих треугольников.</a:t>
            </a: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1187450" y="6381750"/>
            <a:ext cx="43211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1187450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1692275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3708400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3708400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5508625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755576" y="602128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1115616" y="5877272"/>
            <a:ext cx="1296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10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2555776" y="5949280"/>
            <a:ext cx="1224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40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4499992" y="5949280"/>
            <a:ext cx="812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35</a:t>
            </a:r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1187450" y="5876925"/>
            <a:ext cx="4464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1187450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2700338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>
            <a:off x="4284663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5651500" y="58769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5867400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755576" y="5589240"/>
            <a:ext cx="43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405" name="Text Box 26"/>
          <p:cNvSpPr txBox="1">
            <a:spLocks noChangeArrowheads="1"/>
          </p:cNvSpPr>
          <p:nvPr/>
        </p:nvSpPr>
        <p:spPr bwMode="auto">
          <a:xfrm>
            <a:off x="1691680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6" name="Text Box 27"/>
          <p:cNvSpPr txBox="1">
            <a:spLocks noChangeArrowheads="1"/>
          </p:cNvSpPr>
          <p:nvPr/>
        </p:nvSpPr>
        <p:spPr bwMode="auto">
          <a:xfrm>
            <a:off x="3419872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7" name="Text Box 28"/>
          <p:cNvSpPr txBox="1">
            <a:spLocks noChangeArrowheads="1"/>
          </p:cNvSpPr>
          <p:nvPr/>
        </p:nvSpPr>
        <p:spPr bwMode="auto">
          <a:xfrm>
            <a:off x="4932040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>
            <a:off x="1116013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30"/>
          <p:cNvSpPr>
            <a:spLocks noChangeShapeType="1"/>
          </p:cNvSpPr>
          <p:nvPr/>
        </p:nvSpPr>
        <p:spPr bwMode="auto">
          <a:xfrm>
            <a:off x="1187450" y="5373688"/>
            <a:ext cx="5976938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34"/>
          <p:cNvSpPr>
            <a:spLocks noChangeShapeType="1"/>
          </p:cNvSpPr>
          <p:nvPr/>
        </p:nvSpPr>
        <p:spPr bwMode="auto">
          <a:xfrm>
            <a:off x="1187450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5"/>
          <p:cNvSpPr>
            <a:spLocks noChangeShapeType="1"/>
          </p:cNvSpPr>
          <p:nvPr/>
        </p:nvSpPr>
        <p:spPr bwMode="auto">
          <a:xfrm>
            <a:off x="1187450" y="5300663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36"/>
          <p:cNvSpPr>
            <a:spLocks noChangeShapeType="1"/>
          </p:cNvSpPr>
          <p:nvPr/>
        </p:nvSpPr>
        <p:spPr bwMode="auto">
          <a:xfrm>
            <a:off x="3635375" y="5300663"/>
            <a:ext cx="0" cy="1444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Line 37"/>
          <p:cNvSpPr>
            <a:spLocks noChangeShapeType="1"/>
          </p:cNvSpPr>
          <p:nvPr/>
        </p:nvSpPr>
        <p:spPr bwMode="auto">
          <a:xfrm>
            <a:off x="6156325" y="5300663"/>
            <a:ext cx="0" cy="1444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Line 38"/>
          <p:cNvSpPr>
            <a:spLocks noChangeShapeType="1"/>
          </p:cNvSpPr>
          <p:nvPr/>
        </p:nvSpPr>
        <p:spPr bwMode="auto">
          <a:xfrm>
            <a:off x="7164388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Line 39"/>
          <p:cNvSpPr>
            <a:spLocks noChangeShapeType="1"/>
          </p:cNvSpPr>
          <p:nvPr/>
        </p:nvSpPr>
        <p:spPr bwMode="auto">
          <a:xfrm>
            <a:off x="7164388" y="5300663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Text Box 40"/>
          <p:cNvSpPr txBox="1">
            <a:spLocks noChangeArrowheads="1"/>
          </p:cNvSpPr>
          <p:nvPr/>
        </p:nvSpPr>
        <p:spPr bwMode="auto">
          <a:xfrm>
            <a:off x="1619672" y="4797152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u="none" dirty="0"/>
              <a:t>50</a:t>
            </a:r>
          </a:p>
        </p:txBody>
      </p:sp>
      <p:sp>
        <p:nvSpPr>
          <p:cNvPr id="16417" name="Text Box 41"/>
          <p:cNvSpPr txBox="1">
            <a:spLocks noChangeArrowheads="1"/>
          </p:cNvSpPr>
          <p:nvPr/>
        </p:nvSpPr>
        <p:spPr bwMode="auto">
          <a:xfrm>
            <a:off x="4067944" y="4797152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u="none" dirty="0"/>
              <a:t>50</a:t>
            </a:r>
          </a:p>
        </p:txBody>
      </p:sp>
      <p:sp>
        <p:nvSpPr>
          <p:cNvPr id="16418" name="Text Box 42"/>
          <p:cNvSpPr txBox="1">
            <a:spLocks noChangeArrowheads="1"/>
          </p:cNvSpPr>
          <p:nvPr/>
        </p:nvSpPr>
        <p:spPr bwMode="auto">
          <a:xfrm>
            <a:off x="6372200" y="4797152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20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755576" y="5157192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420" name="Line 44"/>
          <p:cNvSpPr>
            <a:spLocks noChangeShapeType="1"/>
          </p:cNvSpPr>
          <p:nvPr/>
        </p:nvSpPr>
        <p:spPr bwMode="auto">
          <a:xfrm>
            <a:off x="1187450" y="4508500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45"/>
          <p:cNvSpPr>
            <a:spLocks noChangeShapeType="1"/>
          </p:cNvSpPr>
          <p:nvPr/>
        </p:nvSpPr>
        <p:spPr bwMode="auto">
          <a:xfrm flipH="1">
            <a:off x="1187450" y="3213100"/>
            <a:ext cx="7207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46"/>
          <p:cNvSpPr>
            <a:spLocks noChangeShapeType="1"/>
          </p:cNvSpPr>
          <p:nvPr/>
        </p:nvSpPr>
        <p:spPr bwMode="auto">
          <a:xfrm>
            <a:off x="1908175" y="3213100"/>
            <a:ext cx="719138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48"/>
          <p:cNvSpPr>
            <a:spLocks noChangeShapeType="1"/>
          </p:cNvSpPr>
          <p:nvPr/>
        </p:nvSpPr>
        <p:spPr bwMode="auto">
          <a:xfrm>
            <a:off x="3563938" y="45085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49"/>
          <p:cNvSpPr>
            <a:spLocks noChangeShapeType="1"/>
          </p:cNvSpPr>
          <p:nvPr/>
        </p:nvSpPr>
        <p:spPr bwMode="auto">
          <a:xfrm flipV="1">
            <a:off x="3563938" y="4076700"/>
            <a:ext cx="2873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50"/>
          <p:cNvSpPr>
            <a:spLocks noChangeShapeType="1"/>
          </p:cNvSpPr>
          <p:nvPr/>
        </p:nvSpPr>
        <p:spPr bwMode="auto">
          <a:xfrm>
            <a:off x="3851275" y="4076700"/>
            <a:ext cx="17287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51"/>
          <p:cNvSpPr>
            <a:spLocks noChangeShapeType="1"/>
          </p:cNvSpPr>
          <p:nvPr/>
        </p:nvSpPr>
        <p:spPr bwMode="auto">
          <a:xfrm>
            <a:off x="7308850" y="24923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53"/>
          <p:cNvSpPr>
            <a:spLocks noChangeShapeType="1"/>
          </p:cNvSpPr>
          <p:nvPr/>
        </p:nvSpPr>
        <p:spPr bwMode="auto">
          <a:xfrm>
            <a:off x="4859338" y="2997200"/>
            <a:ext cx="244951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54"/>
          <p:cNvSpPr>
            <a:spLocks noChangeShapeType="1"/>
          </p:cNvSpPr>
          <p:nvPr/>
        </p:nvSpPr>
        <p:spPr bwMode="auto">
          <a:xfrm flipV="1">
            <a:off x="4859338" y="2492375"/>
            <a:ext cx="244951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Text Box 55"/>
          <p:cNvSpPr txBox="1">
            <a:spLocks noChangeArrowheads="1"/>
          </p:cNvSpPr>
          <p:nvPr/>
        </p:nvSpPr>
        <p:spPr bwMode="auto">
          <a:xfrm>
            <a:off x="900113" y="4313238"/>
            <a:ext cx="358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6430" name="Text Box 56"/>
          <p:cNvSpPr txBox="1">
            <a:spLocks noChangeArrowheads="1"/>
          </p:cNvSpPr>
          <p:nvPr/>
        </p:nvSpPr>
        <p:spPr bwMode="auto">
          <a:xfrm>
            <a:off x="1691680" y="2780928"/>
            <a:ext cx="451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16431" name="Text Box 57"/>
          <p:cNvSpPr txBox="1">
            <a:spLocks noChangeArrowheads="1"/>
          </p:cNvSpPr>
          <p:nvPr/>
        </p:nvSpPr>
        <p:spPr bwMode="auto">
          <a:xfrm>
            <a:off x="2555875" y="4292600"/>
            <a:ext cx="473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16432" name="Text Box 59"/>
          <p:cNvSpPr txBox="1">
            <a:spLocks noChangeArrowheads="1"/>
          </p:cNvSpPr>
          <p:nvPr/>
        </p:nvSpPr>
        <p:spPr bwMode="auto">
          <a:xfrm>
            <a:off x="3275856" y="4365104"/>
            <a:ext cx="504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16433" name="Text Box 60"/>
          <p:cNvSpPr txBox="1">
            <a:spLocks noChangeArrowheads="1"/>
          </p:cNvSpPr>
          <p:nvPr/>
        </p:nvSpPr>
        <p:spPr bwMode="auto">
          <a:xfrm>
            <a:off x="3635896" y="3573016"/>
            <a:ext cx="59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М</a:t>
            </a:r>
          </a:p>
        </p:txBody>
      </p:sp>
      <p:sp>
        <p:nvSpPr>
          <p:cNvPr id="16434" name="Text Box 61"/>
          <p:cNvSpPr txBox="1">
            <a:spLocks noChangeArrowheads="1"/>
          </p:cNvSpPr>
          <p:nvPr/>
        </p:nvSpPr>
        <p:spPr bwMode="auto">
          <a:xfrm>
            <a:off x="5364163" y="4437063"/>
            <a:ext cx="592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Т</a:t>
            </a:r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4427984" y="2636912"/>
            <a:ext cx="47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7308304" y="2132856"/>
            <a:ext cx="603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Е</a:t>
            </a:r>
          </a:p>
        </p:txBody>
      </p:sp>
      <p:sp>
        <p:nvSpPr>
          <p:cNvPr id="16437" name="Text Box 64"/>
          <p:cNvSpPr txBox="1">
            <a:spLocks noChangeArrowheads="1"/>
          </p:cNvSpPr>
          <p:nvPr/>
        </p:nvSpPr>
        <p:spPr bwMode="auto">
          <a:xfrm>
            <a:off x="7380312" y="3356992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К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103438" y="568325"/>
            <a:ext cx="585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Проверь.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075613" cy="2692896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1. 50+50+20=120(см) - </a:t>
            </a:r>
            <a:r>
              <a:rPr lang="ru-RU" sz="4000" b="1" dirty="0" smtClean="0"/>
              <a:t>Р</a:t>
            </a:r>
          </a:p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2. 30 • 3=90(см) - </a:t>
            </a:r>
            <a:r>
              <a:rPr lang="ru-RU" sz="4000" b="1" dirty="0" smtClean="0"/>
              <a:t>Р</a:t>
            </a:r>
          </a:p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3. 10+40+35=85(см) - </a:t>
            </a:r>
            <a:r>
              <a:rPr lang="ru-RU" sz="4000" b="1" dirty="0" smtClean="0"/>
              <a:t>Р</a:t>
            </a: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7092280" y="1844824"/>
            <a:ext cx="287338" cy="28733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380312" y="1628800"/>
            <a:ext cx="1296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u="none" dirty="0" smtClean="0">
                <a:solidFill>
                  <a:srgbClr val="C00000"/>
                </a:solidFill>
              </a:rPr>
              <a:t>КДЕ</a:t>
            </a:r>
            <a:endParaRPr lang="ru-RU" sz="4000" b="1" u="none" dirty="0">
              <a:solidFill>
                <a:srgbClr val="C00000"/>
              </a:solidFill>
            </a:endParaRPr>
          </a:p>
        </p:txBody>
      </p:sp>
      <p:sp>
        <p:nvSpPr>
          <p:cNvPr id="17415" name="AutoShape 13"/>
          <p:cNvSpPr>
            <a:spLocks noChangeArrowheads="1"/>
          </p:cNvSpPr>
          <p:nvPr/>
        </p:nvSpPr>
        <p:spPr bwMode="auto">
          <a:xfrm>
            <a:off x="5724128" y="2636912"/>
            <a:ext cx="360362" cy="2667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7504113" y="193675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17417" name="AutoShape 15"/>
          <p:cNvSpPr>
            <a:spLocks noChangeArrowheads="1"/>
          </p:cNvSpPr>
          <p:nvPr/>
        </p:nvSpPr>
        <p:spPr bwMode="auto">
          <a:xfrm>
            <a:off x="6660232" y="3356992"/>
            <a:ext cx="431800" cy="26511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020272" y="3140968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none" dirty="0">
                <a:solidFill>
                  <a:srgbClr val="C00000"/>
                </a:solidFill>
              </a:rPr>
              <a:t>ОМТ</a:t>
            </a:r>
          </a:p>
        </p:txBody>
      </p:sp>
      <p:pic>
        <p:nvPicPr>
          <p:cNvPr id="17420" name="Picture 4" descr="PICT0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61048"/>
            <a:ext cx="1204739" cy="24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84168" y="2348880"/>
            <a:ext cx="1728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u="none" dirty="0" smtClean="0">
                <a:solidFill>
                  <a:srgbClr val="C00000"/>
                </a:solidFill>
              </a:rPr>
              <a:t>АВС</a:t>
            </a:r>
            <a:endParaRPr lang="ru-RU" sz="40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Назови виды треугольников  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743200" y="1524000"/>
            <a:ext cx="6096000" cy="8382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7086600" y="2667000"/>
            <a:ext cx="1371600" cy="2514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 rot="6789454">
            <a:off x="1371600" y="2438400"/>
            <a:ext cx="1981200" cy="1981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rot="-3531789">
            <a:off x="3771900" y="3390900"/>
            <a:ext cx="3657600" cy="160020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8676996">
            <a:off x="1676400" y="4267200"/>
            <a:ext cx="2590800" cy="205740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1981200" y="25908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2514600" y="457200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7620000" y="419100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3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5715000" y="1676400"/>
            <a:ext cx="3143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5105400" y="4876800"/>
            <a:ext cx="409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6747078">
            <a:off x="4122737" y="2735263"/>
            <a:ext cx="1539875" cy="1860550"/>
            <a:chOff x="2688" y="960"/>
            <a:chExt cx="1872" cy="2400"/>
          </a:xfrm>
        </p:grpSpPr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1720" y="2924944"/>
            <a:ext cx="5867400" cy="13967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с. 14 № 52</a:t>
            </a: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4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4036" name="Picture 4" descr="image0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3861048"/>
            <a:ext cx="2469231" cy="2541076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1265721" y="1700808"/>
            <a:ext cx="74270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Работа по учебнику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: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3" name="AutoShape 5"/>
          <p:cNvSpPr>
            <a:spLocks noChangeArrowheads="1"/>
          </p:cNvSpPr>
          <p:nvPr/>
        </p:nvSpPr>
        <p:spPr bwMode="auto">
          <a:xfrm>
            <a:off x="5652120" y="3429000"/>
            <a:ext cx="2209800" cy="2590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 rot="8676996">
            <a:off x="1255404" y="4380658"/>
            <a:ext cx="2741794" cy="1854828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WordArt 7"/>
          <p:cNvSpPr>
            <a:spLocks noChangeArrowheads="1" noChangeShapeType="1" noTextEdit="1"/>
          </p:cNvSpPr>
          <p:nvPr/>
        </p:nvSpPr>
        <p:spPr bwMode="auto">
          <a:xfrm>
            <a:off x="1835696" y="4653136"/>
            <a:ext cx="12954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4 "</a:t>
            </a:r>
          </a:p>
        </p:txBody>
      </p:sp>
      <p:sp>
        <p:nvSpPr>
          <p:cNvPr id="46086" name="WordArt 10"/>
          <p:cNvSpPr>
            <a:spLocks noChangeArrowheads="1" noChangeShapeType="1" noTextEdit="1"/>
          </p:cNvSpPr>
          <p:nvPr/>
        </p:nvSpPr>
        <p:spPr bwMode="auto">
          <a:xfrm>
            <a:off x="6228184" y="5013176"/>
            <a:ext cx="10668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3 "</a:t>
            </a:r>
          </a:p>
        </p:txBody>
      </p:sp>
      <p:sp>
        <p:nvSpPr>
          <p:cNvPr id="46087" name="AutoShape 11"/>
          <p:cNvSpPr>
            <a:spLocks noChangeArrowheads="1"/>
          </p:cNvSpPr>
          <p:nvPr/>
        </p:nvSpPr>
        <p:spPr bwMode="auto">
          <a:xfrm rot="6789454">
            <a:off x="2774950" y="958850"/>
            <a:ext cx="3048000" cy="3276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WordArt 12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12954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5 "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275856" y="2492896"/>
            <a:ext cx="4128120" cy="137998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рефлексия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ЦЕЛИ: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305800" cy="50292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ознакомиться с названиями треугольников,</a:t>
            </a:r>
          </a:p>
          <a:p>
            <a:pPr eaLnBrk="1" hangingPunct="1"/>
            <a:r>
              <a:rPr lang="ru-RU" sz="3600" b="1" dirty="0" smtClean="0"/>
              <a:t>учиться распознавать треугольники и сравнивать их,</a:t>
            </a:r>
          </a:p>
          <a:p>
            <a:pPr eaLnBrk="1" hangingPunct="1"/>
            <a:r>
              <a:rPr lang="ru-RU" sz="3600" b="1" dirty="0" smtClean="0"/>
              <a:t>решать примеры и задачи на повторение,</a:t>
            </a:r>
          </a:p>
          <a:p>
            <a:pPr eaLnBrk="1" hangingPunct="1"/>
            <a:r>
              <a:rPr lang="ru-RU" sz="3600" b="1" dirty="0" smtClean="0"/>
              <a:t>тренировать мышление и память.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172200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 О Л О Д Ц Ы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/>
                </a:solidFill>
                <a:latin typeface="Segoe Script" pitchFamily="34" charset="0"/>
              </a:rPr>
              <a:t>Логическая задача.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268760"/>
            <a:ext cx="5122912" cy="48245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Часто знает и дошкольник,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Что такое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А уж вам-то как не знать?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Но совсем другое дело-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Быстро, точно и умело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Треугольники считать.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Например, в фигуре этой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Сколько разных?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Рассмотри!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Всё  внимательно исследуй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И по краю и внутри.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4643438" y="1989138"/>
            <a:ext cx="273685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380288" y="1989138"/>
            <a:ext cx="1512887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79950" y="5084763"/>
            <a:ext cx="42132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19925" y="1989138"/>
            <a:ext cx="3603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643438" y="4365625"/>
            <a:ext cx="23764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019925" y="4365625"/>
            <a:ext cx="18732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7825964">
            <a:off x="4425950" y="3267075"/>
            <a:ext cx="4165600" cy="13081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 rot="-6677194">
            <a:off x="5403850" y="3533776"/>
            <a:ext cx="4319587" cy="12303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 rot="687474">
            <a:off x="4681538" y="4365625"/>
            <a:ext cx="4360862" cy="115093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1" name="AutoShape 13"/>
          <p:cNvSpPr>
            <a:spLocks noChangeArrowheads="1"/>
          </p:cNvSpPr>
          <p:nvPr/>
        </p:nvSpPr>
        <p:spPr bwMode="auto">
          <a:xfrm rot="645710">
            <a:off x="4859338" y="1700213"/>
            <a:ext cx="4537075" cy="39592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1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6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16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2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8" grpId="0" animBg="1"/>
      <p:bldP spid="140299" grpId="0" animBg="1"/>
      <p:bldP spid="140300" grpId="0" animBg="1"/>
      <p:bldP spid="1403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ПРЯМОУГОЛЬНЫЙ ТРЕУГОЛЬНИК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676400" y="1828800"/>
            <a:ext cx="2133600" cy="3505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1524000"/>
            <a:ext cx="2971800" cy="3810000"/>
            <a:chOff x="2688" y="960"/>
            <a:chExt cx="1872" cy="2400"/>
          </a:xfrm>
        </p:grpSpPr>
        <p:sp>
          <p:nvSpPr>
            <p:cNvPr id="34823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 rot="-1964302">
            <a:off x="1676400" y="45720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x-none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34822" name="Text Box 12"/>
          <p:cNvSpPr txBox="1">
            <a:spLocks noChangeArrowheads="1"/>
          </p:cNvSpPr>
          <p:nvPr/>
        </p:nvSpPr>
        <p:spPr bwMode="auto">
          <a:xfrm>
            <a:off x="4953000" y="4953000"/>
            <a:ext cx="457200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1.50289E-6 L 0.35833 1.50289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028E-8 L 0.36493 0.002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ОСТРОУГОЛЬНЫЙ ТРЕУГОЛЬНИК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419600" y="2133600"/>
            <a:ext cx="4114800" cy="3505200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2057400"/>
            <a:ext cx="2819400" cy="3581400"/>
            <a:chOff x="2688" y="960"/>
            <a:chExt cx="1872" cy="2400"/>
          </a:xfrm>
        </p:grpSpPr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Line 7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-1964302">
            <a:off x="1066800" y="4800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x-none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-2466725">
            <a:off x="685800" y="4419600"/>
            <a:ext cx="3352800" cy="228600"/>
          </a:xfrm>
          <a:prstGeom prst="leftArrow">
            <a:avLst>
              <a:gd name="adj1" fmla="val 50000"/>
              <a:gd name="adj2" fmla="val 3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1.56069E-6 L -0.36666 -1.5606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ТУПОУГОЛЬНЫЙ ТРЕУГОЛЬНИК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3581400"/>
            <a:ext cx="4648200" cy="2743200"/>
            <a:chOff x="720" y="1296"/>
            <a:chExt cx="2928" cy="1728"/>
          </a:xfrm>
        </p:grpSpPr>
        <p:sp>
          <p:nvSpPr>
            <p:cNvPr id="36873" name="Line 4"/>
            <p:cNvSpPr>
              <a:spLocks noChangeShapeType="1"/>
            </p:cNvSpPr>
            <p:nvPr/>
          </p:nvSpPr>
          <p:spPr bwMode="auto">
            <a:xfrm>
              <a:off x="720" y="1296"/>
              <a:ext cx="1440" cy="1728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4" name="Line 5"/>
            <p:cNvSpPr>
              <a:spLocks noChangeShapeType="1"/>
            </p:cNvSpPr>
            <p:nvPr/>
          </p:nvSpPr>
          <p:spPr bwMode="auto">
            <a:xfrm>
              <a:off x="2160" y="3024"/>
              <a:ext cx="1488" cy="0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5" name="Line 6"/>
            <p:cNvSpPr>
              <a:spLocks noChangeShapeType="1"/>
            </p:cNvSpPr>
            <p:nvPr/>
          </p:nvSpPr>
          <p:spPr bwMode="auto">
            <a:xfrm>
              <a:off x="720" y="1296"/>
              <a:ext cx="2928" cy="1728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15000" y="1447800"/>
            <a:ext cx="2971800" cy="3810000"/>
            <a:chOff x="2688" y="960"/>
            <a:chExt cx="1872" cy="2400"/>
          </a:xfrm>
        </p:grpSpPr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Line 10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 rot="-3454063">
            <a:off x="2979738" y="5478462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x-non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8456986">
            <a:off x="4214111" y="1457607"/>
            <a:ext cx="108656" cy="4341605"/>
          </a:xfrm>
          <a:prstGeom prst="upArrow">
            <a:avLst>
              <a:gd name="adj1" fmla="val 100000"/>
              <a:gd name="adj2" fmla="val 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802E-7 L 0.26771 -0.15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7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9278E-7 L 0.2757 -0.14685 " pathEditMode="relative" ptsTypes="AA">
                                      <p:cBhvr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Найди остроугольные трегольники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1160371">
            <a:off x="914400" y="2057400"/>
            <a:ext cx="6096000" cy="6096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AutoShape 5"/>
          <p:cNvSpPr>
            <a:spLocks noChangeArrowheads="1"/>
          </p:cNvSpPr>
          <p:nvPr/>
        </p:nvSpPr>
        <p:spPr bwMode="auto">
          <a:xfrm>
            <a:off x="1143000" y="2209800"/>
            <a:ext cx="1371600" cy="2514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6789454">
            <a:off x="6400800" y="990600"/>
            <a:ext cx="1981200" cy="1981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6796780">
            <a:off x="1790700" y="4229100"/>
            <a:ext cx="3657600" cy="160020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8"/>
          <p:cNvSpPr>
            <a:spLocks noChangeArrowheads="1"/>
          </p:cNvSpPr>
          <p:nvPr/>
        </p:nvSpPr>
        <p:spPr bwMode="auto">
          <a:xfrm rot="8676996">
            <a:off x="6781800" y="3200400"/>
            <a:ext cx="2590800" cy="205740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WordArt 9"/>
          <p:cNvSpPr>
            <a:spLocks noChangeArrowheads="1" noChangeShapeType="1" noTextEdit="1"/>
          </p:cNvSpPr>
          <p:nvPr/>
        </p:nvSpPr>
        <p:spPr bwMode="auto">
          <a:xfrm>
            <a:off x="1676400" y="35052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37897" name="WordArt 10"/>
          <p:cNvSpPr>
            <a:spLocks noChangeArrowheads="1" noChangeShapeType="1" noTextEdit="1"/>
          </p:cNvSpPr>
          <p:nvPr/>
        </p:nvSpPr>
        <p:spPr bwMode="auto">
          <a:xfrm>
            <a:off x="3581400" y="381000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7898" name="WordArt 11"/>
          <p:cNvSpPr>
            <a:spLocks noChangeArrowheads="1" noChangeShapeType="1" noTextEdit="1"/>
          </p:cNvSpPr>
          <p:nvPr/>
        </p:nvSpPr>
        <p:spPr bwMode="auto">
          <a:xfrm>
            <a:off x="3886200" y="21336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37899" name="WordArt 12"/>
          <p:cNvSpPr>
            <a:spLocks noChangeArrowheads="1" noChangeShapeType="1" noTextEdit="1"/>
          </p:cNvSpPr>
          <p:nvPr/>
        </p:nvSpPr>
        <p:spPr bwMode="auto">
          <a:xfrm>
            <a:off x="7162800" y="11430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37900" name="WordArt 13"/>
          <p:cNvSpPr>
            <a:spLocks noChangeArrowheads="1" noChangeShapeType="1" noTextEdit="1"/>
          </p:cNvSpPr>
          <p:nvPr/>
        </p:nvSpPr>
        <p:spPr bwMode="auto">
          <a:xfrm>
            <a:off x="7620000" y="3733800"/>
            <a:ext cx="409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6747078">
            <a:off x="5195888" y="4702175"/>
            <a:ext cx="1989137" cy="2322513"/>
            <a:chOff x="2688" y="960"/>
            <a:chExt cx="1872" cy="2400"/>
          </a:xfrm>
        </p:grpSpPr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Line 16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rot="6747078">
            <a:off x="3290888" y="3262312"/>
            <a:ext cx="1989138" cy="2322513"/>
            <a:chOff x="2688" y="960"/>
            <a:chExt cx="1872" cy="2400"/>
          </a:xfrm>
        </p:grpSpPr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 rot="6747078">
            <a:off x="6567488" y="900112"/>
            <a:ext cx="1989138" cy="2322513"/>
            <a:chOff x="2688" y="960"/>
            <a:chExt cx="1872" cy="2400"/>
          </a:xfrm>
        </p:grpSpPr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Line 22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4607620" y="0"/>
            <a:ext cx="45363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u="none" dirty="0"/>
              <a:t> </a:t>
            </a:r>
            <a:r>
              <a:rPr lang="ru-RU" sz="3600" b="1" u="none" dirty="0">
                <a:latin typeface="Times New Roman" pitchFamily="18" charset="0"/>
                <a:cs typeface="Times New Roman" pitchFamily="18" charset="0"/>
              </a:rPr>
              <a:t>Виды треугольников по названию  углов: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остроугольный</a:t>
            </a:r>
            <a:r>
              <a:rPr lang="ru-RU" sz="36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u="none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прямоугольный</a:t>
            </a:r>
            <a:endParaRPr lang="ru-RU" sz="3600" b="1" u="none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тупоугольный</a:t>
            </a:r>
            <a:r>
              <a:rPr lang="ru-RU" sz="3600" b="1" u="none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1543" name="Line 7"/>
          <p:cNvSpPr>
            <a:spLocks noChangeShapeType="1"/>
          </p:cNvSpPr>
          <p:nvPr/>
        </p:nvSpPr>
        <p:spPr bwMode="auto">
          <a:xfrm>
            <a:off x="5652120" y="6093296"/>
            <a:ext cx="2879725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 flipH="1" flipV="1">
            <a:off x="7164288" y="3501008"/>
            <a:ext cx="1368425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6" name="Line 10"/>
          <p:cNvSpPr>
            <a:spLocks noChangeShapeType="1"/>
          </p:cNvSpPr>
          <p:nvPr/>
        </p:nvSpPr>
        <p:spPr bwMode="auto">
          <a:xfrm flipH="1">
            <a:off x="5652120" y="3501008"/>
            <a:ext cx="1511300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7" name="Line 11"/>
          <p:cNvSpPr>
            <a:spLocks noChangeShapeType="1"/>
          </p:cNvSpPr>
          <p:nvPr/>
        </p:nvSpPr>
        <p:spPr bwMode="auto">
          <a:xfrm flipV="1">
            <a:off x="5724128" y="3429000"/>
            <a:ext cx="0" cy="25209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8" name="Line 12"/>
          <p:cNvSpPr>
            <a:spLocks noChangeShapeType="1"/>
          </p:cNvSpPr>
          <p:nvPr/>
        </p:nvSpPr>
        <p:spPr bwMode="auto">
          <a:xfrm>
            <a:off x="5724128" y="3429000"/>
            <a:ext cx="2879725" cy="25209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9" name="Line 13"/>
          <p:cNvSpPr>
            <a:spLocks noChangeShapeType="1"/>
          </p:cNvSpPr>
          <p:nvPr/>
        </p:nvSpPr>
        <p:spPr bwMode="auto">
          <a:xfrm>
            <a:off x="4139952" y="3573016"/>
            <a:ext cx="1512888" cy="25209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1" name="Line 15"/>
          <p:cNvSpPr>
            <a:spLocks noChangeShapeType="1"/>
          </p:cNvSpPr>
          <p:nvPr/>
        </p:nvSpPr>
        <p:spPr bwMode="auto">
          <a:xfrm>
            <a:off x="4139952" y="3573016"/>
            <a:ext cx="4392613" cy="25209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3" name="Line 17"/>
          <p:cNvSpPr>
            <a:spLocks noChangeShapeType="1"/>
          </p:cNvSpPr>
          <p:nvPr/>
        </p:nvSpPr>
        <p:spPr bwMode="auto">
          <a:xfrm>
            <a:off x="5652120" y="6021288"/>
            <a:ext cx="2881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6" name="Line 20"/>
          <p:cNvSpPr>
            <a:spLocks noChangeShapeType="1"/>
          </p:cNvSpPr>
          <p:nvPr/>
        </p:nvSpPr>
        <p:spPr bwMode="auto">
          <a:xfrm>
            <a:off x="5724128" y="5949280"/>
            <a:ext cx="2879725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>
            <a:off x="1187624" y="5733256"/>
            <a:ext cx="287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1" name="Line 25"/>
          <p:cNvSpPr>
            <a:spLocks noChangeShapeType="1"/>
          </p:cNvSpPr>
          <p:nvPr/>
        </p:nvSpPr>
        <p:spPr bwMode="auto">
          <a:xfrm>
            <a:off x="2627784" y="3284984"/>
            <a:ext cx="1439862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 flipH="1">
            <a:off x="1187624" y="3284984"/>
            <a:ext cx="1439863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4" name="Arc 28"/>
          <p:cNvSpPr>
            <a:spLocks/>
          </p:cNvSpPr>
          <p:nvPr/>
        </p:nvSpPr>
        <p:spPr bwMode="auto">
          <a:xfrm rot="2508452">
            <a:off x="1213966" y="5266125"/>
            <a:ext cx="611187" cy="744538"/>
          </a:xfrm>
          <a:custGeom>
            <a:avLst/>
            <a:gdLst>
              <a:gd name="T0" fmla="*/ 0 w 15729"/>
              <a:gd name="T1" fmla="*/ 0 h 21600"/>
              <a:gd name="T2" fmla="*/ 23749101 w 15729"/>
              <a:gd name="T3" fmla="*/ 8074583 h 21600"/>
              <a:gd name="T4" fmla="*/ 0 w 15729"/>
              <a:gd name="T5" fmla="*/ 25663742 h 21600"/>
              <a:gd name="T6" fmla="*/ 0 60000 65536"/>
              <a:gd name="T7" fmla="*/ 0 60000 65536"/>
              <a:gd name="T8" fmla="*/ 0 60000 65536"/>
              <a:gd name="T9" fmla="*/ 0 w 15729"/>
              <a:gd name="T10" fmla="*/ 0 h 21600"/>
              <a:gd name="T11" fmla="*/ 15729 w 15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29" h="21600" fill="none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</a:path>
              <a:path w="15729" h="21600" stroke="0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5" name="Arc 29"/>
          <p:cNvSpPr>
            <a:spLocks/>
          </p:cNvSpPr>
          <p:nvPr/>
        </p:nvSpPr>
        <p:spPr bwMode="auto">
          <a:xfrm rot="-5616460">
            <a:off x="3291207" y="5240309"/>
            <a:ext cx="506413" cy="361950"/>
          </a:xfrm>
          <a:custGeom>
            <a:avLst/>
            <a:gdLst>
              <a:gd name="T0" fmla="*/ 0 w 21600"/>
              <a:gd name="T1" fmla="*/ 0 h 21600"/>
              <a:gd name="T2" fmla="*/ 11872875 w 21600"/>
              <a:gd name="T3" fmla="*/ 6065176 h 21600"/>
              <a:gd name="T4" fmla="*/ 0 w 21600"/>
              <a:gd name="T5" fmla="*/ 60651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6" name="Arc 30"/>
          <p:cNvSpPr>
            <a:spLocks/>
          </p:cNvSpPr>
          <p:nvPr/>
        </p:nvSpPr>
        <p:spPr bwMode="auto">
          <a:xfrm rot="8422404">
            <a:off x="2342699" y="3697553"/>
            <a:ext cx="546100" cy="431800"/>
          </a:xfrm>
          <a:custGeom>
            <a:avLst/>
            <a:gdLst>
              <a:gd name="T0" fmla="*/ 0 w 21600"/>
              <a:gd name="T1" fmla="*/ 0 h 21600"/>
              <a:gd name="T2" fmla="*/ 13806724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Text Box 33"/>
          <p:cNvSpPr txBox="1">
            <a:spLocks noChangeArrowheads="1"/>
          </p:cNvSpPr>
          <p:nvPr/>
        </p:nvSpPr>
        <p:spPr bwMode="auto">
          <a:xfrm>
            <a:off x="899592" y="836712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u="none" dirty="0"/>
              <a:t>Признаки треугольника:</a:t>
            </a:r>
          </a:p>
        </p:txBody>
      </p: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1043608" y="1988840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u="none" dirty="0" smtClean="0">
                <a:solidFill>
                  <a:srgbClr val="FF0000"/>
                </a:solidFill>
              </a:rPr>
              <a:t> </a:t>
            </a:r>
            <a:r>
              <a:rPr lang="ru-RU" sz="3600" b="1" u="none" dirty="0">
                <a:solidFill>
                  <a:srgbClr val="FF0000"/>
                </a:solidFill>
              </a:rPr>
              <a:t>стороны</a:t>
            </a:r>
          </a:p>
        </p:txBody>
      </p:sp>
      <p:sp>
        <p:nvSpPr>
          <p:cNvPr id="321571" name="Text Box 35"/>
          <p:cNvSpPr txBox="1">
            <a:spLocks noChangeArrowheads="1"/>
          </p:cNvSpPr>
          <p:nvPr/>
        </p:nvSpPr>
        <p:spPr bwMode="auto">
          <a:xfrm>
            <a:off x="1115616" y="2636912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</a:rPr>
              <a:t>3</a:t>
            </a:r>
            <a:r>
              <a:rPr lang="ru-RU" sz="3600" b="1" u="none" dirty="0" smtClean="0">
                <a:solidFill>
                  <a:srgbClr val="7030A0"/>
                </a:solidFill>
              </a:rPr>
              <a:t> </a:t>
            </a:r>
            <a:r>
              <a:rPr lang="ru-RU" sz="3600" b="1" u="none" dirty="0">
                <a:solidFill>
                  <a:srgbClr val="7030A0"/>
                </a:solidFill>
              </a:rPr>
              <a:t>угла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188640"/>
            <a:ext cx="36004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Повторение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nimBg="1"/>
      <p:bldP spid="321545" grpId="0" animBg="1"/>
      <p:bldP spid="321546" grpId="0" animBg="1"/>
      <p:bldP spid="321547" grpId="0" animBg="1"/>
      <p:bldP spid="321548" grpId="0" animBg="1"/>
      <p:bldP spid="321549" grpId="0" animBg="1"/>
      <p:bldP spid="321551" grpId="0" animBg="1"/>
      <p:bldP spid="321553" grpId="0" animBg="1"/>
      <p:bldP spid="321556" grpId="0" animBg="1"/>
      <p:bldP spid="321559" grpId="0" animBg="1"/>
      <p:bldP spid="321561" grpId="0" animBg="1"/>
      <p:bldP spid="321562" grpId="0" animBg="1"/>
      <p:bldP spid="321564" grpId="0" animBg="1"/>
      <p:bldP spid="321565" grpId="0" animBg="1"/>
      <p:bldP spid="321566" grpId="0" animBg="1"/>
      <p:bldP spid="321570" grpId="0"/>
      <p:bldP spid="3215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124744"/>
            <a:ext cx="6336704" cy="54726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  <a:r>
              <a:rPr lang="ru-RU" sz="2800" b="1" dirty="0" smtClean="0">
                <a:solidFill>
                  <a:srgbClr val="FF0000"/>
                </a:solidFill>
              </a:rPr>
              <a:t>все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стороны разной длины</a:t>
            </a:r>
            <a:r>
              <a:rPr lang="ru-RU" sz="2800" b="1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называются </a:t>
            </a:r>
            <a:r>
              <a:rPr lang="ru-RU" sz="2800" b="1" dirty="0" smtClean="0">
                <a:solidFill>
                  <a:srgbClr val="7030A0"/>
                </a:solidFill>
              </a:rPr>
              <a:t>разносторонними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треугольниками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равны две стороны</a:t>
            </a:r>
            <a:r>
              <a:rPr lang="ru-RU" sz="2800" b="1" dirty="0" smtClean="0"/>
              <a:t>,  называются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равнобедренными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равны все три стороны</a:t>
            </a:r>
            <a:r>
              <a:rPr lang="ru-RU" sz="2800" b="1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называются </a:t>
            </a:r>
            <a:r>
              <a:rPr lang="ru-RU" sz="2800" b="1" dirty="0" smtClean="0">
                <a:solidFill>
                  <a:srgbClr val="7030A0"/>
                </a:solidFill>
              </a:rPr>
              <a:t>равносторонними.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7885113" y="1341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>
            <a:off x="6588224" y="1556792"/>
            <a:ext cx="2303463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>
            <a:off x="6588224" y="1556792"/>
            <a:ext cx="503238" cy="7207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2" name="Line 18"/>
          <p:cNvSpPr>
            <a:spLocks noChangeShapeType="1"/>
          </p:cNvSpPr>
          <p:nvPr/>
        </p:nvSpPr>
        <p:spPr bwMode="auto">
          <a:xfrm flipV="1">
            <a:off x="7092280" y="1916832"/>
            <a:ext cx="1800225" cy="3603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3" name="Line 19"/>
          <p:cNvSpPr>
            <a:spLocks noChangeShapeType="1"/>
          </p:cNvSpPr>
          <p:nvPr/>
        </p:nvSpPr>
        <p:spPr bwMode="auto">
          <a:xfrm>
            <a:off x="6588224" y="3645024"/>
            <a:ext cx="2159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4" name="Line 20"/>
          <p:cNvSpPr>
            <a:spLocks noChangeShapeType="1"/>
          </p:cNvSpPr>
          <p:nvPr/>
        </p:nvSpPr>
        <p:spPr bwMode="auto">
          <a:xfrm flipV="1">
            <a:off x="6588224" y="3212976"/>
            <a:ext cx="1079500" cy="431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>
            <a:off x="7668344" y="3212976"/>
            <a:ext cx="1079500" cy="431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6948264" y="5589240"/>
            <a:ext cx="15843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 flipV="1">
            <a:off x="6948264" y="4653136"/>
            <a:ext cx="792162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8" name="Line 24"/>
          <p:cNvSpPr>
            <a:spLocks noChangeShapeType="1"/>
          </p:cNvSpPr>
          <p:nvPr/>
        </p:nvSpPr>
        <p:spPr bwMode="auto">
          <a:xfrm>
            <a:off x="7740352" y="4653136"/>
            <a:ext cx="792163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8640"/>
            <a:ext cx="72875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Виды треугольников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4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2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4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4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8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96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76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  <p:bldP spid="303120" grpId="0" animBg="1"/>
      <p:bldP spid="303121" grpId="0" animBg="1"/>
      <p:bldP spid="303122" grpId="0" animBg="1"/>
      <p:bldP spid="303123" grpId="0" animBg="1"/>
      <p:bldP spid="303124" grpId="0" animBg="1"/>
      <p:bldP spid="303125" grpId="0" animBg="1"/>
      <p:bldP spid="303126" grpId="0" animBg="1"/>
      <p:bldP spid="303127" grpId="0" animBg="1"/>
      <p:bldP spid="303128" grpId="0" animBg="1"/>
    </p:bldLst>
  </p:timing>
</p:sld>
</file>

<file path=ppt/theme/theme1.xml><?xml version="1.0" encoding="utf-8"?>
<a:theme xmlns:a="http://schemas.openxmlformats.org/drawingml/2006/main" name="Тема1треу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Тема1треу</Template>
  <TotalTime>239</TotalTime>
  <Words>380</Words>
  <Application>Microsoft Macintosh PowerPoint</Application>
  <PresentationFormat>Экран (4:3)</PresentationFormat>
  <Paragraphs>139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Тема1треу</vt:lpstr>
      <vt:lpstr>Презентация PowerPoint</vt:lpstr>
      <vt:lpstr>ЦЕЛИ:</vt:lpstr>
      <vt:lpstr>Логическая задача.</vt:lpstr>
      <vt:lpstr>ПРЯМОУГОЛЬНЫЙ ТРЕУГОЛЬНИК</vt:lpstr>
      <vt:lpstr>ОСТРОУГОЛЬНЫЙ ТРЕУГОЛЬНИК</vt:lpstr>
      <vt:lpstr>ТУПОУГОЛЬНЫЙ ТРЕУГОЛЬНИК</vt:lpstr>
      <vt:lpstr>Найди остроугольные трегольники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Задача:</vt:lpstr>
      <vt:lpstr>Проверь.</vt:lpstr>
      <vt:lpstr>Назови виды треугольников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apple</cp:lastModifiedBy>
  <cp:revision>24</cp:revision>
  <cp:lastPrinted>2017-01-17T05:33:19Z</cp:lastPrinted>
  <dcterms:created xsi:type="dcterms:W3CDTF">2013-01-30T18:13:28Z</dcterms:created>
  <dcterms:modified xsi:type="dcterms:W3CDTF">2017-01-17T06:05:25Z</dcterms:modified>
</cp:coreProperties>
</file>