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6" r:id="rId11"/>
    <p:sldId id="28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78" r:id="rId25"/>
    <p:sldId id="281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FD38D6-5097-4D0C-9258-4AFD353C8B1C}">
          <p14:sldIdLst>
            <p14:sldId id="256"/>
            <p14:sldId id="257"/>
            <p14:sldId id="258"/>
            <p14:sldId id="260"/>
            <p14:sldId id="261"/>
            <p14:sldId id="259"/>
            <p14:sldId id="262"/>
          </p14:sldIdLst>
        </p14:section>
        <p14:section name="Раздел без заголовка" id="{6DCACA0E-A309-4BD5-A56A-5B15B5E20047}">
          <p14:sldIdLst>
            <p14:sldId id="263"/>
            <p14:sldId id="265"/>
            <p14:sldId id="266"/>
            <p14:sldId id="280"/>
          </p14:sldIdLst>
        </p14:section>
        <p14:section name="Раздел без заголовка" id="{782CC14C-CA16-4252-ADB7-D1E5EB8734AD}">
          <p14:sldIdLst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9"/>
            <p14:sldId id="275"/>
            <p14:sldId id="276"/>
            <p14:sldId id="277"/>
            <p14:sldId id="278"/>
            <p14:sldId id="281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4660"/>
  </p:normalViewPr>
  <p:slideViewPr>
    <p:cSldViewPr>
      <p:cViewPr varScale="1">
        <p:scale>
          <a:sx n="81" d="100"/>
          <a:sy n="81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7BD97-7301-4D12-9387-91747FC3C1BE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846C9-B888-4697-9E16-3557291F4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1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46C9-B888-4697-9E16-3557291F46D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2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F150D65-C64D-44FB-9152-4CC2DE0C9198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5EB0-D091-417E-ACD5-D65E1C7D8524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FCA09F9-C7D6-4C52-A7E8-5101239A0BA2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FE64A4-35FB-42B6-9183-2C0CE0E36649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2683B9-6ECA-47FA-93CF-B124A0FAC208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FF66B-9476-4BB3-85E9-E01854F07F90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23FBD-8F7D-4F85-8085-67BFDB05CB71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D789A-1220-4441-8676-44A034051BFD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98A266-E364-4B5E-98DD-432668182E1E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F2040-9975-4642-A906-1DF87F8BE202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52B4A-BA08-4841-AB08-A0D822ABC34D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5D48070-6A81-47D0-9810-1540B9FEFF61}" type="datetime1">
              <a:rPr lang="en-US" smtClean="0"/>
              <a:pPr/>
              <a:t>6/4/2017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E%D0%B5%D0%BA%D1%82%D0%B8%D1%80%D0%BE%D0%B2%D0%B0%D0%BD%D0%B8%D0%B5" TargetMode="External"/><Relationship Id="rId3" Type="http://schemas.openxmlformats.org/officeDocument/2006/relationships/hyperlink" Target="https://ru.wikipedia.org/wiki/%D0%A4%D1%80%D0%B0%D0%BD%D1%86%D1%83%D0%B7%D1%81%D0%BA%D0%B8%D0%B9_%D1%8F%D0%B7%D1%8B%D0%BA" TargetMode="External"/><Relationship Id="rId7" Type="http://schemas.openxmlformats.org/officeDocument/2006/relationships/hyperlink" Target="https://ru.wikipedia.org/wiki/%D0%9F%D1%80%D0%B8%D0%BA%D0%BB%D0%B0%D0%B4%D0%BD%D1%8B%D0%B5_%D0%B8%D1%81%D1%81%D0%BB%D0%B5%D0%B4%D0%BE%D0%B2%D0%B0%D0%BD%D0%B8%D1%8F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0%B5%D1%85%D0%BD%D0%B8%D1%87%D0%B5%D1%81%D0%BA%D0%BE%D0%B5_%D1%83%D1%81%D1%82%D1%80%D0%BE%D0%B9%D1%81%D1%82%D0%B2%D0%BE" TargetMode="External"/><Relationship Id="rId11" Type="http://schemas.openxmlformats.org/officeDocument/2006/relationships/hyperlink" Target="https://ru.wikipedia.org/wiki/%D0%A3%D0%BF%D1%80%D0%B0%D0%B2%D0%BB%D0%B5%D0%BD%D0%B8%D0%B5_%D0%BA%D0%B0%D1%87%D0%B5%D1%81%D1%82%D0%B2%D0%BE%D0%BC" TargetMode="External"/><Relationship Id="rId5" Type="http://schemas.openxmlformats.org/officeDocument/2006/relationships/hyperlink" Target="https://ru.wikipedia.org/wiki/%D0%98%D0%BD%D0%B6%D0%B5%D0%BD%D0%B5%D1%80%D0%BD%D0%B0%D1%8F_%D0%B4%D0%B5%D1%8F%D1%82%D0%B5%D0%BB%D1%8C%D0%BD%D0%BE%D1%81%D1%82%D1%8C" TargetMode="External"/><Relationship Id="rId10" Type="http://schemas.openxmlformats.org/officeDocument/2006/relationships/hyperlink" Target="https://ru.wikipedia.org/wiki/%D0%A1%D1%82%D1%80%D0%BE%D0%B8%D1%82%D0%B5%D0%BB%D1%8C%D1%81%D1%82%D0%B2%D0%BE" TargetMode="External"/><Relationship Id="rId4" Type="http://schemas.openxmlformats.org/officeDocument/2006/relationships/hyperlink" Target="https://ru.wikipedia.org/wiki/%D0%9B%D0%B0%D1%82%D0%B8%D0%BD%D1%81%D0%BA%D0%B8%D0%B9_%D1%8F%D0%B7%D1%8B%D0%BA" TargetMode="External"/><Relationship Id="rId9" Type="http://schemas.openxmlformats.org/officeDocument/2006/relationships/hyperlink" Target="https://ru.wikipedia.org/wiki/%D0%9A%D0%BE%D0%BD%D1%81%D1%82%D1%80%D1%83%D0%B8%D1%80%D0%BE%D0%B2%D0%B0%D0%BD%D0%B8%D0%B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stivalnauki.ru/statya/3477/chto-takoe-nanotehnologii" TargetMode="External"/><Relationship Id="rId3" Type="http://schemas.openxmlformats.org/officeDocument/2006/relationships/hyperlink" Target="http://www.kto-kem.ru/info/sovremennye-professii/" TargetMode="External"/><Relationship Id="rId7" Type="http://schemas.openxmlformats.org/officeDocument/2006/relationships/hyperlink" Target="http://kurganlib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" TargetMode="External"/><Relationship Id="rId5" Type="http://schemas.openxmlformats.org/officeDocument/2006/relationships/hyperlink" Target="http://school3megion.ru/Proforientacia/2015/chto_takoe_professija.pdf" TargetMode="External"/><Relationship Id="rId4" Type="http://schemas.openxmlformats.org/officeDocument/2006/relationships/hyperlink" Target="http://www.colady.ru/sovremennye-professii-novogo-vremeni-s-vozrastayushhim-sprosom-na-rynke-truda-2.html" TargetMode="External"/><Relationship Id="rId9" Type="http://schemas.openxmlformats.org/officeDocument/2006/relationships/hyperlink" Target="http://www.profguide.ru/professions/pr_manage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836712"/>
            <a:ext cx="5105400" cy="2868168"/>
          </a:xfrm>
        </p:spPr>
        <p:txBody>
          <a:bodyPr/>
          <a:lstStyle/>
          <a:p>
            <a:r>
              <a:rPr lang="ru-RU" dirty="0" smtClean="0"/>
              <a:t>Классный час «Моя будущая профессия- профессия для будущего»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157192"/>
            <a:ext cx="5114778" cy="110124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Разработка учителя математики </a:t>
            </a:r>
            <a:endParaRPr lang="ru-RU" b="1" i="1" dirty="0" smtClean="0">
              <a:solidFill>
                <a:srgbClr val="FFC000"/>
              </a:solidFill>
            </a:endParaRPr>
          </a:p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МОУ </a:t>
            </a:r>
            <a:r>
              <a:rPr lang="ru-RU" b="1" i="1" dirty="0" smtClean="0">
                <a:solidFill>
                  <a:srgbClr val="FFC000"/>
                </a:solidFill>
              </a:rPr>
              <a:t>СШ </a:t>
            </a:r>
            <a:r>
              <a:rPr lang="en-US" b="1" i="1" dirty="0">
                <a:solidFill>
                  <a:srgbClr val="FFC000"/>
                </a:solidFill>
              </a:rPr>
              <a:t> </a:t>
            </a:r>
            <a:r>
              <a:rPr lang="ru-RU" b="1" i="1" dirty="0" smtClean="0">
                <a:solidFill>
                  <a:srgbClr val="FFC000"/>
                </a:solidFill>
              </a:rPr>
              <a:t>№ 100 </a:t>
            </a:r>
            <a:r>
              <a:rPr lang="ru-RU" b="1" i="1" dirty="0" smtClean="0">
                <a:solidFill>
                  <a:srgbClr val="FFC000"/>
                </a:solidFill>
              </a:rPr>
              <a:t> г. Волгограда </a:t>
            </a:r>
          </a:p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Калмыковой </a:t>
            </a:r>
            <a:r>
              <a:rPr lang="ru-RU" b="1" i="1" dirty="0" smtClean="0">
                <a:solidFill>
                  <a:srgbClr val="FFC000"/>
                </a:solidFill>
              </a:rPr>
              <a:t>С</a:t>
            </a:r>
            <a:r>
              <a:rPr lang="en-US" b="1" i="1" dirty="0" smtClean="0">
                <a:solidFill>
                  <a:srgbClr val="FFC000"/>
                </a:solidFill>
              </a:rPr>
              <a:t>. </a:t>
            </a:r>
            <a:r>
              <a:rPr lang="ru-RU" b="1" i="1" dirty="0" smtClean="0">
                <a:solidFill>
                  <a:srgbClr val="FFC000"/>
                </a:solidFill>
              </a:rPr>
              <a:t>И</a:t>
            </a:r>
            <a:r>
              <a:rPr lang="en-US" b="1" i="1" dirty="0" smtClean="0">
                <a:solidFill>
                  <a:srgbClr val="FFC000"/>
                </a:solidFill>
              </a:rPr>
              <a:t>. </a:t>
            </a:r>
            <a:endParaRPr lang="ru-RU" b="1" i="1" dirty="0" smtClean="0">
              <a:solidFill>
                <a:srgbClr val="FFC000"/>
              </a:solidFill>
            </a:endParaRPr>
          </a:p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Аудитория </a:t>
            </a:r>
            <a:r>
              <a:rPr lang="ru-RU" b="1" i="1" dirty="0" smtClean="0">
                <a:solidFill>
                  <a:srgbClr val="FFC000"/>
                </a:solidFill>
              </a:rPr>
              <a:t>– 6</a:t>
            </a:r>
            <a:r>
              <a:rPr lang="en-US" b="1" i="1" dirty="0" smtClean="0">
                <a:solidFill>
                  <a:srgbClr val="FFC000"/>
                </a:solidFill>
              </a:rPr>
              <a:t> </a:t>
            </a:r>
            <a:r>
              <a:rPr lang="ru-RU" b="1" i="1" dirty="0" smtClean="0">
                <a:solidFill>
                  <a:srgbClr val="FFC000"/>
                </a:solidFill>
              </a:rPr>
              <a:t>б класс</a:t>
            </a:r>
            <a:r>
              <a:rPr lang="en-US" b="1" i="1" dirty="0" smtClean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785547" y="3225707"/>
            <a:ext cx="645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Выбор профессии – это серьёзно!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8" y="620688"/>
            <a:ext cx="1681882" cy="138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6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3</a:t>
            </a:r>
            <a:r>
              <a:rPr lang="en-US" dirty="0" smtClean="0"/>
              <a:t>. </a:t>
            </a:r>
            <a:r>
              <a:rPr lang="ru-RU" dirty="0" smtClean="0"/>
              <a:t>Узнать о Профессиях для будущего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66441" y="1149856"/>
            <a:ext cx="7239000" cy="4846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 smtClean="0">
                <a:solidFill>
                  <a:srgbClr val="00B050"/>
                </a:solidFill>
              </a:rPr>
              <a:t>Инженеры</a:t>
            </a:r>
          </a:p>
          <a:p>
            <a:pPr marL="0" indent="0" algn="just">
              <a:buNone/>
            </a:pPr>
            <a:r>
              <a:rPr lang="ru-RU" sz="1600" dirty="0" err="1"/>
              <a:t>Инжене́р</a:t>
            </a:r>
            <a:r>
              <a:rPr lang="ru-RU" sz="1600" dirty="0"/>
              <a:t> (</a:t>
            </a:r>
            <a:r>
              <a:rPr lang="ru-RU" sz="1600" dirty="0">
                <a:hlinkClick r:id="rId3" tooltip="Французский язык"/>
              </a:rPr>
              <a:t>фр.</a:t>
            </a:r>
            <a:r>
              <a:rPr lang="ru-RU" sz="1600" dirty="0"/>
              <a:t> </a:t>
            </a:r>
            <a:r>
              <a:rPr lang="ru-RU" sz="1600" dirty="0" err="1"/>
              <a:t>ingénieur</a:t>
            </a:r>
            <a:r>
              <a:rPr lang="ru-RU" sz="1600" dirty="0"/>
              <a:t> ← от </a:t>
            </a:r>
            <a:r>
              <a:rPr lang="ru-RU" sz="1600" dirty="0">
                <a:hlinkClick r:id="rId4" tooltip="Латинский язык"/>
              </a:rPr>
              <a:t>лат.</a:t>
            </a:r>
            <a:r>
              <a:rPr lang="ru-RU" sz="1600" dirty="0"/>
              <a:t> </a:t>
            </a:r>
            <a:r>
              <a:rPr lang="ru-RU" sz="1600" dirty="0" err="1"/>
              <a:t>ingenium</a:t>
            </a:r>
            <a:r>
              <a:rPr lang="ru-RU" sz="1600" dirty="0"/>
              <a:t> — способности, </a:t>
            </a:r>
            <a:r>
              <a:rPr lang="ru-RU" sz="1600" dirty="0" smtClean="0"/>
              <a:t>изобретательность</a:t>
            </a:r>
            <a:r>
              <a:rPr lang="en-US" sz="1600" dirty="0" smtClean="0"/>
              <a:t>) </a:t>
            </a:r>
            <a:r>
              <a:rPr lang="ru-RU" sz="1600" dirty="0"/>
              <a:t> — специалист, </a:t>
            </a:r>
            <a:r>
              <a:rPr lang="ru-RU" sz="1600" dirty="0" smtClean="0"/>
              <a:t>осуществляющий </a:t>
            </a:r>
            <a:r>
              <a:rPr lang="ru-RU" sz="1600" dirty="0" smtClean="0">
                <a:hlinkClick r:id="rId5" tooltip="Инженерная деятельность"/>
              </a:rPr>
              <a:t>инженерную </a:t>
            </a:r>
            <a:r>
              <a:rPr lang="ru-RU" sz="1600" dirty="0">
                <a:hlinkClick r:id="rId5" tooltip="Инженерная деятельность"/>
              </a:rPr>
              <a:t>деятельность</a:t>
            </a:r>
            <a:r>
              <a:rPr lang="ru-RU" sz="1600" dirty="0"/>
              <a:t>. Инженеры вовлечены, как правило, во все процессы жизненного цикла </a:t>
            </a:r>
            <a:r>
              <a:rPr lang="ru-RU" sz="1600" dirty="0">
                <a:hlinkClick r:id="rId6" tooltip="Техническое устройство"/>
              </a:rPr>
              <a:t>технических устройств</a:t>
            </a:r>
            <a:r>
              <a:rPr lang="ru-RU" sz="1600" dirty="0"/>
              <a:t>, являющихся предметом инженерного дела, включая </a:t>
            </a:r>
            <a:r>
              <a:rPr lang="ru-RU" sz="1600" dirty="0">
                <a:hlinkClick r:id="rId7" tooltip="Прикладные исследования"/>
              </a:rPr>
              <a:t>прикладные исследования</a:t>
            </a:r>
            <a:r>
              <a:rPr lang="ru-RU" sz="1600" dirty="0"/>
              <a:t>, планирование</a:t>
            </a:r>
            <a:r>
              <a:rPr lang="ru-RU" sz="1600" dirty="0" smtClean="0"/>
              <a:t>,</a:t>
            </a:r>
            <a:r>
              <a:rPr lang="en-US" sz="1600" dirty="0" smtClean="0"/>
              <a:t> </a:t>
            </a:r>
            <a:r>
              <a:rPr lang="ru-RU" sz="1600" dirty="0" smtClean="0">
                <a:hlinkClick r:id="rId8" tooltip="Проектирование"/>
              </a:rPr>
              <a:t>проектирование</a:t>
            </a:r>
            <a:r>
              <a:rPr lang="ru-RU" sz="1600" dirty="0"/>
              <a:t>, </a:t>
            </a:r>
            <a:r>
              <a:rPr lang="ru-RU" sz="1600" dirty="0">
                <a:hlinkClick r:id="rId9" tooltip="Конструирование"/>
              </a:rPr>
              <a:t>конструирование</a:t>
            </a:r>
            <a:r>
              <a:rPr lang="ru-RU" sz="1600" dirty="0"/>
              <a:t>, разработку технологии изготовления (</a:t>
            </a:r>
            <a:r>
              <a:rPr lang="ru-RU" sz="1600" dirty="0">
                <a:hlinkClick r:id="rId10" tooltip="Строительство"/>
              </a:rPr>
              <a:t>сооружения</a:t>
            </a:r>
            <a:r>
              <a:rPr lang="ru-RU" sz="1600" dirty="0"/>
              <a:t>), подготовку технической документации, производство, наладку, испытание, эксплуатацию, техническое обслуживание, ремонт и утилизацию устройства и </a:t>
            </a:r>
            <a:r>
              <a:rPr lang="ru-RU" sz="1600" dirty="0">
                <a:hlinkClick r:id="rId11" tooltip="Управление качеством"/>
              </a:rPr>
              <a:t>управление качеством</a:t>
            </a:r>
            <a:r>
              <a:rPr lang="ru-RU" sz="1600" dirty="0" smtClean="0"/>
              <a:t>.</a:t>
            </a:r>
            <a:endParaRPr lang="ru-RU" sz="1800" dirty="0"/>
          </a:p>
          <a:p>
            <a:pPr marL="0" indent="0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69" y="3933056"/>
            <a:ext cx="374836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5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36" y="980728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Миссия </a:t>
            </a:r>
            <a:r>
              <a:rPr lang="ru-RU" dirty="0" smtClean="0"/>
              <a:t>3</a:t>
            </a:r>
            <a:r>
              <a:rPr lang="en-US" dirty="0" smtClean="0"/>
              <a:t>. </a:t>
            </a:r>
            <a:r>
              <a:rPr lang="ru-RU" dirty="0"/>
              <a:t>Узнать о Профессиях для будущего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78387" y="980728"/>
            <a:ext cx="7239000" cy="4846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b="1" i="1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00B050"/>
                </a:solidFill>
              </a:rPr>
              <a:t>Медики и химики</a:t>
            </a:r>
          </a:p>
          <a:p>
            <a:pPr marL="0" indent="0" algn="just">
              <a:buNone/>
            </a:pPr>
            <a:r>
              <a:rPr lang="ru-RU" sz="1800" b="1" dirty="0" smtClean="0"/>
              <a:t>Медики</a:t>
            </a:r>
            <a:r>
              <a:rPr lang="ru-RU" sz="1800" b="1" dirty="0"/>
              <a:t>. </a:t>
            </a:r>
            <a:r>
              <a:rPr lang="ru-RU" sz="1800" dirty="0"/>
              <a:t>Рост спроса в этой области связывают с поиском средств продления жизни.</a:t>
            </a:r>
          </a:p>
          <a:p>
            <a:pPr marL="0" indent="0" algn="just">
              <a:buNone/>
            </a:pPr>
            <a:r>
              <a:rPr lang="ru-RU" sz="1800" b="1" dirty="0"/>
              <a:t>Химики. </a:t>
            </a:r>
            <a:r>
              <a:rPr lang="ru-RU" sz="1800" dirty="0"/>
              <a:t>Специалисты в области химии, в первую очередь, будут востребованы в сфере энергетики. Хотя, как известно, на ближайшие 10 лет запасов нефти хватит, уже сейчас человечество работает над развитием альтернативных источников энергии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455996" cy="231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62" y="4005064"/>
            <a:ext cx="3485725" cy="231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9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3</a:t>
            </a:r>
            <a:r>
              <a:rPr lang="en-US" dirty="0" smtClean="0"/>
              <a:t>. </a:t>
            </a:r>
            <a:r>
              <a:rPr lang="ru-RU" dirty="0" smtClean="0"/>
              <a:t>Узнать о Профессиях для будущего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11560" y="1412776"/>
            <a:ext cx="7239000" cy="48463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b="1" i="1" dirty="0" smtClean="0">
                <a:solidFill>
                  <a:srgbClr val="00B050"/>
                </a:solidFill>
              </a:rPr>
              <a:t>I</a:t>
            </a:r>
            <a:r>
              <a:rPr lang="en-US" sz="2000" b="1" i="1" dirty="0">
                <a:solidFill>
                  <a:srgbClr val="00B050"/>
                </a:solidFill>
              </a:rPr>
              <a:t>t</a:t>
            </a:r>
            <a:r>
              <a:rPr lang="en-US" sz="2000" b="1" i="1" dirty="0" smtClean="0">
                <a:solidFill>
                  <a:srgbClr val="00B050"/>
                </a:solidFill>
              </a:rPr>
              <a:t>-</a:t>
            </a:r>
            <a:r>
              <a:rPr lang="ru-RU" sz="2000" b="1" i="1" dirty="0" smtClean="0">
                <a:solidFill>
                  <a:srgbClr val="00B050"/>
                </a:solidFill>
              </a:rPr>
              <a:t>специалисты и </a:t>
            </a:r>
            <a:r>
              <a:rPr lang="ru-RU" sz="2000" i="1" dirty="0" smtClean="0">
                <a:solidFill>
                  <a:srgbClr val="00B050"/>
                </a:solidFill>
              </a:rPr>
              <a:t>Веб </a:t>
            </a:r>
            <a:r>
              <a:rPr lang="ru-RU" sz="2000" i="1" dirty="0">
                <a:solidFill>
                  <a:srgbClr val="00B050"/>
                </a:solidFill>
              </a:rPr>
              <a:t>– </a:t>
            </a:r>
            <a:r>
              <a:rPr lang="ru-RU" sz="2000" i="1" dirty="0" smtClean="0">
                <a:solidFill>
                  <a:srgbClr val="00B050"/>
                </a:solidFill>
              </a:rPr>
              <a:t>мастера</a:t>
            </a:r>
          </a:p>
          <a:p>
            <a:pPr marL="0" indent="0" algn="just">
              <a:buNone/>
            </a:pPr>
            <a:r>
              <a:rPr lang="ru-RU" sz="1600" b="1" i="1" dirty="0" smtClean="0">
                <a:solidFill>
                  <a:srgbClr val="00B050"/>
                </a:solidFill>
              </a:rPr>
              <a:t>ИТ-специалисты </a:t>
            </a:r>
            <a:r>
              <a:rPr lang="ru-RU" sz="1600" b="1" i="1" dirty="0">
                <a:solidFill>
                  <a:srgbClr val="00B050"/>
                </a:solidFill>
              </a:rPr>
              <a:t>– это не только те люди, которые знают, что такое сетевой кабель, </a:t>
            </a:r>
            <a:r>
              <a:rPr lang="ru-RU" sz="1600" b="1" i="1" dirty="0" smtClean="0">
                <a:solidFill>
                  <a:srgbClr val="00B050"/>
                </a:solidFill>
              </a:rPr>
              <a:t>но и </a:t>
            </a:r>
            <a:r>
              <a:rPr lang="ru-RU" sz="1600" b="1" i="1" dirty="0">
                <a:solidFill>
                  <a:srgbClr val="00B050"/>
                </a:solidFill>
              </a:rPr>
              <a:t>“с чем его едят”. </a:t>
            </a:r>
            <a:endParaRPr lang="ru-RU" sz="1600" b="1" i="1" dirty="0" smtClean="0">
              <a:solidFill>
                <a:srgbClr val="00B050"/>
              </a:solidFill>
            </a:endParaRPr>
          </a:p>
          <a:p>
            <a:pPr marL="0" indent="442913" algn="just">
              <a:buNone/>
            </a:pPr>
            <a:r>
              <a:rPr lang="ru-RU" sz="1800" dirty="0" smtClean="0"/>
              <a:t>Конечно </a:t>
            </a:r>
            <a:r>
              <a:rPr lang="ru-RU" sz="1800" dirty="0"/>
              <a:t>же, мало кто из нас может представить уже свою жизнь без компьютера. </a:t>
            </a:r>
            <a:r>
              <a:rPr lang="ru-RU" sz="1800" dirty="0" smtClean="0"/>
              <a:t>Неудивительно</a:t>
            </a:r>
            <a:r>
              <a:rPr lang="ru-RU" sz="1800" dirty="0"/>
              <a:t>, что одной из самых нужных специальностей будущего станут IT-специалисты и программисты.</a:t>
            </a:r>
          </a:p>
          <a:p>
            <a:pPr marL="0" indent="0" algn="just">
              <a:buNone/>
            </a:pPr>
            <a:r>
              <a:rPr lang="ru-RU" sz="1800" dirty="0" err="1"/>
              <a:t>it</a:t>
            </a:r>
            <a:r>
              <a:rPr lang="ru-RU" sz="1800" dirty="0"/>
              <a:t>-специалист проверяет рабочее место у сотрудника предприятия, а именно, его персональный компьютер. </a:t>
            </a:r>
            <a:r>
              <a:rPr lang="ru-RU" sz="1800" dirty="0" err="1"/>
              <a:t>It</a:t>
            </a:r>
            <a:r>
              <a:rPr lang="ru-RU" sz="1800" dirty="0"/>
              <a:t>-специалист должен проконтролировать устранение всех неисправностей в программном обеспечении техники офиса и, если потребуется, предложить генеральному директору предприятия более усовершенствованную аппаратуру. </a:t>
            </a:r>
            <a:r>
              <a:rPr lang="ru-RU" sz="1800" dirty="0" err="1"/>
              <a:t>It</a:t>
            </a:r>
            <a:r>
              <a:rPr lang="ru-RU" sz="1800" dirty="0"/>
              <a:t>-специалист также руководит работой подчиненного ему персонала, разрабатывает инструкции для дальнейшей работы с программами и оформляет всю необходимую техническую документацию.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00B050"/>
                </a:solidFill>
              </a:rPr>
              <a:t>Веб – </a:t>
            </a:r>
            <a:r>
              <a:rPr lang="ru-RU" sz="2000" b="1" i="1" dirty="0" smtClean="0">
                <a:solidFill>
                  <a:srgbClr val="00B050"/>
                </a:solidFill>
              </a:rPr>
              <a:t>мастер </a:t>
            </a:r>
            <a:r>
              <a:rPr lang="ru-RU" sz="1600" dirty="0" smtClean="0"/>
              <a:t>- </a:t>
            </a:r>
            <a:r>
              <a:rPr lang="ru-RU" sz="1600" dirty="0"/>
              <a:t>работает с сетями, разрабатывает проекты сайтов. </a:t>
            </a:r>
            <a:endParaRPr lang="en-US" sz="1600" i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en-US" sz="1600" dirty="0" smtClean="0"/>
          </a:p>
          <a:p>
            <a:pPr marL="0" indent="0" algn="just">
              <a:buNone/>
            </a:pPr>
            <a:endParaRPr lang="ru-RU" sz="1400" b="1" i="1" dirty="0">
              <a:solidFill>
                <a:srgbClr val="00B050"/>
              </a:solidFill>
            </a:endParaRPr>
          </a:p>
          <a:p>
            <a:pPr marL="457200" indent="-457200" algn="just">
              <a:buAutoNum type="arabicPeriod"/>
            </a:pPr>
            <a:endParaRPr lang="ru-RU" sz="1900" b="1" i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ru-RU" sz="1800" dirty="0"/>
          </a:p>
          <a:p>
            <a:pPr marL="0" indent="0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3</a:t>
            </a:r>
            <a:r>
              <a:rPr lang="en-US" dirty="0" smtClean="0"/>
              <a:t>. </a:t>
            </a:r>
            <a:r>
              <a:rPr lang="ru-RU" dirty="0" smtClean="0"/>
              <a:t>Узнать о Профессиях для будущего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11560" y="1412776"/>
            <a:ext cx="7239000" cy="4846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900" b="1" i="1" dirty="0" smtClean="0">
                <a:solidFill>
                  <a:srgbClr val="00B050"/>
                </a:solidFill>
              </a:rPr>
              <a:t> </a:t>
            </a:r>
            <a:r>
              <a:rPr lang="en-US" sz="2000" b="1" i="1" dirty="0" smtClean="0">
                <a:solidFill>
                  <a:srgbClr val="00B050"/>
                </a:solidFill>
              </a:rPr>
              <a:t>It-</a:t>
            </a:r>
            <a:r>
              <a:rPr lang="ru-RU" sz="2000" b="1" i="1" dirty="0" smtClean="0">
                <a:solidFill>
                  <a:srgbClr val="00B050"/>
                </a:solidFill>
              </a:rPr>
              <a:t>специалисты</a:t>
            </a:r>
            <a:endParaRPr lang="en-US" sz="2000" b="1" i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ru-RU" sz="1400" b="1" i="1" dirty="0">
              <a:solidFill>
                <a:srgbClr val="00B050"/>
              </a:solidFill>
            </a:endParaRPr>
          </a:p>
          <a:p>
            <a:pPr marL="457200" indent="-457200" algn="just">
              <a:buAutoNum type="arabicPeriod"/>
            </a:pPr>
            <a:endParaRPr lang="ru-RU" sz="1900" b="1" i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ru-RU" sz="1800" dirty="0"/>
          </a:p>
          <a:p>
            <a:pPr marL="0" indent="0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8" y="1771650"/>
            <a:ext cx="2820809" cy="211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encrypted-tbn2.gstatic.com/images?q=tbn:ANd9GcRGos0lJQpi0YJtmXox5B52CZEXiFpHDHaKErxKye0woQXXpD3J_0FdPus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98426"/>
            <a:ext cx="3959804" cy="20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Картинки по запросу IT-специали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Картинки по запрос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8" y="4149079"/>
            <a:ext cx="2963270" cy="222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 descr="http://refcon.org/uploads/posts/2013-06/1370984400_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42" y="4102001"/>
            <a:ext cx="3018686" cy="226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3</a:t>
            </a:r>
            <a:r>
              <a:rPr lang="en-US" dirty="0" smtClean="0"/>
              <a:t>. </a:t>
            </a:r>
            <a:r>
              <a:rPr lang="ru-RU" dirty="0" smtClean="0"/>
              <a:t>Узнать о Профессиях для будущего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56456" y="1412776"/>
            <a:ext cx="7239000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400" b="1" i="1" dirty="0" err="1" smtClean="0">
                <a:solidFill>
                  <a:srgbClr val="00B050"/>
                </a:solidFill>
              </a:rPr>
              <a:t>Нанотехнолог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ru-RU" sz="2400" b="1" i="1" dirty="0" smtClean="0">
                <a:solidFill>
                  <a:srgbClr val="00B050"/>
                </a:solidFill>
              </a:rPr>
              <a:t>– специалист</a:t>
            </a:r>
            <a:r>
              <a:rPr lang="en-US" sz="2400" b="1" i="1" dirty="0" smtClean="0">
                <a:solidFill>
                  <a:srgbClr val="00B050"/>
                </a:solidFill>
              </a:rPr>
              <a:t>, </a:t>
            </a:r>
            <a:r>
              <a:rPr lang="ru-RU" sz="2400" b="1" i="1" dirty="0" smtClean="0">
                <a:solidFill>
                  <a:srgbClr val="00B050"/>
                </a:solidFill>
              </a:rPr>
              <a:t>который работает над созданием  объекта </a:t>
            </a:r>
            <a:r>
              <a:rPr lang="en-US" sz="2400" b="1" i="1" dirty="0" smtClean="0">
                <a:solidFill>
                  <a:srgbClr val="00B050"/>
                </a:solidFill>
              </a:rPr>
              <a:t>c</a:t>
            </a:r>
            <a:r>
              <a:rPr lang="ru-RU" sz="2400" b="1" i="1" dirty="0" smtClean="0">
                <a:solidFill>
                  <a:srgbClr val="00B050"/>
                </a:solidFill>
              </a:rPr>
              <a:t> помощью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нанотехнологий</a:t>
            </a:r>
            <a:r>
              <a:rPr lang="ru-RU" sz="2400" b="1" i="1" dirty="0" smtClean="0">
                <a:solidFill>
                  <a:srgbClr val="00B050"/>
                </a:solidFill>
              </a:rPr>
              <a:t> (на уровне атомов и молекул)</a:t>
            </a:r>
            <a:r>
              <a:rPr lang="en-US" sz="2400" b="1" i="1" dirty="0" smtClean="0">
                <a:solidFill>
                  <a:srgbClr val="00B050"/>
                </a:solidFill>
              </a:rPr>
              <a:t>.</a:t>
            </a:r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2100" dirty="0" smtClean="0"/>
          </a:p>
          <a:p>
            <a:pPr marL="0" indent="633413" algn="just">
              <a:buNone/>
            </a:pPr>
            <a:endParaRPr lang="ru-RU" sz="2100" dirty="0" smtClean="0"/>
          </a:p>
          <a:p>
            <a:pPr marL="0" indent="633413" algn="just">
              <a:buNone/>
            </a:pPr>
            <a:endParaRPr lang="ru-RU" sz="2100" dirty="0"/>
          </a:p>
          <a:p>
            <a:pPr marL="0" indent="633413" algn="just">
              <a:buNone/>
            </a:pPr>
            <a:r>
              <a:rPr lang="ru-RU" sz="2100" dirty="0" smtClean="0"/>
              <a:t>Видели </a:t>
            </a:r>
            <a:r>
              <a:rPr lang="ru-RU" sz="2100" dirty="0"/>
              <a:t>ли вы когда-нибудь монитор, толщина которого меньше миллиметра? А несгораемую и непромокаемую бумагу? Или одежду, которую невозможно испачкать? Это не фантастика! Это то, что ожидает нас в недалеком будущем. Такие необычные предметы могут подарить человеку </a:t>
            </a:r>
            <a:r>
              <a:rPr lang="ru-RU" sz="2100" b="1" dirty="0" err="1"/>
              <a:t>нанотехнологии</a:t>
            </a:r>
            <a:r>
              <a:rPr lang="ru-RU" sz="2100" dirty="0"/>
              <a:t>. То, что технология - это способ производства какого-либо объекта, знает каждый. А вот что означает приставка «нано»? </a:t>
            </a:r>
            <a:r>
              <a:rPr lang="ru-RU" sz="2100" b="1" dirty="0"/>
              <a:t>«Нано»</a:t>
            </a:r>
            <a:r>
              <a:rPr lang="ru-RU" sz="2100" dirty="0"/>
              <a:t> - одна миллиардная доля чего-либо. Один нанометр – миллиардная доля метра. </a:t>
            </a:r>
            <a:r>
              <a:rPr lang="ru-RU" sz="2100" b="1" dirty="0"/>
              <a:t>1нм = 0,000000001 м.</a:t>
            </a:r>
            <a:r>
              <a:rPr lang="ru-RU" sz="2100" dirty="0"/>
              <a:t> Попробуем представить себе объекты такого размера. Нанометр меньше метра примерно настолько, насколько грецкий орех меньше земного шара. Размеры в несколько нанометров имеют большие молекулы, например, белки. Атомы и обычные молекулы меньше, они измеряются десятыми долями нанометров. </a:t>
            </a:r>
            <a:r>
              <a:rPr lang="ru-RU" sz="2100" b="1" dirty="0" err="1"/>
              <a:t>Нанотехнология</a:t>
            </a:r>
            <a:r>
              <a:rPr lang="ru-RU" sz="2100" dirty="0"/>
              <a:t> - комплекс методов, который позволяет создавать объекты </a:t>
            </a:r>
            <a:r>
              <a:rPr lang="ru-RU" sz="2100" dirty="0" err="1"/>
              <a:t>наноразмеров</a:t>
            </a:r>
            <a:r>
              <a:rPr lang="ru-RU" sz="2100" dirty="0"/>
              <a:t> (от 1 до 100 </a:t>
            </a:r>
            <a:r>
              <a:rPr lang="ru-RU" sz="2100" dirty="0" err="1"/>
              <a:t>нм</a:t>
            </a:r>
            <a:r>
              <a:rPr lang="ru-RU" sz="2100" dirty="0" smtClean="0"/>
              <a:t>).</a:t>
            </a:r>
          </a:p>
          <a:p>
            <a:pPr marL="0" indent="633413" algn="just">
              <a:buNone/>
            </a:pPr>
            <a:r>
              <a:rPr lang="ru-RU" sz="2100" dirty="0"/>
              <a:t>Как ожидается, </a:t>
            </a:r>
            <a:r>
              <a:rPr lang="ru-RU" sz="2100" dirty="0" err="1"/>
              <a:t>нанотехнологии</a:t>
            </a:r>
            <a:r>
              <a:rPr lang="ru-RU" sz="2100" dirty="0"/>
              <a:t> охватят машиностроение, космические технологии, пищевую  промышленность, медицину и т.д</a:t>
            </a:r>
            <a:r>
              <a:rPr lang="ru-RU" sz="2100" dirty="0" smtClean="0"/>
              <a:t>.</a:t>
            </a:r>
            <a:endParaRPr lang="ru-RU" sz="2100" b="1" i="1" dirty="0" smtClean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2808312" cy="155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6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3</a:t>
            </a:r>
            <a:r>
              <a:rPr lang="en-US" dirty="0" smtClean="0"/>
              <a:t>. </a:t>
            </a:r>
            <a:r>
              <a:rPr lang="ru-RU" dirty="0" smtClean="0"/>
              <a:t>Узнать о Профессиях для будущего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11560" y="1412776"/>
            <a:ext cx="72008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rgbClr val="00B050"/>
                </a:solidFill>
              </a:rPr>
              <a:t>На что способны </a:t>
            </a:r>
            <a:r>
              <a:rPr lang="ru-RU" sz="1600" b="1" i="1" dirty="0" err="1">
                <a:solidFill>
                  <a:srgbClr val="00B050"/>
                </a:solidFill>
              </a:rPr>
              <a:t>нанотехнологии</a:t>
            </a:r>
            <a:endParaRPr lang="ru-RU" sz="16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• </a:t>
            </a:r>
            <a:r>
              <a:rPr lang="ru-RU" sz="1400" b="1" dirty="0"/>
              <a:t>Медицина</a:t>
            </a:r>
          </a:p>
          <a:p>
            <a:pPr marL="0" indent="0">
              <a:buNone/>
            </a:pPr>
            <a:r>
              <a:rPr lang="ru-RU" sz="1400" dirty="0" err="1"/>
              <a:t>Наносенсоры</a:t>
            </a:r>
            <a:r>
              <a:rPr lang="ru-RU" sz="1400" dirty="0"/>
              <a:t> обеспечат прогресс в ранней диагностике заболеваний. Это увеличит шансы на выздоровление. Мы сможем победить рак и другие </a:t>
            </a:r>
            <a:r>
              <a:rPr lang="ru-RU" sz="1400" dirty="0" smtClean="0"/>
              <a:t>болезни </a:t>
            </a:r>
            <a:r>
              <a:rPr lang="ru-RU" sz="1400" dirty="0"/>
              <a:t>С помощью </a:t>
            </a:r>
            <a:r>
              <a:rPr lang="ru-RU" sz="1400" dirty="0" err="1"/>
              <a:t>нанотехнологий</a:t>
            </a:r>
            <a:r>
              <a:rPr lang="ru-RU" sz="1400" dirty="0"/>
              <a:t> лекарство будет доставляться непосредственно в больную клетку.</a:t>
            </a:r>
          </a:p>
          <a:p>
            <a:pPr marL="0" indent="0">
              <a:buNone/>
            </a:pPr>
            <a:r>
              <a:rPr lang="ru-RU" sz="1400" dirty="0"/>
              <a:t>• </a:t>
            </a:r>
            <a:r>
              <a:rPr lang="ru-RU" sz="1400" b="1" dirty="0"/>
              <a:t>Строительство</a:t>
            </a:r>
          </a:p>
          <a:p>
            <a:pPr marL="0" indent="0">
              <a:buNone/>
            </a:pPr>
            <a:r>
              <a:rPr lang="ru-RU" sz="1400" dirty="0" err="1" smtClean="0"/>
              <a:t>Нанодатчики</a:t>
            </a:r>
            <a:r>
              <a:rPr lang="ru-RU" sz="1400" dirty="0" smtClean="0"/>
              <a:t> </a:t>
            </a:r>
            <a:r>
              <a:rPr lang="ru-RU" sz="1400" dirty="0"/>
              <a:t>строительных конструкций будут следить за их прочностью, обнаруживать любые угрозы целостности. Объекты, построенные с использованием </a:t>
            </a:r>
            <a:r>
              <a:rPr lang="ru-RU" sz="1400" dirty="0" err="1"/>
              <a:t>нанотехнологий</a:t>
            </a:r>
            <a:r>
              <a:rPr lang="ru-RU" sz="1400" dirty="0"/>
              <a:t>, смогут прослужить в пять раз дольше, чем современные </a:t>
            </a:r>
            <a:r>
              <a:rPr lang="ru-RU" sz="1400" dirty="0" smtClean="0"/>
              <a:t>сооружения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• </a:t>
            </a:r>
            <a:r>
              <a:rPr lang="ru-RU" sz="1400" b="1" dirty="0"/>
              <a:t>Энергетика</a:t>
            </a:r>
          </a:p>
          <a:p>
            <a:pPr marL="0" indent="0">
              <a:buNone/>
            </a:pPr>
            <a:r>
              <a:rPr lang="ru-RU" sz="1400" dirty="0"/>
              <a:t>Мы меньше будем зависеть от нефти и газа. У современных солнечных батарей КПД около 20%. С применением </a:t>
            </a:r>
            <a:r>
              <a:rPr lang="ru-RU" sz="1400" dirty="0" err="1"/>
              <a:t>нанотехнологий</a:t>
            </a:r>
            <a:r>
              <a:rPr lang="ru-RU" sz="1400" dirty="0"/>
              <a:t> он может вырасти в 2-3 раза. Тонкие </a:t>
            </a:r>
            <a:r>
              <a:rPr lang="ru-RU" sz="1400" dirty="0" err="1"/>
              <a:t>нанопленки</a:t>
            </a:r>
            <a:r>
              <a:rPr lang="ru-RU" sz="1400" dirty="0"/>
              <a:t> на крыше и стенах смогут обеспечить энергией весь дом (если, конечно, солнца будет достаточно).</a:t>
            </a:r>
          </a:p>
          <a:p>
            <a:pPr marL="0" indent="0">
              <a:buNone/>
            </a:pPr>
            <a:r>
              <a:rPr lang="ru-RU" sz="1400" dirty="0"/>
              <a:t>• </a:t>
            </a:r>
            <a:r>
              <a:rPr lang="ru-RU" sz="1400" b="1" dirty="0"/>
              <a:t>Машиностроение</a:t>
            </a:r>
          </a:p>
          <a:p>
            <a:pPr marL="0" indent="0">
              <a:buNone/>
            </a:pPr>
            <a:r>
              <a:rPr lang="ru-RU" sz="1400" dirty="0"/>
              <a:t>Всю громоздкую технику заменят роботы – легко управляемые устройства. Они смогут создавать любые механизмы на уровне атомов и молекул. Для производства машин будут использоваться новые </a:t>
            </a:r>
            <a:r>
              <a:rPr lang="ru-RU" sz="1400" dirty="0" err="1"/>
              <a:t>наноматериалы</a:t>
            </a:r>
            <a:r>
              <a:rPr lang="ru-RU" sz="1400" dirty="0"/>
              <a:t>, которые способны снижать трение, защищать детали от </a:t>
            </a:r>
            <a:r>
              <a:rPr lang="ru-RU" sz="1400" dirty="0" smtClean="0"/>
              <a:t>повреждений</a:t>
            </a:r>
            <a:r>
              <a:rPr lang="ru-RU" sz="1400" dirty="0"/>
              <a:t>, экономить энергию. </a:t>
            </a:r>
            <a:endParaRPr lang="ru-RU" sz="14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3</a:t>
            </a:r>
            <a:r>
              <a:rPr lang="en-US" dirty="0" smtClean="0"/>
              <a:t>. </a:t>
            </a:r>
            <a:r>
              <a:rPr lang="ru-RU" dirty="0" smtClean="0"/>
              <a:t>Узнать о Профессиях для будущего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11560" y="1412776"/>
            <a:ext cx="72390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</a:rPr>
              <a:t>Логисты</a:t>
            </a:r>
          </a:p>
          <a:p>
            <a:pPr marL="0" indent="0" algn="just">
              <a:buNone/>
            </a:pPr>
            <a:r>
              <a:rPr lang="ru-RU" sz="1800" b="1" dirty="0"/>
              <a:t>Логистик</a:t>
            </a:r>
            <a:r>
              <a:rPr lang="ru-RU" sz="1800" dirty="0"/>
              <a:t> – разрабатывает схемы товародвижения, в которые входит поставка сырья, производство, транспортировка и продажа продукции. Анализирует все возможные способы взаимодействия структур, задействованных в продвижении товара, и выбирает самые дешевые и самые удобные варианты.</a:t>
            </a: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en-US" sz="1700" b="1" i="1" dirty="0" smtClean="0">
              <a:solidFill>
                <a:srgbClr val="00B050"/>
              </a:solidFill>
            </a:endParaRPr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429000"/>
            <a:ext cx="311611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3491880" cy="232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0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3</a:t>
            </a:r>
            <a:r>
              <a:rPr lang="en-US" dirty="0" smtClean="0"/>
              <a:t>. </a:t>
            </a:r>
            <a:r>
              <a:rPr lang="ru-RU" dirty="0" smtClean="0"/>
              <a:t>Узнать о Профессиях для будущего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11560" y="1166055"/>
            <a:ext cx="72390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00B050"/>
                </a:solidFill>
              </a:rPr>
              <a:t>Маркетологи</a:t>
            </a:r>
            <a:r>
              <a:rPr lang="ru-RU" sz="2000" b="1" i="1" dirty="0">
                <a:solidFill>
                  <a:srgbClr val="00B050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ru-RU" sz="1800" dirty="0"/>
              <a:t>Прогнозируется, что лет через 10 на российском рынке товаров и услуг возникнет перенасыщение. И потому потребуются маркетологи — стратеги компании, руководящие системой, ориентированной на производство разнообразных благ и удовлетворение интересов  производителей и потребителей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/>
              <a:t>Маркетолог – анализирует маркетинговую ситуацию (положение на рынке товаров и услуг), составляет планы мероприятий для проведения рекламных кампаний, определения структуры рынка и стимулирования сбыта, решения вопросов ценообразования и выявления наиболее эффективных регионов сбыта и времени его начала, контролирует их выполнение. </a:t>
            </a:r>
            <a:endParaRPr lang="ru-RU" sz="1800" dirty="0" smtClean="0"/>
          </a:p>
          <a:p>
            <a:pPr marL="0" indent="0" algn="just">
              <a:buNone/>
            </a:pPr>
            <a:endParaRPr lang="ru-RU" sz="1600" b="1" dirty="0"/>
          </a:p>
          <a:p>
            <a:pPr marL="0" indent="0" algn="just">
              <a:buNone/>
            </a:pPr>
            <a:r>
              <a:rPr lang="ru-RU" sz="1600" b="1" dirty="0"/>
              <a:t>.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en-US" sz="1700" b="1" i="1" dirty="0" smtClean="0">
              <a:solidFill>
                <a:srgbClr val="00B050"/>
              </a:solidFill>
            </a:endParaRPr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4182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171" y="473565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81" y="5030514"/>
            <a:ext cx="2185114" cy="136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3</a:t>
            </a:r>
            <a:r>
              <a:rPr lang="en-US" dirty="0" smtClean="0"/>
              <a:t>. </a:t>
            </a:r>
            <a:r>
              <a:rPr lang="ru-RU" dirty="0" smtClean="0"/>
              <a:t>Узнать о Профессиях для будущего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11560" y="1412776"/>
            <a:ext cx="72390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00B050"/>
                </a:solidFill>
              </a:rPr>
              <a:t>Экологи</a:t>
            </a:r>
          </a:p>
          <a:p>
            <a:pPr marL="0" indent="0" algn="just">
              <a:buNone/>
            </a:pPr>
            <a:r>
              <a:rPr lang="ru-RU" sz="1800" b="1" dirty="0" smtClean="0"/>
              <a:t>Эколог</a:t>
            </a:r>
            <a:r>
              <a:rPr lang="ru-RU" sz="1800" dirty="0"/>
              <a:t> – контролирует выполнение законов, инструкций, правил и норм по охране окружающей среды. Проводит исследовательские работы по очистке промышленных сточных вод, предотвращению загрязнения окружающей среды и выбросов вредных веществ в атмосферу, ликвидации технологических отходов. Анализирует работу природоохранных объектов и состояние окружающей среды.</a:t>
            </a: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en-US" sz="1700" b="1" i="1" dirty="0" smtClean="0">
              <a:solidFill>
                <a:srgbClr val="00B050"/>
              </a:solidFill>
            </a:endParaRPr>
          </a:p>
          <a:p>
            <a:pPr marL="0" indent="633413" algn="just">
              <a:buNone/>
            </a:pPr>
            <a:endParaRPr lang="ru-RU" sz="11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0" y="3933056"/>
            <a:ext cx="3503083" cy="23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2908427" cy="233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9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3</a:t>
            </a:r>
            <a:r>
              <a:rPr lang="en-US" dirty="0" smtClean="0"/>
              <a:t>. </a:t>
            </a:r>
            <a:r>
              <a:rPr lang="ru-RU" dirty="0" smtClean="0"/>
              <a:t>Узнать о Профессиях для будущего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11560" y="1412776"/>
            <a:ext cx="72390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err="1">
                <a:solidFill>
                  <a:srgbClr val="00B050"/>
                </a:solidFill>
              </a:rPr>
              <a:t>Мерчендайзер</a:t>
            </a:r>
            <a:r>
              <a:rPr lang="ru-RU" sz="2000" i="1" dirty="0">
                <a:solidFill>
                  <a:srgbClr val="00B050"/>
                </a:solidFill>
              </a:rPr>
              <a:t> </a:t>
            </a:r>
            <a:endParaRPr lang="ru-RU" sz="2000" b="1" i="1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ru-RU" sz="1800" b="1" dirty="0" err="1" smtClean="0"/>
              <a:t>Мерчендайзер</a:t>
            </a:r>
            <a:r>
              <a:rPr lang="ru-RU" sz="1800" dirty="0"/>
              <a:t> </a:t>
            </a:r>
            <a:r>
              <a:rPr lang="ru-RU" sz="1800" dirty="0" smtClean="0"/>
              <a:t> (товаровед) – </a:t>
            </a:r>
            <a:r>
              <a:rPr lang="ru-RU" sz="1800" dirty="0"/>
              <a:t>это специалист по продвижению продукции в розничной торговле. </a:t>
            </a:r>
            <a:r>
              <a:rPr lang="ru-RU" sz="1800" dirty="0" smtClean="0"/>
              <a:t> </a:t>
            </a:r>
            <a:r>
              <a:rPr lang="ru-RU" sz="1800" dirty="0"/>
              <a:t>Основная его задача – </a:t>
            </a:r>
            <a:r>
              <a:rPr lang="ru-RU" sz="1800" dirty="0" smtClean="0"/>
              <a:t>поддерживать положительный </a:t>
            </a:r>
            <a:r>
              <a:rPr lang="ru-RU" sz="1800" dirty="0"/>
              <a:t>имидж своей фирмы, обеспечивать выгодное расположение продукции на магазинных полках, отслеживать ее постоянное наличие в продаже. Он снабжает магазины рекламой, дарит от имени фирмы сувениры.</a:t>
            </a:r>
            <a:endParaRPr lang="ru-RU" sz="1800" b="1" dirty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en-US" sz="1700" b="1" i="1" dirty="0" smtClean="0">
              <a:solidFill>
                <a:srgbClr val="00B050"/>
              </a:solidFill>
            </a:endParaRPr>
          </a:p>
          <a:p>
            <a:pPr marL="0" indent="633413" algn="just">
              <a:buNone/>
            </a:pPr>
            <a:endParaRPr lang="ru-RU" sz="11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759368" cy="249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00" y="3990370"/>
            <a:ext cx="3245377" cy="238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2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мероприятия: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4" y="2022695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B050"/>
                </a:solidFill>
              </a:rPr>
              <a:t>Для каждого </a:t>
            </a:r>
            <a:r>
              <a:rPr lang="ru-RU" i="1" dirty="0" err="1" smtClean="0">
                <a:solidFill>
                  <a:srgbClr val="00B050"/>
                </a:solidFill>
              </a:rPr>
              <a:t>учащащегося</a:t>
            </a:r>
            <a:r>
              <a:rPr lang="ru-RU" i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ru-RU" dirty="0" smtClean="0"/>
              <a:t>Развить интерес и </a:t>
            </a:r>
            <a:r>
              <a:rPr lang="ru-RU" dirty="0" err="1" smtClean="0"/>
              <a:t>самоответственность</a:t>
            </a:r>
            <a:r>
              <a:rPr lang="ru-RU" dirty="0" smtClean="0"/>
              <a:t> </a:t>
            </a:r>
            <a:r>
              <a:rPr lang="ru-RU" dirty="0"/>
              <a:t>к выбору профессии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Узнать </a:t>
            </a:r>
            <a:r>
              <a:rPr lang="ru-RU" dirty="0"/>
              <a:t>формулу выбора профессии «</a:t>
            </a:r>
            <a:r>
              <a:rPr lang="ru-RU" dirty="0" err="1"/>
              <a:t>хочу</a:t>
            </a:r>
            <a:r>
              <a:rPr lang="ru-RU" dirty="0" err="1">
                <a:solidFill>
                  <a:srgbClr val="002060"/>
                </a:solidFill>
                <a:sym typeface="Symbol"/>
              </a:rPr>
              <a:t></a:t>
            </a:r>
            <a:r>
              <a:rPr lang="ru-RU" dirty="0" err="1"/>
              <a:t>могу</a:t>
            </a:r>
            <a:r>
              <a:rPr lang="ru-RU" dirty="0">
                <a:solidFill>
                  <a:srgbClr val="002060"/>
                </a:solidFill>
                <a:sym typeface="Symbol"/>
              </a:rPr>
              <a:t></a:t>
            </a:r>
            <a:r>
              <a:rPr lang="ru-RU" dirty="0"/>
              <a:t> </a:t>
            </a:r>
            <a:r>
              <a:rPr lang="ru-RU" dirty="0" smtClean="0"/>
              <a:t>знаю»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/>
              <a:t>Узнать о Профессиях для </a:t>
            </a:r>
            <a:r>
              <a:rPr lang="ru-RU" dirty="0" smtClean="0"/>
              <a:t>будущего</a:t>
            </a:r>
            <a:r>
              <a:rPr lang="en-US" dirty="0" smtClean="0"/>
              <a:t>.</a:t>
            </a:r>
          </a:p>
          <a:p>
            <a:r>
              <a:rPr lang="ru-RU" dirty="0" smtClean="0"/>
              <a:t>Узнать какая </a:t>
            </a:r>
            <a:r>
              <a:rPr lang="ru-RU" dirty="0"/>
              <a:t>профессия </a:t>
            </a:r>
            <a:r>
              <a:rPr lang="ru-RU" dirty="0" smtClean="0"/>
              <a:t>подходит </a:t>
            </a:r>
            <a:r>
              <a:rPr lang="ru-RU" dirty="0"/>
              <a:t>(</a:t>
            </a:r>
            <a:r>
              <a:rPr lang="ru-RU" dirty="0" smtClean="0"/>
              <a:t>тест)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3</a:t>
            </a:r>
            <a:r>
              <a:rPr lang="en-US" dirty="0" smtClean="0"/>
              <a:t>. </a:t>
            </a:r>
            <a:r>
              <a:rPr lang="ru-RU" dirty="0" smtClean="0"/>
              <a:t>Узнать о Профессиях для будущего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11560" y="1412776"/>
            <a:ext cx="72390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</a:rPr>
              <a:t>PR- агент </a:t>
            </a:r>
            <a:r>
              <a:rPr lang="ru-RU" sz="2000" b="1" i="1" dirty="0" smtClean="0">
                <a:solidFill>
                  <a:srgbClr val="00B050"/>
                </a:solidFill>
              </a:rPr>
              <a:t> и </a:t>
            </a:r>
            <a:r>
              <a:rPr lang="en-US" sz="2000" b="1" i="1" dirty="0" smtClean="0">
                <a:solidFill>
                  <a:srgbClr val="00B050"/>
                </a:solidFill>
              </a:rPr>
              <a:t>PR</a:t>
            </a:r>
            <a:r>
              <a:rPr lang="ru-RU" sz="2000" b="1" i="1" dirty="0" smtClean="0">
                <a:solidFill>
                  <a:srgbClr val="00B050"/>
                </a:solidFill>
              </a:rPr>
              <a:t>-менеджер</a:t>
            </a:r>
          </a:p>
          <a:p>
            <a:pPr marL="0" indent="0" algn="just">
              <a:buNone/>
            </a:pPr>
            <a:r>
              <a:rPr lang="ru-RU" sz="1800" b="1" dirty="0" smtClean="0"/>
              <a:t>PR- </a:t>
            </a:r>
            <a:r>
              <a:rPr lang="ru-RU" sz="1800" b="1" dirty="0"/>
              <a:t>агент </a:t>
            </a:r>
            <a:r>
              <a:rPr lang="ru-RU" sz="1800" dirty="0"/>
              <a:t>- специалист по рекламе и связям с общественностью. Необходимо гуманитарное образование, например «политолог» или «журналист». В России эта профессия часто называется «пресс – секретарь» и пользуется неизменным спросом как на предприятиях, так и в различных общественно-политических объединениях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b="1" dirty="0"/>
              <a:t>PR-менеджер</a:t>
            </a:r>
            <a:r>
              <a:rPr lang="ru-RU" sz="1800" dirty="0"/>
              <a:t> (от англ. </a:t>
            </a:r>
            <a:r>
              <a:rPr lang="ru-RU" sz="1800" dirty="0" err="1"/>
              <a:t>public</a:t>
            </a:r>
            <a:r>
              <a:rPr lang="ru-RU" sz="1800" dirty="0"/>
              <a:t> </a:t>
            </a:r>
            <a:r>
              <a:rPr lang="ru-RU" sz="1800" dirty="0" err="1"/>
              <a:t>relations</a:t>
            </a:r>
            <a:r>
              <a:rPr lang="ru-RU" sz="1800" dirty="0"/>
              <a:t> – связи с общественностью) - это специалист, отвечающий за создание и поддержание благоприятного имиджа фирмы или конкретной торговой марки, принадлежащей этой фирме.</a:t>
            </a:r>
          </a:p>
          <a:p>
            <a:pPr marL="0" indent="0" algn="just">
              <a:buNone/>
            </a:pPr>
            <a:endParaRPr lang="ru-RU" sz="1600" b="1" dirty="0" smtClean="0"/>
          </a:p>
          <a:p>
            <a:pPr marL="0" indent="0" algn="just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en-US" sz="1700" b="1" i="1" dirty="0" smtClean="0">
              <a:solidFill>
                <a:srgbClr val="00B050"/>
              </a:solidFill>
            </a:endParaRPr>
          </a:p>
          <a:p>
            <a:pPr marL="0" indent="633413" algn="just">
              <a:buNone/>
            </a:pPr>
            <a:endParaRPr lang="ru-RU" sz="11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80729"/>
            <a:ext cx="3168352" cy="17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97152"/>
            <a:ext cx="2410765" cy="179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3</a:t>
            </a:r>
            <a:r>
              <a:rPr lang="en-US" dirty="0" smtClean="0"/>
              <a:t>. </a:t>
            </a:r>
            <a:r>
              <a:rPr lang="ru-RU" dirty="0" smtClean="0"/>
              <a:t>Узнать о Профессиях для будущего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11560" y="1196752"/>
            <a:ext cx="72390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</a:rPr>
              <a:t>Рабочие профессии с возрастающим спросом на рынке труда</a:t>
            </a:r>
          </a:p>
          <a:p>
            <a:pPr marL="0" indent="530225" algn="just">
              <a:buNone/>
            </a:pPr>
            <a:r>
              <a:rPr lang="ru-RU" sz="1800" dirty="0"/>
              <a:t>Также в будущем будут востребованы некоторые </a:t>
            </a:r>
            <a:r>
              <a:rPr lang="ru-RU" sz="1800" dirty="0" smtClean="0"/>
              <a:t>новые </a:t>
            </a:r>
            <a:r>
              <a:rPr lang="ru-RU" sz="1800" b="1" i="1" dirty="0" smtClean="0"/>
              <a:t>профессии</a:t>
            </a:r>
            <a:r>
              <a:rPr lang="ru-RU" sz="1800" b="1" i="1" dirty="0"/>
              <a:t>, не требующие высшего образования</a:t>
            </a:r>
            <a:r>
              <a:rPr lang="ru-RU" sz="1800" dirty="0"/>
              <a:t>, но от этого не становящиеся менее оплачиваемыми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b="1" dirty="0" smtClean="0"/>
              <a:t>	</a:t>
            </a:r>
            <a:r>
              <a:rPr lang="ru-RU" sz="1800" b="1" i="1" dirty="0" err="1" smtClean="0">
                <a:solidFill>
                  <a:srgbClr val="00B050"/>
                </a:solidFill>
              </a:rPr>
              <a:t>Грумер</a:t>
            </a:r>
            <a:endParaRPr lang="ru-RU" sz="1800" b="1" i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ru-RU" sz="1800" b="1" dirty="0" err="1"/>
              <a:t>Грумер</a:t>
            </a:r>
            <a:r>
              <a:rPr lang="ru-RU" sz="1800" dirty="0"/>
              <a:t> осуществляет профессиональный уход за домашними животными. В сферу услуг входит стрижка, помывка, тримминг, покраска, косметические процедуры, полная подготовка домашнего питомца к </a:t>
            </a:r>
            <a:r>
              <a:rPr lang="ru-RU" sz="1800" dirty="0" smtClean="0"/>
              <a:t>выставке. Профессиональные </a:t>
            </a:r>
            <a:r>
              <a:rPr lang="ru-RU" sz="1800" dirty="0" err="1"/>
              <a:t>грумеры</a:t>
            </a:r>
            <a:r>
              <a:rPr lang="ru-RU" sz="1800" dirty="0"/>
              <a:t> всегда востребованы, так как подготовка к выставке никогда не обходится без их услуг.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530225" algn="just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en-US" sz="1700" b="1" i="1" dirty="0" smtClean="0">
              <a:solidFill>
                <a:srgbClr val="00B050"/>
              </a:solidFill>
            </a:endParaRPr>
          </a:p>
          <a:p>
            <a:pPr marL="0" indent="633413" algn="just">
              <a:buNone/>
            </a:pPr>
            <a:endParaRPr lang="ru-RU" sz="11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00450"/>
            <a:ext cx="240712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9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3</a:t>
            </a:r>
            <a:r>
              <a:rPr lang="en-US" dirty="0" smtClean="0"/>
              <a:t>. </a:t>
            </a:r>
            <a:r>
              <a:rPr lang="ru-RU" dirty="0" smtClean="0"/>
              <a:t>Узнать о Профессиях для будущего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11560" y="1412776"/>
            <a:ext cx="72390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	</a:t>
            </a:r>
            <a:r>
              <a:rPr lang="ru-RU" sz="2000" b="1" i="1" dirty="0" err="1">
                <a:solidFill>
                  <a:srgbClr val="00B050"/>
                </a:solidFill>
              </a:rPr>
              <a:t>Шоппер</a:t>
            </a:r>
            <a:endParaRPr lang="ru-RU" sz="2000" b="1" i="1" dirty="0">
              <a:solidFill>
                <a:srgbClr val="00B050"/>
              </a:solidFill>
            </a:endParaRPr>
          </a:p>
          <a:p>
            <a:pPr marL="0" indent="442913" algn="just">
              <a:buNone/>
            </a:pPr>
            <a:r>
              <a:rPr lang="ru-RU" sz="1800" dirty="0"/>
              <a:t>По сути </a:t>
            </a:r>
            <a:r>
              <a:rPr lang="ru-RU" sz="1800" dirty="0" err="1"/>
              <a:t>шоппер</a:t>
            </a:r>
            <a:r>
              <a:rPr lang="ru-RU" sz="1800" dirty="0"/>
              <a:t> – это стилист. Высшего образования такая профессия не требует. Ей обучают на курсах имиджмейкеров в течение двух-трех месяцев. </a:t>
            </a:r>
            <a:r>
              <a:rPr lang="ru-RU" sz="1800" dirty="0" err="1"/>
              <a:t>Шопперы</a:t>
            </a:r>
            <a:r>
              <a:rPr lang="ru-RU" sz="1800" dirty="0"/>
              <a:t> сопровождают клиента по магазинам и помогают ему определиться в выборе одежды и </a:t>
            </a:r>
            <a:r>
              <a:rPr lang="ru-RU" sz="1800" dirty="0" smtClean="0"/>
              <a:t>стиля. В </a:t>
            </a:r>
            <a:r>
              <a:rPr lang="ru-RU" sz="1800" dirty="0"/>
              <a:t>наше время постоянных деловых встреч и поездок многим людям нужно выглядеть представительно и стильно при этом, поэтому такие помощники в сфере модной индустрии будут высоко цениться и в будущем</a:t>
            </a:r>
            <a:r>
              <a:rPr lang="ru-RU" sz="1800" dirty="0" smtClean="0"/>
              <a:t>.</a:t>
            </a:r>
          </a:p>
          <a:p>
            <a:pPr marL="0" indent="442913" algn="just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530225" algn="just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en-US" sz="1700" b="1" i="1" dirty="0" smtClean="0">
              <a:solidFill>
                <a:srgbClr val="00B050"/>
              </a:solidFill>
            </a:endParaRPr>
          </a:p>
          <a:p>
            <a:pPr marL="0" indent="633413" algn="just">
              <a:buNone/>
            </a:pPr>
            <a:endParaRPr lang="ru-RU" sz="11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3672408" cy="243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7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3</a:t>
            </a:r>
            <a:r>
              <a:rPr lang="en-US" dirty="0" smtClean="0"/>
              <a:t>. </a:t>
            </a:r>
            <a:r>
              <a:rPr lang="ru-RU" dirty="0" smtClean="0"/>
              <a:t>Узнать о Профессиях для будущего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39552" y="1124744"/>
            <a:ext cx="72390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err="1" smtClean="0">
                <a:solidFill>
                  <a:srgbClr val="00B050"/>
                </a:solidFill>
              </a:rPr>
              <a:t>Фуд</a:t>
            </a:r>
            <a:r>
              <a:rPr lang="ru-RU" sz="2000" b="1" i="1" dirty="0" smtClean="0">
                <a:solidFill>
                  <a:srgbClr val="00B050"/>
                </a:solidFill>
              </a:rPr>
              <a:t>-стилист</a:t>
            </a:r>
            <a:endParaRPr lang="ru-RU" sz="2000" b="1" i="1" dirty="0">
              <a:solidFill>
                <a:srgbClr val="00B050"/>
              </a:solidFill>
            </a:endParaRPr>
          </a:p>
          <a:p>
            <a:pPr marL="0" indent="442913" algn="just">
              <a:buNone/>
            </a:pPr>
            <a:r>
              <a:rPr lang="ru-RU" sz="1800" dirty="0"/>
              <a:t>Профессиональные камеры сейчас есть у многих. А если у вас еще есть творческая жилка и вы обладаете богатой фантазией, то, вполне возможно, что такая новая профессия, как </a:t>
            </a:r>
            <a:r>
              <a:rPr lang="ru-RU" sz="1800" dirty="0" err="1"/>
              <a:t>фуд</a:t>
            </a:r>
            <a:r>
              <a:rPr lang="ru-RU" sz="1800" dirty="0"/>
              <a:t>-стилист подойдет именно вам. В обязанности </a:t>
            </a:r>
            <a:r>
              <a:rPr lang="ru-RU" sz="1800" dirty="0" err="1"/>
              <a:t>фуд</a:t>
            </a:r>
            <a:r>
              <a:rPr lang="ru-RU" sz="1800" dirty="0"/>
              <a:t>-стилиста входит такая задача, как сфотографировать еду красиво, ярко и вкусно.</a:t>
            </a:r>
          </a:p>
          <a:p>
            <a:pPr marL="0" indent="0" algn="just">
              <a:buNone/>
            </a:pPr>
            <a:r>
              <a:rPr lang="ru-RU" sz="1800" dirty="0"/>
              <a:t>В связи с развитием информационных ресурсов в интернете всегда будут требоваться качественные иллюстрации, поэтому профессиональные фотографы в будущем будут иметь все больший спрос у работодателей.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600" dirty="0"/>
          </a:p>
          <a:p>
            <a:pPr marL="0" indent="530225" algn="just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en-US" sz="1700" b="1" i="1" dirty="0" smtClean="0">
              <a:solidFill>
                <a:srgbClr val="00B050"/>
              </a:solidFill>
            </a:endParaRPr>
          </a:p>
          <a:p>
            <a:pPr marL="0" indent="633413" algn="just">
              <a:buNone/>
            </a:pPr>
            <a:endParaRPr lang="ru-RU" sz="11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35678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2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4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КакАя</a:t>
            </a:r>
            <a:r>
              <a:rPr lang="ru-RU" dirty="0" smtClean="0"/>
              <a:t> профессия мне подходит (тест)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11560" y="1412776"/>
            <a:ext cx="72390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Используя </a:t>
            </a:r>
            <a:r>
              <a:rPr lang="ru-RU" sz="1600" dirty="0"/>
              <a:t>три геометрические </a:t>
            </a:r>
            <a:r>
              <a:rPr lang="ru-RU" sz="1600" dirty="0" smtClean="0"/>
              <a:t>фигуры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-</a:t>
            </a:r>
          </a:p>
          <a:p>
            <a:pPr marL="0" indent="0">
              <a:buNone/>
            </a:pPr>
            <a:r>
              <a:rPr lang="ru-RU" sz="1600" dirty="0"/>
              <a:t>н</a:t>
            </a:r>
            <a:r>
              <a:rPr lang="ru-RU" sz="1600" dirty="0" smtClean="0"/>
              <a:t>арисуй человечка</a:t>
            </a:r>
            <a:r>
              <a:rPr lang="en-US" sz="1600" dirty="0" smtClean="0"/>
              <a:t>, </a:t>
            </a:r>
            <a:r>
              <a:rPr lang="ru-RU" sz="1600" dirty="0" smtClean="0"/>
              <a:t>состоящего из 10 элементов</a:t>
            </a:r>
            <a:r>
              <a:rPr lang="en-US" sz="1600" dirty="0" smtClean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Используй все фигуры: квадрат</a:t>
            </a:r>
            <a:r>
              <a:rPr lang="en-US" sz="1600" dirty="0" smtClean="0"/>
              <a:t>, </a:t>
            </a:r>
            <a:r>
              <a:rPr lang="ru-RU" sz="1600" dirty="0" smtClean="0"/>
              <a:t>треугольник</a:t>
            </a:r>
            <a:r>
              <a:rPr lang="en-US" sz="1600" dirty="0" smtClean="0"/>
              <a:t>, </a:t>
            </a:r>
            <a:r>
              <a:rPr lang="ru-RU" sz="1600" dirty="0" smtClean="0"/>
              <a:t>круг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Ключ к тесту: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530225" algn="just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en-US" sz="1700" b="1" i="1" dirty="0" smtClean="0">
              <a:solidFill>
                <a:srgbClr val="00B050"/>
              </a:solidFill>
            </a:endParaRPr>
          </a:p>
          <a:p>
            <a:pPr marL="0" indent="633413" algn="just">
              <a:buNone/>
            </a:pPr>
            <a:endParaRPr lang="ru-RU" sz="11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  <a:p>
            <a:pPr marL="0" indent="633413" algn="just">
              <a:buNone/>
            </a:pPr>
            <a:endParaRPr lang="ru-RU" sz="1400" dirty="0" smtClean="0"/>
          </a:p>
          <a:p>
            <a:pPr marL="0" indent="633413" algn="just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7"/>
            <a:ext cx="2055812" cy="93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62" y="3284984"/>
            <a:ext cx="5726299" cy="343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18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4</a:t>
            </a:r>
            <a:r>
              <a:rPr lang="en-US" dirty="0" smtClean="0"/>
              <a:t>.</a:t>
            </a:r>
            <a:r>
              <a:rPr lang="ru-RU" dirty="0" smtClean="0"/>
              <a:t> Написать мини-сочинение на тему: «кем </a:t>
            </a:r>
            <a:r>
              <a:rPr lang="ru-RU" dirty="0"/>
              <a:t>и где хочу работать</a:t>
            </a:r>
            <a:r>
              <a:rPr lang="ru-RU" dirty="0" smtClean="0"/>
              <a:t>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47953" y="1775845"/>
            <a:ext cx="7239000" cy="484632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hlinkClick r:id="rId3"/>
              </a:rPr>
              <a:t>http://www.kto-kem.ru/info/sovremennye-professii/</a:t>
            </a: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www.colady.ru/sovremennye-professii-novogo-vremeni-s-vozrastayushhim-sprosom-na-rynke-truda-2.html</a:t>
            </a: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school3megion.ru/Proforientacia/2015/chto_takoe_professija.pdf</a:t>
            </a: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ru.wikipedia.org/wiki</a:t>
            </a: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kurganlib.ru/</a:t>
            </a: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hlinkClick r:id="rId8"/>
              </a:rPr>
              <a:t>http</a:t>
            </a:r>
            <a:r>
              <a:rPr lang="en-US" sz="1800" dirty="0">
                <a:hlinkClick r:id="rId8"/>
              </a:rPr>
              <a:t>://</a:t>
            </a:r>
            <a:r>
              <a:rPr lang="en-US" sz="1800" dirty="0" smtClean="0">
                <a:hlinkClick r:id="rId8"/>
              </a:rPr>
              <a:t>www.festivalnauki.ru/statya/3477/chto-takoe-nanotehnologii</a:t>
            </a: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www.profguide.ru/professions/pr_manager.html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9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698336"/>
          </a:xfrm>
        </p:spPr>
        <p:txBody>
          <a:bodyPr>
            <a:normAutofit/>
          </a:bodyPr>
          <a:lstStyle/>
          <a:p>
            <a:r>
              <a:rPr lang="ru-RU" dirty="0" smtClean="0"/>
              <a:t>И так мы начинаем</a:t>
            </a:r>
            <a:r>
              <a:rPr lang="en-US" dirty="0"/>
              <a:t>!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4" y="1268760"/>
            <a:ext cx="7455024" cy="484632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000" b="1" i="1" dirty="0" smtClean="0"/>
              <a:t>Здравствуйте</a:t>
            </a:r>
            <a:r>
              <a:rPr lang="en-US" sz="2000" b="1" i="1" dirty="0" smtClean="0"/>
              <a:t>, </a:t>
            </a:r>
            <a:r>
              <a:rPr lang="ru-RU" sz="2000" b="1" i="1" dirty="0" smtClean="0"/>
              <a:t>ребята!</a:t>
            </a:r>
            <a:endParaRPr lang="en-US" sz="2000" b="1" i="1" dirty="0" smtClean="0"/>
          </a:p>
          <a:p>
            <a:pPr marL="0" indent="0" algn="l">
              <a:buNone/>
            </a:pPr>
            <a:endParaRPr lang="ru-RU" sz="2000" b="1" i="1" dirty="0" smtClean="0"/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B050"/>
                </a:solidFill>
              </a:rPr>
              <a:t>Как вы думаете сколько существует в мире профессий?   </a:t>
            </a:r>
          </a:p>
          <a:p>
            <a:pPr marL="0" indent="0" algn="r">
              <a:buNone/>
            </a:pPr>
            <a:r>
              <a:rPr lang="ru-RU" sz="1600" b="1" i="1" dirty="0" smtClean="0"/>
              <a:t>Ответ: «</a:t>
            </a:r>
            <a:r>
              <a:rPr lang="ru-RU" sz="1600" i="1" dirty="0" smtClean="0"/>
              <a:t>Много</a:t>
            </a:r>
            <a:r>
              <a:rPr lang="en-US" sz="1600" i="1" dirty="0" smtClean="0"/>
              <a:t>, </a:t>
            </a:r>
            <a:r>
              <a:rPr lang="ru-RU" sz="1600" i="1" dirty="0" smtClean="0"/>
              <a:t>очень много»</a:t>
            </a:r>
            <a:r>
              <a:rPr lang="en-US" sz="1600" b="1" i="1" dirty="0" smtClean="0"/>
              <a:t>.</a:t>
            </a:r>
          </a:p>
          <a:p>
            <a:pPr marL="0" indent="0">
              <a:buNone/>
            </a:pPr>
            <a:endParaRPr lang="en-US" sz="2000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B050"/>
                </a:solidFill>
              </a:rPr>
              <a:t>Какие </a:t>
            </a:r>
            <a:r>
              <a:rPr lang="ru-RU" sz="2000" b="1" i="1" dirty="0">
                <a:solidFill>
                  <a:srgbClr val="00B050"/>
                </a:solidFill>
              </a:rPr>
              <a:t>вы знаете профессии?  </a:t>
            </a:r>
            <a:endParaRPr lang="en-US" sz="2000" b="1" i="1" dirty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ru-RU" sz="1600" b="1" i="1" dirty="0" smtClean="0"/>
              <a:t>Ответ: </a:t>
            </a:r>
            <a:r>
              <a:rPr lang="ru-RU" sz="1600" dirty="0"/>
              <a:t>повара, продавцы, </a:t>
            </a:r>
            <a:r>
              <a:rPr lang="ru-RU" sz="1600" dirty="0" smtClean="0"/>
              <a:t>пожарники</a:t>
            </a:r>
            <a:r>
              <a:rPr lang="en-US" sz="1600" dirty="0" smtClean="0"/>
              <a:t>,</a:t>
            </a:r>
            <a:r>
              <a:rPr lang="ru-RU" sz="1600" dirty="0" smtClean="0"/>
              <a:t> врачи </a:t>
            </a:r>
            <a:r>
              <a:rPr lang="ru-RU" sz="1600" dirty="0"/>
              <a:t>и педагоги, инженеры и архитекторы — перечислять можно бесконечно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en-US" sz="2000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B050"/>
                </a:solidFill>
              </a:rPr>
              <a:t>А  </a:t>
            </a:r>
            <a:r>
              <a:rPr lang="ru-RU" sz="2000" b="1" i="1" dirty="0">
                <a:solidFill>
                  <a:srgbClr val="00B050"/>
                </a:solidFill>
              </a:rPr>
              <a:t>скажите</a:t>
            </a:r>
            <a:r>
              <a:rPr lang="en-US" sz="2000" b="1" i="1" dirty="0">
                <a:solidFill>
                  <a:srgbClr val="00B050"/>
                </a:solidFill>
              </a:rPr>
              <a:t>, </a:t>
            </a:r>
            <a:r>
              <a:rPr lang="ru-RU" sz="2000" b="1" i="1" dirty="0">
                <a:solidFill>
                  <a:srgbClr val="00B050"/>
                </a:solidFill>
              </a:rPr>
              <a:t>пожалуйста</a:t>
            </a:r>
            <a:r>
              <a:rPr lang="en-US" sz="2000" b="1" i="1" dirty="0">
                <a:solidFill>
                  <a:srgbClr val="00B050"/>
                </a:solidFill>
              </a:rPr>
              <a:t>, </a:t>
            </a:r>
            <a:r>
              <a:rPr lang="ru-RU" sz="2000" b="1" i="1" dirty="0">
                <a:solidFill>
                  <a:srgbClr val="00B050"/>
                </a:solidFill>
              </a:rPr>
              <a:t>кто кем хочет стать? </a:t>
            </a:r>
          </a:p>
          <a:p>
            <a:pPr marL="0" indent="0" algn="r">
              <a:buNone/>
            </a:pPr>
            <a:r>
              <a:rPr lang="ru-RU" sz="1600" b="1" i="1" dirty="0"/>
              <a:t>Ответ</a:t>
            </a:r>
            <a:r>
              <a:rPr lang="ru-RU" sz="1600" i="1" dirty="0"/>
              <a:t>:    </a:t>
            </a:r>
            <a:r>
              <a:rPr lang="ru-RU" sz="1600" i="1" dirty="0" smtClean="0"/>
              <a:t>«Я не знаю еще»</a:t>
            </a:r>
            <a:r>
              <a:rPr lang="en-US" sz="1600" i="1" dirty="0" smtClean="0"/>
              <a:t>, </a:t>
            </a:r>
            <a:r>
              <a:rPr lang="ru-RU" sz="1600" i="1" dirty="0" smtClean="0"/>
              <a:t>« Банкиром»</a:t>
            </a:r>
            <a:r>
              <a:rPr lang="en-US" sz="1600" i="1" dirty="0" smtClean="0"/>
              <a:t>, </a:t>
            </a:r>
            <a:r>
              <a:rPr lang="ru-RU" sz="1600" i="1" dirty="0" smtClean="0"/>
              <a:t>«Врачом» </a:t>
            </a:r>
            <a:r>
              <a:rPr lang="en-US" sz="1600" i="1" dirty="0"/>
              <a:t> </a:t>
            </a:r>
            <a:r>
              <a:rPr lang="ru-RU" sz="1600" i="1" dirty="0" smtClean="0"/>
              <a:t>и т</a:t>
            </a:r>
            <a:r>
              <a:rPr lang="en-US" sz="1600" i="1" dirty="0" smtClean="0"/>
              <a:t>. </a:t>
            </a:r>
            <a:r>
              <a:rPr lang="ru-RU" sz="1600" i="1" dirty="0"/>
              <a:t>д</a:t>
            </a:r>
            <a:r>
              <a:rPr lang="en-US" sz="1600" i="1" dirty="0" smtClean="0"/>
              <a:t>.</a:t>
            </a:r>
            <a:endParaRPr lang="ru-RU" sz="16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69833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/>
              <a:t>И так мы </a:t>
            </a:r>
            <a:r>
              <a:rPr lang="ru-RU" dirty="0" smtClean="0"/>
              <a:t>начинаем</a:t>
            </a:r>
            <a:r>
              <a:rPr lang="en-US" dirty="0" smtClean="0"/>
              <a:t>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95536" y="1196752"/>
            <a:ext cx="7239000" cy="51125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i="1" dirty="0">
                <a:solidFill>
                  <a:srgbClr val="00B050"/>
                </a:solidFill>
              </a:rPr>
              <a:t>Слово</a:t>
            </a:r>
            <a:r>
              <a:rPr lang="en-US" sz="8000" b="1" i="1" dirty="0">
                <a:solidFill>
                  <a:srgbClr val="00B050"/>
                </a:solidFill>
              </a:rPr>
              <a:t> </a:t>
            </a:r>
            <a:r>
              <a:rPr lang="ru-RU" sz="8000" b="1" i="1" dirty="0">
                <a:solidFill>
                  <a:srgbClr val="00B050"/>
                </a:solidFill>
              </a:rPr>
              <a:t>ученикам</a:t>
            </a:r>
            <a:r>
              <a:rPr lang="ru-RU" sz="8000" b="1" i="1" dirty="0" smtClean="0">
                <a:solidFill>
                  <a:srgbClr val="00B050"/>
                </a:solidFill>
              </a:rPr>
              <a:t>:</a:t>
            </a:r>
          </a:p>
          <a:p>
            <a:pPr marL="0" lvl="4" indent="0" algn="ctr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ru-RU" sz="7200" b="1" i="1" dirty="0" smtClean="0">
                <a:solidFill>
                  <a:srgbClr val="7030A0"/>
                </a:solidFill>
              </a:rPr>
              <a:t>Говорю </a:t>
            </a:r>
            <a:r>
              <a:rPr lang="ru-RU" sz="7200" b="1" i="1" dirty="0">
                <a:solidFill>
                  <a:srgbClr val="7030A0"/>
                </a:solidFill>
              </a:rPr>
              <a:t>я всем знакомым,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7030A0"/>
                </a:solidFill>
              </a:rPr>
              <a:t>Что хочу быть астрономом.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7030A0"/>
                </a:solidFill>
              </a:rPr>
              <a:t>Не люблю я ночью спать,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7030A0"/>
                </a:solidFill>
              </a:rPr>
              <a:t>Лучше звёзды изучать.</a:t>
            </a:r>
          </a:p>
          <a:p>
            <a:pPr marL="0" indent="0" algn="ctr">
              <a:buNone/>
            </a:pPr>
            <a:r>
              <a:rPr lang="ru-RU" sz="7200" b="1" i="1" dirty="0"/>
              <a:t> </a:t>
            </a:r>
          </a:p>
          <a:p>
            <a:pPr marL="0" indent="0" algn="ctr">
              <a:buNone/>
            </a:pPr>
            <a:r>
              <a:rPr lang="ru-RU" sz="7200" b="1" i="1" dirty="0"/>
              <a:t>                  ***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FF0000"/>
                </a:solidFill>
              </a:rPr>
              <a:t>Я люблю перед всем классом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FF0000"/>
                </a:solidFill>
              </a:rPr>
              <a:t>На уроках отвечать.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FF0000"/>
                </a:solidFill>
              </a:rPr>
              <a:t>Этот опыт пригодится –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FF0000"/>
                </a:solidFill>
              </a:rPr>
              <a:t>Я хочу артисткой стать!</a:t>
            </a:r>
          </a:p>
          <a:p>
            <a:pPr marL="0" indent="0" algn="ctr">
              <a:buNone/>
            </a:pPr>
            <a:r>
              <a:rPr lang="ru-RU" sz="7200" b="1" i="1" dirty="0"/>
              <a:t> </a:t>
            </a:r>
          </a:p>
          <a:p>
            <a:pPr marL="0" indent="0" algn="ctr">
              <a:buNone/>
            </a:pPr>
            <a:r>
              <a:rPr lang="ru-RU" sz="7200" b="1" i="1" dirty="0"/>
              <a:t>                  ***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Если, Петя, ты потом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Будешь депутатом,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То дневник твой может стать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Жутким компроматом!</a:t>
            </a: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69833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/>
              <a:t>И так мы </a:t>
            </a:r>
            <a:r>
              <a:rPr lang="ru-RU" dirty="0" smtClean="0"/>
              <a:t>начинаем</a:t>
            </a:r>
            <a:r>
              <a:rPr lang="en-US" dirty="0" smtClean="0"/>
              <a:t>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4" y="764704"/>
            <a:ext cx="7239000" cy="48463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i="1" dirty="0">
                <a:solidFill>
                  <a:srgbClr val="00B050"/>
                </a:solidFill>
              </a:rPr>
              <a:t>Слово</a:t>
            </a:r>
            <a:r>
              <a:rPr lang="en-US" sz="8000" b="1" i="1" dirty="0">
                <a:solidFill>
                  <a:srgbClr val="00B050"/>
                </a:solidFill>
              </a:rPr>
              <a:t> </a:t>
            </a:r>
            <a:r>
              <a:rPr lang="ru-RU" sz="8000" b="1" i="1" dirty="0">
                <a:solidFill>
                  <a:srgbClr val="00B050"/>
                </a:solidFill>
              </a:rPr>
              <a:t>ученикам:</a:t>
            </a:r>
          </a:p>
          <a:p>
            <a:pPr marL="0" indent="0" algn="ctr">
              <a:buNone/>
            </a:pPr>
            <a:r>
              <a:rPr lang="ru-RU" sz="7200" b="1" i="1" dirty="0" smtClean="0">
                <a:solidFill>
                  <a:srgbClr val="7030A0"/>
                </a:solidFill>
              </a:rPr>
              <a:t>Я </a:t>
            </a:r>
            <a:r>
              <a:rPr lang="ru-RU" sz="7200" b="1" i="1" dirty="0">
                <a:solidFill>
                  <a:srgbClr val="7030A0"/>
                </a:solidFill>
              </a:rPr>
              <a:t>решил, что ни к чему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7030A0"/>
                </a:solidFill>
              </a:rPr>
              <a:t>Боксом заниматься –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7030A0"/>
                </a:solidFill>
              </a:rPr>
              <a:t>Стану я зубным врачом,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7030A0"/>
                </a:solidFill>
              </a:rPr>
              <a:t>Все его боятся.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00B050"/>
                </a:solidFill>
              </a:rPr>
              <a:t>                   ***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FF0000"/>
                </a:solidFill>
              </a:rPr>
              <a:t>Вовка хвалится ребятам,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FF0000"/>
                </a:solidFill>
              </a:rPr>
              <a:t>Что он станет адвокатом.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FF0000"/>
                </a:solidFill>
              </a:rPr>
              <a:t>А пока не адвокат,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FF0000"/>
                </a:solidFill>
              </a:rPr>
              <a:t>Он колотит всех подряд.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00B050"/>
                </a:solidFill>
              </a:rPr>
              <a:t>                   ***</a:t>
            </a:r>
          </a:p>
          <a:p>
            <a:pPr marL="0" indent="0" algn="ctr">
              <a:buNone/>
            </a:pPr>
            <a:r>
              <a:rPr lang="ru-RU" sz="7200" b="1" i="1" dirty="0" smtClean="0">
                <a:solidFill>
                  <a:srgbClr val="00B0F0"/>
                </a:solidFill>
              </a:rPr>
              <a:t>Стану</a:t>
            </a:r>
            <a:r>
              <a:rPr lang="ru-RU" sz="7200" b="1" i="1" dirty="0">
                <a:solidFill>
                  <a:srgbClr val="00B0F0"/>
                </a:solidFill>
              </a:rPr>
              <a:t> мастером по стрижке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И Лариске отомщу –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Обстригу аж под мальчишку,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00B0F0"/>
                </a:solidFill>
              </a:rPr>
              <a:t>А потом тогда прощу.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00B050"/>
                </a:solidFill>
              </a:rPr>
              <a:t>                   ***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7030A0"/>
                </a:solidFill>
              </a:rPr>
              <a:t>На гимнастику хожу,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7030A0"/>
                </a:solidFill>
              </a:rPr>
              <a:t>Ем лишь раз в неделю.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7030A0"/>
                </a:solidFill>
              </a:rPr>
              <a:t>По секрету вам скажу:</a:t>
            </a:r>
          </a:p>
          <a:p>
            <a:pPr marL="0" indent="0" algn="ctr">
              <a:buNone/>
            </a:pPr>
            <a:r>
              <a:rPr lang="ru-RU" sz="7200" b="1" i="1" dirty="0">
                <a:solidFill>
                  <a:srgbClr val="7030A0"/>
                </a:solidFill>
              </a:rPr>
              <a:t>Стать хочу моделью</a:t>
            </a:r>
          </a:p>
          <a:p>
            <a:pPr marL="0" indent="0">
              <a:buNone/>
            </a:pPr>
            <a:endParaRPr lang="ru-RU" sz="72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72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7200" b="1" i="1" dirty="0">
                <a:solidFill>
                  <a:srgbClr val="00B050"/>
                </a:solidFill>
              </a:rPr>
              <a:t>-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69833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/>
              <a:t>И так мы </a:t>
            </a:r>
            <a:r>
              <a:rPr lang="ru-RU" dirty="0" smtClean="0"/>
              <a:t>начинаем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4" y="1196752"/>
            <a:ext cx="7416824" cy="5400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200" b="1" i="1" dirty="0">
                <a:solidFill>
                  <a:srgbClr val="00B050"/>
                </a:solidFill>
              </a:rPr>
              <a:t>Слово учителя:</a:t>
            </a:r>
          </a:p>
          <a:p>
            <a:pPr marL="0" indent="0">
              <a:buNone/>
            </a:pPr>
            <a:r>
              <a:rPr lang="ru-RU" sz="4000" b="1" i="1" dirty="0"/>
              <a:t>Чему первым делом</a:t>
            </a:r>
          </a:p>
          <a:p>
            <a:pPr marL="0" indent="0">
              <a:buNone/>
            </a:pPr>
            <a:r>
              <a:rPr lang="ru-RU" sz="4000" b="1" i="1" dirty="0"/>
              <a:t>Научится кошка?</a:t>
            </a:r>
          </a:p>
          <a:p>
            <a:pPr marL="0" indent="0">
              <a:buNone/>
            </a:pPr>
            <a:r>
              <a:rPr lang="ru-RU" sz="4000" b="1" i="1" dirty="0"/>
              <a:t>-Хватать.</a:t>
            </a:r>
          </a:p>
          <a:p>
            <a:pPr marL="0" indent="0">
              <a:buNone/>
            </a:pPr>
            <a:r>
              <a:rPr lang="ru-RU" sz="4000" b="1" i="1" dirty="0"/>
              <a:t>Чему первым делом </a:t>
            </a:r>
          </a:p>
          <a:p>
            <a:pPr marL="0" indent="0">
              <a:buNone/>
            </a:pPr>
            <a:r>
              <a:rPr lang="ru-RU" sz="4000" b="1" i="1" dirty="0"/>
              <a:t>Научится птица?</a:t>
            </a:r>
          </a:p>
          <a:p>
            <a:pPr marL="0" indent="0">
              <a:buNone/>
            </a:pPr>
            <a:r>
              <a:rPr lang="ru-RU" sz="4000" b="1" i="1" dirty="0"/>
              <a:t>-Летать.</a:t>
            </a:r>
          </a:p>
          <a:p>
            <a:pPr marL="0" indent="0">
              <a:buNone/>
            </a:pPr>
            <a:r>
              <a:rPr lang="ru-RU" sz="4000" b="1" i="1" dirty="0"/>
              <a:t>Чему первым делом </a:t>
            </a:r>
          </a:p>
          <a:p>
            <a:pPr marL="0" indent="0">
              <a:buNone/>
            </a:pPr>
            <a:r>
              <a:rPr lang="ru-RU" sz="4000" b="1" i="1" dirty="0"/>
              <a:t>Научится школьник?</a:t>
            </a:r>
          </a:p>
          <a:p>
            <a:pPr marL="0" indent="0">
              <a:buNone/>
            </a:pPr>
            <a:r>
              <a:rPr lang="ru-RU" sz="4000" b="1" i="1" dirty="0"/>
              <a:t>-Читать.</a:t>
            </a:r>
          </a:p>
          <a:p>
            <a:pPr marL="0" indent="0">
              <a:buNone/>
            </a:pPr>
            <a:r>
              <a:rPr lang="ru-RU" sz="4000" b="1" i="1" dirty="0"/>
              <a:t>Котенок вырастет кошкой,</a:t>
            </a:r>
          </a:p>
          <a:p>
            <a:pPr marL="0" indent="0">
              <a:buNone/>
            </a:pPr>
            <a:r>
              <a:rPr lang="ru-RU" sz="4000" b="1" i="1" dirty="0"/>
              <a:t>Такой же, как все на свете.</a:t>
            </a:r>
          </a:p>
          <a:p>
            <a:pPr marL="0" indent="0">
              <a:buNone/>
            </a:pPr>
            <a:r>
              <a:rPr lang="ru-RU" sz="4000" b="1" i="1" dirty="0"/>
              <a:t>А дети читают,</a:t>
            </a:r>
          </a:p>
          <a:p>
            <a:pPr marL="0" indent="0">
              <a:buNone/>
            </a:pPr>
            <a:r>
              <a:rPr lang="ru-RU" sz="4000" b="1" i="1" dirty="0"/>
              <a:t>А дети мечтают.</a:t>
            </a:r>
          </a:p>
          <a:p>
            <a:pPr marL="0" indent="0">
              <a:buNone/>
            </a:pPr>
            <a:r>
              <a:rPr lang="ru-RU" sz="4000" b="1" i="1" dirty="0"/>
              <a:t>И даже их папы и мамы не знают,</a:t>
            </a:r>
          </a:p>
          <a:p>
            <a:pPr marL="0" indent="0">
              <a:buNone/>
            </a:pPr>
            <a:r>
              <a:rPr lang="ru-RU" sz="4000" b="1" i="1" dirty="0"/>
              <a:t>Кем станут, кем вырастут дети</a:t>
            </a:r>
            <a:r>
              <a:rPr lang="ru-RU" sz="4000" b="1" i="1" dirty="0" smtClean="0"/>
              <a:t>.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sz="6200" b="1" i="1" dirty="0" smtClean="0">
                <a:solidFill>
                  <a:srgbClr val="00B050"/>
                </a:solidFill>
              </a:rPr>
              <a:t>Давайте поиграем! </a:t>
            </a:r>
          </a:p>
          <a:p>
            <a:pPr marL="0" indent="0">
              <a:buNone/>
            </a:pPr>
            <a:r>
              <a:rPr lang="ru-RU" sz="6200" b="1" i="1" dirty="0" smtClean="0">
                <a:solidFill>
                  <a:srgbClr val="00B050"/>
                </a:solidFill>
              </a:rPr>
              <a:t>Сейчас нам предстоит пройти кампанию</a:t>
            </a:r>
            <a:r>
              <a:rPr lang="en-US" sz="6200" b="1" i="1" dirty="0" smtClean="0">
                <a:solidFill>
                  <a:srgbClr val="00B050"/>
                </a:solidFill>
              </a:rPr>
              <a:t>, </a:t>
            </a:r>
            <a:r>
              <a:rPr lang="ru-RU" sz="6200" b="1" i="1" dirty="0" smtClean="0">
                <a:solidFill>
                  <a:srgbClr val="00B050"/>
                </a:solidFill>
              </a:rPr>
              <a:t>для этого нам нужно выполнить несколько миссий</a:t>
            </a:r>
            <a:r>
              <a:rPr lang="ru-RU" sz="6200" b="1" i="1" dirty="0">
                <a:solidFill>
                  <a:srgbClr val="00B050"/>
                </a:solidFill>
              </a:rPr>
              <a:t>.</a:t>
            </a:r>
            <a:endParaRPr lang="ru-RU" sz="6200" b="1" i="1" dirty="0" smtClean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1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Что такое профессия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47953" y="1775845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B050"/>
                </a:solidFill>
              </a:rPr>
              <a:t>-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991855" y="984137"/>
            <a:ext cx="48215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такое профессия? </a:t>
            </a:r>
          </a:p>
          <a:p>
            <a:r>
              <a:rPr lang="ru-RU" dirty="0"/>
              <a:t>Профессия – это социальная характеристика человека, указывающая на его принадлежность к определенной категории людей, которые занимаются одинаковым видом трудовой деятельности. </a:t>
            </a:r>
          </a:p>
          <a:p>
            <a:r>
              <a:rPr lang="ru-RU" dirty="0"/>
              <a:t>Профессии и специальности возникли в истории человечества в результате общественного разделения труда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2740335" cy="27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3802493"/>
            <a:ext cx="75618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Профессия- это:</a:t>
            </a:r>
          </a:p>
          <a:p>
            <a:pPr marL="285750" indent="-285750">
              <a:buBlip>
                <a:blip r:embed="rId4"/>
              </a:buBlip>
            </a:pPr>
            <a:r>
              <a:rPr lang="ru-RU" dirty="0" smtClean="0"/>
              <a:t>Деятельность</a:t>
            </a:r>
            <a:r>
              <a:rPr lang="ru-RU" dirty="0"/>
              <a:t>, направленная на пользу общества,</a:t>
            </a:r>
          </a:p>
          <a:p>
            <a:pPr marL="285750" indent="-285750">
              <a:buBlip>
                <a:blip r:embed="rId4"/>
              </a:buBlip>
            </a:pPr>
            <a:r>
              <a:rPr lang="ru-RU" dirty="0"/>
              <a:t>Деятельность, требующая профессионального обучения,</a:t>
            </a:r>
          </a:p>
          <a:p>
            <a:pPr marL="285750" indent="-285750">
              <a:buBlip>
                <a:blip r:embed="rId4"/>
              </a:buBlip>
            </a:pPr>
            <a:r>
              <a:rPr lang="ru-RU" dirty="0"/>
              <a:t>Деятельность, выполненная за определённое вознаграждение (зарплату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/>
              <a:t>Классификация профессий профессора, доктора психологических наук </a:t>
            </a:r>
            <a:r>
              <a:rPr lang="ru-RU" dirty="0" err="1" smtClean="0"/>
              <a:t>Е.А.Климова</a:t>
            </a:r>
            <a:r>
              <a:rPr lang="ru-RU" dirty="0"/>
              <a:t>:</a:t>
            </a:r>
            <a:r>
              <a:rPr lang="ru-RU" dirty="0" smtClean="0"/>
              <a:t>  “</a:t>
            </a:r>
            <a:r>
              <a:rPr lang="ru-RU" dirty="0"/>
              <a:t>человек-человек” “человек-техника” “человек- знаковая система” “человек- художественный образ” “человек-природа”</a:t>
            </a:r>
          </a:p>
        </p:txBody>
      </p:sp>
    </p:spTree>
    <p:extLst>
      <p:ext uri="{BB962C8B-B14F-4D97-AF65-F5344CB8AC3E}">
        <p14:creationId xmlns:p14="http://schemas.microsoft.com/office/powerpoint/2010/main" val="37130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31" y="1063598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2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Узнать формулу выбора профессии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хочу</a:t>
            </a:r>
            <a:r>
              <a:rPr lang="ru-RU" dirty="0" err="1" smtClean="0">
                <a:solidFill>
                  <a:srgbClr val="002060"/>
                </a:solidFill>
                <a:sym typeface="Symbol"/>
              </a:rPr>
              <a:t></a:t>
            </a:r>
            <a:r>
              <a:rPr lang="ru-RU" dirty="0" err="1" smtClean="0"/>
              <a:t>могу</a:t>
            </a:r>
            <a:r>
              <a:rPr lang="ru-RU" dirty="0" smtClean="0">
                <a:solidFill>
                  <a:srgbClr val="002060"/>
                </a:solidFill>
                <a:sym typeface="Symbol"/>
              </a:rPr>
              <a:t></a:t>
            </a:r>
            <a:r>
              <a:rPr lang="ru-RU" dirty="0" smtClean="0"/>
              <a:t> знаю»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47953" y="1775845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B050"/>
                </a:solidFill>
              </a:rPr>
              <a:t>-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http://prof-nvf.org/vybor_professi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132854"/>
            <a:ext cx="2448272" cy="24482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vepic.ru/42434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975158"/>
            <a:ext cx="3168352" cy="26059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4585539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"Хочу" – это пространство желаний, целей, интересов, стремлений.</a:t>
            </a:r>
            <a:br>
              <a:rPr lang="ru-RU" dirty="0"/>
            </a:br>
            <a:r>
              <a:rPr lang="ru-RU" dirty="0"/>
              <a:t>"Могу" – это пространство способностей, талантов, состояние здоровья.</a:t>
            </a:r>
            <a:br>
              <a:rPr lang="ru-RU" dirty="0"/>
            </a:br>
            <a:r>
              <a:rPr lang="ru-RU" dirty="0"/>
              <a:t>"Надо" - это пространство запросов от рынка труда, социально-экономические проблемы, тенденции в развитии мировой экономики.</a:t>
            </a:r>
          </a:p>
        </p:txBody>
      </p:sp>
    </p:spTree>
    <p:extLst>
      <p:ext uri="{BB962C8B-B14F-4D97-AF65-F5344CB8AC3E}">
        <p14:creationId xmlns:p14="http://schemas.microsoft.com/office/powerpoint/2010/main" val="6179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784887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3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Узнать о Профессиях для будущего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47953" y="1775845"/>
            <a:ext cx="7239000" cy="4846320"/>
          </a:xfrm>
        </p:spPr>
        <p:txBody>
          <a:bodyPr>
            <a:normAutofit/>
          </a:bodyPr>
          <a:lstStyle/>
          <a:p>
            <a:pPr marL="0" indent="633413" algn="just">
              <a:buNone/>
            </a:pPr>
            <a:r>
              <a:rPr lang="ru-RU" sz="1800" dirty="0"/>
              <a:t>Если раньше создавалось впечатление, что самые популярные профессии среди молодежи – это менеджеры, юристы и финансисты, то теперь можно точно сказать, что совсем скоро спрос работодателей будет направлен на совершенно другие специальности.</a:t>
            </a:r>
          </a:p>
          <a:p>
            <a:pPr marL="0" indent="633413" algn="just">
              <a:buNone/>
            </a:pPr>
            <a:r>
              <a:rPr lang="ru-RU" sz="1800" dirty="0" smtClean="0"/>
              <a:t>Ведь </a:t>
            </a:r>
            <a:r>
              <a:rPr lang="ru-RU" sz="1800" dirty="0"/>
              <a:t>уже в настоящее время гораздо больше ценятся выпускники факультетов естественных наук, специалисты в области высоких технологий и IT-специалисты</a:t>
            </a:r>
            <a:r>
              <a:rPr lang="ru-RU" sz="1800" dirty="0" smtClean="0"/>
              <a:t>.</a:t>
            </a:r>
          </a:p>
          <a:p>
            <a:pPr marL="0" indent="633413" algn="just">
              <a:buNone/>
            </a:pPr>
            <a:r>
              <a:rPr lang="ru-RU" sz="1800" dirty="0" smtClean="0"/>
              <a:t>Давайте </a:t>
            </a:r>
            <a:r>
              <a:rPr lang="ru-RU" sz="1800" dirty="0"/>
              <a:t>разберемся по порядку и составим рейтинг новых профессий будущего.</a:t>
            </a:r>
            <a:endParaRPr lang="ru-RU" sz="1800" dirty="0" smtClean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689</TotalTime>
  <Words>1068</Words>
  <Application>Microsoft Office PowerPoint</Application>
  <PresentationFormat>Экран (4:3)</PresentationFormat>
  <Paragraphs>327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Классный час «Моя будущая профессия- профессия для будущего»</vt:lpstr>
      <vt:lpstr>Цель мероприятия:</vt:lpstr>
      <vt:lpstr>И так мы начинаем! </vt:lpstr>
      <vt:lpstr> И так мы начинаем! </vt:lpstr>
      <vt:lpstr> И так мы начинаем! </vt:lpstr>
      <vt:lpstr> И так мы начинаем!</vt:lpstr>
      <vt:lpstr>Миссия 1.  Что такое профессия</vt:lpstr>
      <vt:lpstr>Миссия 2.  Узнать формулу выбора профессии «хочумогу знаю»</vt:lpstr>
      <vt:lpstr>Миссия 3.  Узнать о Профессиях для будущего   </vt:lpstr>
      <vt:lpstr>Миссия 3. Узнать о Профессиях для будущего   </vt:lpstr>
      <vt:lpstr> Миссия 3. Узнать о Профессиях для будущего   </vt:lpstr>
      <vt:lpstr>Миссия 3. Узнать о Профессиях для будущего   </vt:lpstr>
      <vt:lpstr>Миссия 3. Узнать о Профессиях для будущего   </vt:lpstr>
      <vt:lpstr>Миссия 3. Узнать о Профессиях для будущего   </vt:lpstr>
      <vt:lpstr>Миссия 3. Узнать о Профессиях для будущего   </vt:lpstr>
      <vt:lpstr>Миссия 3. Узнать о Профессиях для будущего   </vt:lpstr>
      <vt:lpstr>Миссия 3. Узнать о Профессиях для будущего   </vt:lpstr>
      <vt:lpstr>Миссия 3. Узнать о Профессиях для будущего   </vt:lpstr>
      <vt:lpstr>Миссия 3. Узнать о Профессиях для будущего   </vt:lpstr>
      <vt:lpstr>Миссия 3. Узнать о Профессиях для будущего   </vt:lpstr>
      <vt:lpstr>Миссия 3. Узнать о Профессиях для будущего   </vt:lpstr>
      <vt:lpstr>Миссия 3. Узнать о Профессиях для будущего   </vt:lpstr>
      <vt:lpstr>Миссия 3. Узнать о Профессиях для будущего   </vt:lpstr>
      <vt:lpstr>Миссия 4. КакАя профессия мне подходит (тест)  </vt:lpstr>
      <vt:lpstr>Миссия 4. Написать мини-сочинение на тему: «кем и где хочу работать!» </vt:lpstr>
      <vt:lpstr>Используемые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«Моя будущая профессия</dc:title>
  <dc:creator>Саша</dc:creator>
  <cp:lastModifiedBy>Саша</cp:lastModifiedBy>
  <cp:revision>59</cp:revision>
  <dcterms:created xsi:type="dcterms:W3CDTF">2016-08-29T11:47:47Z</dcterms:created>
  <dcterms:modified xsi:type="dcterms:W3CDTF">2017-06-04T19:06:43Z</dcterms:modified>
</cp:coreProperties>
</file>