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17" r:id="rId2"/>
    <p:sldId id="324" r:id="rId3"/>
    <p:sldId id="323" r:id="rId4"/>
    <p:sldId id="306" r:id="rId5"/>
    <p:sldId id="303" r:id="rId6"/>
    <p:sldId id="304" r:id="rId7"/>
    <p:sldId id="305" r:id="rId8"/>
    <p:sldId id="307" r:id="rId9"/>
    <p:sldId id="308" r:id="rId10"/>
    <p:sldId id="309" r:id="rId11"/>
    <p:sldId id="310" r:id="rId12"/>
    <p:sldId id="292" r:id="rId13"/>
    <p:sldId id="286" r:id="rId14"/>
    <p:sldId id="282" r:id="rId15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12274"/>
    <a:srgbClr val="FF6600"/>
    <a:srgbClr val="33CCFF"/>
    <a:srgbClr val="CC3300"/>
    <a:srgbClr val="3F24E2"/>
    <a:srgbClr val="800000"/>
    <a:srgbClr val="00FF00"/>
    <a:srgbClr val="A86ED4"/>
    <a:srgbClr val="CC66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75" autoAdjust="0"/>
  </p:normalViewPr>
  <p:slideViewPr>
    <p:cSldViewPr>
      <p:cViewPr>
        <p:scale>
          <a:sx n="110" d="100"/>
          <a:sy n="110" d="100"/>
        </p:scale>
        <p:origin x="-1008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71B34-319E-48E0-808F-CA76018E1416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D2ACC-D539-4E11-B1E5-6C1F9E1FAB7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67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269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332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95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3780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9007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3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257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97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942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7345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3A738D-CF17-4765-BC49-9B10C5278097}" type="datetimeFigureOut">
              <a:rPr lang="ru-RU" smtClean="0"/>
              <a:t>14.05.2017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D2F6B-B80F-4A80-9837-59FC639E1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9143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10" Type="http://schemas.openxmlformats.org/officeDocument/2006/relationships/image" Target="../media/image61.gif"/><Relationship Id="rId4" Type="http://schemas.openxmlformats.org/officeDocument/2006/relationships/image" Target="../media/image55.jpeg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png"/><Relationship Id="rId10" Type="http://schemas.openxmlformats.org/officeDocument/2006/relationships/image" Target="../media/image69.gif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70.jpeg"/><Relationship Id="rId7" Type="http://schemas.openxmlformats.org/officeDocument/2006/relationships/image" Target="../media/image7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jpeg"/><Relationship Id="rId11" Type="http://schemas.openxmlformats.org/officeDocument/2006/relationships/image" Target="../media/image77.gif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microsoft.com/office/2007/relationships/hdphoto" Target="../media/hdphoto1.wdp"/><Relationship Id="rId9" Type="http://schemas.openxmlformats.org/officeDocument/2006/relationships/image" Target="../media/image7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jpeg"/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10" Type="http://schemas.openxmlformats.org/officeDocument/2006/relationships/image" Target="../media/image85.gif"/><Relationship Id="rId4" Type="http://schemas.openxmlformats.org/officeDocument/2006/relationships/image" Target="../media/image79.jpeg"/><Relationship Id="rId9" Type="http://schemas.openxmlformats.org/officeDocument/2006/relationships/image" Target="../media/image84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jpeg"/><Relationship Id="rId3" Type="http://schemas.openxmlformats.org/officeDocument/2006/relationships/image" Target="../media/image86.jpeg"/><Relationship Id="rId7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jpeg"/><Relationship Id="rId5" Type="http://schemas.openxmlformats.org/officeDocument/2006/relationships/image" Target="../media/image88.jpeg"/><Relationship Id="rId10" Type="http://schemas.openxmlformats.org/officeDocument/2006/relationships/image" Target="../media/image93.gif"/><Relationship Id="rId4" Type="http://schemas.openxmlformats.org/officeDocument/2006/relationships/image" Target="../media/image87.jpeg"/><Relationship Id="rId9" Type="http://schemas.openxmlformats.org/officeDocument/2006/relationships/image" Target="../media/image92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37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gif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10" Type="http://schemas.openxmlformats.org/officeDocument/2006/relationships/image" Target="../media/image53.gif"/><Relationship Id="rId4" Type="http://schemas.openxmlformats.org/officeDocument/2006/relationships/image" Target="../media/image47.jpeg"/><Relationship Id="rId9" Type="http://schemas.openxmlformats.org/officeDocument/2006/relationships/image" Target="../media/image5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260649"/>
            <a:ext cx="90364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60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4BACC6">
                    <a:lumMod val="60000"/>
                    <a:lumOff val="40000"/>
                  </a:srgbClr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6000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6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33CC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6000" b="1" dirty="0" smtClean="0">
                <a:solidFill>
                  <a:srgbClr val="FFCC00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6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000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6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endParaRPr lang="ru-RU" sz="6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&amp;dcy;&amp;iecy;&amp;tcy;&amp;icy;, hands, &amp;dcy;&amp;iecy;&amp;tcy;&amp;icy;, happiness, Kids, smiles, mode, colour wall, &amp;rcy;&amp;ucy;&amp;kcy;&amp;icy;, drawing, children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29" t="39592" r="3835"/>
          <a:stretch/>
        </p:blipFill>
        <p:spPr bwMode="auto">
          <a:xfrm>
            <a:off x="1" y="5085184"/>
            <a:ext cx="4572000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&amp;dcy;&amp;iecy;&amp;tcy;&amp;icy;, hands, &amp;dcy;&amp;iecy;&amp;tcy;&amp;icy;, happiness, Kids, smiles, mode, colour wall, &amp;rcy;&amp;ucy;&amp;kcy;&amp;icy;, drawing, childre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7" t="39592" r="3412"/>
          <a:stretch/>
        </p:blipFill>
        <p:spPr bwMode="auto">
          <a:xfrm flipH="1">
            <a:off x="4572001" y="5085184"/>
            <a:ext cx="4597548" cy="1772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619672" y="1196752"/>
            <a:ext cx="6048672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Презентация к уроку по предмету цветоведение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 2 классе художественного отделения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Разработала Ишимова А.В.</a:t>
            </a: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реподаватель ДШИ п.Серебряный Бор</a:t>
            </a:r>
          </a:p>
          <a:p>
            <a:pPr algn="ctr"/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(филиала ДШИ г.Нерюнгри)</a:t>
            </a:r>
            <a:endParaRPr lang="ru-RU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381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review-image" descr="http://bigzone.ru/upload/shop_3/4/5/3/item_45334/shop_items_catalog_image453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1278"/>
            <a:ext cx="9144000" cy="56421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4" name="Прямоугольник 3"/>
          <p:cNvSpPr/>
          <p:nvPr/>
        </p:nvSpPr>
        <p:spPr>
          <a:xfrm>
            <a:off x="1475656" y="0"/>
            <a:ext cx="59766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1710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Желтый цвет привлекает к себе внимание, заставляет человека концентрироваться на чем-либо. Он способствует созданию теплой, уютной домашней атмосферы. Желтый также, как и красный цвет, активизирует энергию, однако этот цвет не обладает агрессивностью красного цвета.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review-image" descr="http://bigzone.ru/upload/shop_3/4/5/3/item_45334/shop_items_catalog_image4533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8341"/>
            <a:ext cx="9144000" cy="564219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7" name="Прямоугольник 6"/>
          <p:cNvSpPr/>
          <p:nvPr/>
        </p:nvSpPr>
        <p:spPr>
          <a:xfrm>
            <a:off x="1259632" y="1717434"/>
            <a:ext cx="619268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8" name="preview-image" descr="https://pp.vk.me/c4231/u167804440/155190290/x_45c20fa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17832"/>
            <a:ext cx="2196244" cy="1474787"/>
          </a:xfrm>
          <a:prstGeom prst="rect">
            <a:avLst/>
          </a:prstGeom>
          <a:noFill/>
          <a:ln w="28575">
            <a:solidFill>
              <a:srgbClr val="FFFF00"/>
            </a:solidFill>
          </a:ln>
        </p:spPr>
      </p:pic>
      <p:pic>
        <p:nvPicPr>
          <p:cNvPr id="9" name="Picture 8" descr="http://st.gdefon.com/wallpapers_original/s/583371_razmyitie_jeltyiy_radost_pozitiv_listik_smeh_devoc_3800x2500_%28www.GdeFon.ru%29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97" b="5648"/>
          <a:stretch/>
        </p:blipFill>
        <p:spPr bwMode="auto">
          <a:xfrm>
            <a:off x="6228184" y="2788472"/>
            <a:ext cx="2196244" cy="1474788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s.pfst.net/2011.02/48993683637642155e3f071928345ded3345b8c041_b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4" r="6594"/>
          <a:stretch/>
        </p:blipFill>
        <p:spPr bwMode="auto">
          <a:xfrm>
            <a:off x="3893743" y="2788472"/>
            <a:ext cx="1356513" cy="1416071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okomnate.ru/wp-content/uploads/2015/03/zheltyj-tsvet-trend-v-interer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96194"/>
            <a:ext cx="2196244" cy="1474787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4796193"/>
            <a:ext cx="2196244" cy="1474787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4" descr="http://house.jofo.ru/data/userfiles/106/images/355613-ukus_osa_index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773" y="4907493"/>
            <a:ext cx="1387134" cy="1185803"/>
          </a:xfrm>
          <a:prstGeom prst="rect">
            <a:avLst/>
          </a:prstGeom>
          <a:noFill/>
          <a:ln w="285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83568" y="2348880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Солнце                                  Праздник                                Радость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3568" y="4437112"/>
            <a:ext cx="7740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            Уют                              Предупреждение                        Богатство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4" descr="http://justclickit.ru/flash/mult/mult%20%287%29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440" y="4938274"/>
            <a:ext cx="881628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01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4ernigiv.info/uploads/posts/2015-02/1423232301_86999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4" t="17138" r="15154" b="7211"/>
          <a:stretch/>
        </p:blipFill>
        <p:spPr bwMode="auto">
          <a:xfrm>
            <a:off x="0" y="-27384"/>
            <a:ext cx="9144000" cy="57606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35696" y="0"/>
            <a:ext cx="53285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pic>
        <p:nvPicPr>
          <p:cNvPr id="6" name="Picture 2" descr="http://www.4ernigiv.info/uploads/posts/2015-02/1423232301_869991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4" t="17138" r="15154" b="7211"/>
          <a:stretch/>
        </p:blipFill>
        <p:spPr bwMode="auto">
          <a:xfrm>
            <a:off x="-2968" y="1436053"/>
            <a:ext cx="9144000" cy="69269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Фиолетовый цвет указывает на духовность и уравновешенность. Энергия фиолетового цвета несет в себе глубокий, космический покой . В больших количествах фиолетовый цвет способен навеять уныние.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91680" y="1588644"/>
            <a:ext cx="547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10" name="Picture 8" descr="http://go3.imgsmail.ru/imgpreview?key=77ffdd7cfd25a697&amp;mb=imgdb_preview_145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708920"/>
            <a:ext cx="2400300" cy="1504951"/>
          </a:xfrm>
          <a:prstGeom prst="rect">
            <a:avLst/>
          </a:prstGeom>
          <a:noFill/>
          <a:ln w="28575">
            <a:solidFill>
              <a:srgbClr val="A86E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7" y="4797152"/>
            <a:ext cx="2400300" cy="1504951"/>
          </a:xfrm>
          <a:prstGeom prst="rect">
            <a:avLst/>
          </a:prstGeom>
          <a:noFill/>
          <a:ln w="28575">
            <a:solidFill>
              <a:srgbClr val="A86ED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 descr="http://forum.grodno.net/avs/avatar_4291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16901"/>
            <a:ext cx="1682369" cy="1504951"/>
          </a:xfrm>
          <a:prstGeom prst="rect">
            <a:avLst/>
          </a:prstGeom>
          <a:noFill/>
          <a:ln w="28575">
            <a:solidFill>
              <a:srgbClr val="A86E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6" descr="http://automotonews.ru/wp-content/uploads/2015/05/1488819825298861800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724882"/>
            <a:ext cx="2247447" cy="1496970"/>
          </a:xfrm>
          <a:prstGeom prst="rect">
            <a:avLst/>
          </a:prstGeom>
          <a:noFill/>
          <a:ln w="28575">
            <a:solidFill>
              <a:srgbClr val="A86E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0" descr="http://2.bp.blogspot.com/-9aqhLjV7iFw/TuyS89TA_wI/AAAAAAAAHLg/qQMmEGHlBNk/s1600/13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797151"/>
            <a:ext cx="2247447" cy="1504951"/>
          </a:xfrm>
          <a:prstGeom prst="rect">
            <a:avLst/>
          </a:prstGeom>
          <a:noFill/>
          <a:ln w="28575">
            <a:solidFill>
              <a:srgbClr val="A86E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2" descr="http://cs2.livemaster.ru/storage/fa/71/924b0483600b03a52f791cf2ebvt--kukly-igrushki-podvizhnaya-kukla-pero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6" t="7968" r="8773" b="7785"/>
          <a:stretch/>
        </p:blipFill>
        <p:spPr bwMode="auto">
          <a:xfrm>
            <a:off x="3851920" y="4797151"/>
            <a:ext cx="1682369" cy="1504952"/>
          </a:xfrm>
          <a:prstGeom prst="rect">
            <a:avLst/>
          </a:prstGeom>
          <a:noFill/>
          <a:ln w="28575">
            <a:solidFill>
              <a:srgbClr val="A86ED4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755577" y="2276872"/>
            <a:ext cx="76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b="1" dirty="0" smtClean="0">
                <a:solidFill>
                  <a:srgbClr val="512274"/>
                </a:solidFill>
                <a:latin typeface="Times New Roman" pitchFamily="18" charset="0"/>
                <a:cs typeface="Times New Roman" pitchFamily="18" charset="0"/>
              </a:rPr>
              <a:t>Космос                                Волшебство                          Роскошь</a:t>
            </a:r>
            <a:endParaRPr lang="ru-RU" b="1" dirty="0">
              <a:solidFill>
                <a:srgbClr val="512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5577" y="4365104"/>
            <a:ext cx="7648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b="1" dirty="0" smtClean="0">
                <a:solidFill>
                  <a:srgbClr val="512274"/>
                </a:solidFill>
                <a:latin typeface="Times New Roman" pitchFamily="18" charset="0"/>
                <a:cs typeface="Times New Roman" pitchFamily="18" charset="0"/>
              </a:rPr>
              <a:t>Магия                                   Печаль                           Одиночество</a:t>
            </a:r>
            <a:endParaRPr lang="ru-RU" b="1" dirty="0">
              <a:solidFill>
                <a:srgbClr val="512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18" descr="&amp;Mcy;&amp;ucy;&amp;lcy;&amp;softcy;&amp;tcy;&amp;yacy;&amp;shcy;&amp;kcy;&amp;icy;, &amp;gcy;&amp;iecy;&amp;rcy;&amp;ocy;&amp;icy; &amp;mcy;&amp;ucy;&amp;lcy;&amp;softcy;&amp;tcy;&amp;fcy;&amp;icy;&amp;lcy;&amp;softcy;&amp;mcy;&amp;ocy;&amp;vcy;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464958"/>
            <a:ext cx="1583191" cy="1144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2568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 descr="http://go1.imgsmail.ru/imgpreview?key=3725dbe2cc648278&amp;mb=imgdb_preview_188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" y="-30342"/>
            <a:ext cx="9144000" cy="764704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  <a:extLst/>
        </p:spPr>
      </p:pic>
      <p:sp>
        <p:nvSpPr>
          <p:cNvPr id="4" name="Прямоугольник 3"/>
          <p:cNvSpPr/>
          <p:nvPr/>
        </p:nvSpPr>
        <p:spPr>
          <a:xfrm>
            <a:off x="2267745" y="116632"/>
            <a:ext cx="430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73436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Коричневый цвет успокаивающий, тормозящий возбуждение, дающий отдых глазу и усталым нервам. Даже в больших количествах не раздражает и не утомляет своей яркостью. </a:t>
            </a:r>
          </a:p>
        </p:txBody>
      </p:sp>
      <p:pic>
        <p:nvPicPr>
          <p:cNvPr id="6" name="Picture 6" descr="http://go1.imgsmail.ru/imgpreview?key=3725dbe2cc648278&amp;mb=imgdb_preview_188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5" y="1636229"/>
            <a:ext cx="9144000" cy="764704"/>
          </a:xfrm>
          <a:prstGeom prst="rect">
            <a:avLst/>
          </a:prstGeom>
          <a:solidFill>
            <a:srgbClr val="6633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1547664" y="1772816"/>
            <a:ext cx="53053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8" name="Picture 8" descr="http://shkolazhizni.ru/img/content/i81/8114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924945"/>
            <a:ext cx="2088232" cy="144016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img0.liveinternet.ru/images/attach/c/7/97/480/97480828_03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03"/>
          <a:stretch/>
        </p:blipFill>
        <p:spPr bwMode="auto">
          <a:xfrm>
            <a:off x="755576" y="5013176"/>
            <a:ext cx="2088232" cy="144016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333v.ru/uploads/89/895df8ffb0244877fea2e50223a0dc7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6369" y="4998633"/>
            <a:ext cx="2088232" cy="144016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755576" y="24928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     Плодородие                               Жизнь                                Преданность                        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581128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Стабильность                         Спокойствие                           Трудолюбие</a:t>
            </a:r>
            <a:endParaRPr lang="ru-RU" b="1" dirty="0">
              <a:solidFill>
                <a:srgbClr val="66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ttp://wallpaperscraft.ru/image/derevo_stvol_duplo_kora_zelen_trava_leto_6965_1920x1080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924945"/>
            <a:ext cx="2088232" cy="1449776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go1.imgsmail.ru/imgpreview?key=68720baa05d85329&amp;mb=imgdb_preview_107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0"/>
          <a:stretch/>
        </p:blipFill>
        <p:spPr bwMode="auto">
          <a:xfrm>
            <a:off x="6228184" y="2950164"/>
            <a:ext cx="2217459" cy="142875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img0.liveinternet.ru/images/attach/c/4/123/193/123193982_5177462_229580544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013176"/>
            <a:ext cx="2217459" cy="1440160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&amp;Vcy;&amp;ocy;&amp;dcy;&amp;acy; &amp;icy; &amp;ocy;&amp;gcy;&amp;ocy;&amp;ncy;&amp;softcy; &amp;scy;&amp;mcy;&amp;acy;&amp;jcy;&amp;lcy;&amp;icy;&amp;kcy;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0366" y="5589240"/>
            <a:ext cx="47625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92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www.balticfenster.lv/colors/z13-611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8131"/>
            <a:ext cx="9144000" cy="6488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979712" y="0"/>
            <a:ext cx="504055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62068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Зеленый цвет воспринимается наиболее спокойно и благоприятно, это цвет обновления и всего нового.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Слишком много зеленого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вызывает тоску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апатию.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www.balticfenster.lv/colors/z13-611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5080"/>
            <a:ext cx="9144000" cy="64881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35696" y="1412776"/>
            <a:ext cx="5400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8" name="preview-image" descr="http://beaplanet.ru/images/stories/Mir_rasteniy/pochemu_trava_zelenaya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045" y="4941168"/>
            <a:ext cx="2006645" cy="136815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6" name="Picture 2" descr="http://relax.com.ua/wp-content/media/kiew/2015/04/podsneynik.jpe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42" r="3506" b="7000"/>
          <a:stretch/>
        </p:blipFill>
        <p:spPr bwMode="auto">
          <a:xfrm>
            <a:off x="766046" y="2731232"/>
            <a:ext cx="2006645" cy="136815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amadysh-rt.ru/media/k2/items/cache/a3a2cfad80391f022b23a72983e9b36d_XL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729019"/>
            <a:ext cx="2016224" cy="1368152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tvet.imgsmail.ru/download/cd935a13c8f1160ae9b1f335a5f5b1b8_i-956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731233"/>
            <a:ext cx="2006645" cy="136815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11560" y="2132856"/>
            <a:ext cx="7765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Возрождение природы                     Надежда                                     Тоска          </a:t>
            </a:r>
            <a:endParaRPr lang="ru-RU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6045" y="4509120"/>
            <a:ext cx="7180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          Трава                                   Молодость                                 Нечисть </a:t>
            </a:r>
            <a:endParaRPr lang="ru-RU" dirty="0">
              <a:solidFill>
                <a:srgbClr val="00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2" name="Picture 8" descr="http://img-8.photosight.ru/3ff/2860356_large.jpe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73" r="20338" b="11716"/>
          <a:stretch/>
        </p:blipFill>
        <p:spPr bwMode="auto">
          <a:xfrm>
            <a:off x="3563888" y="4941168"/>
            <a:ext cx="2016224" cy="136815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liveexpert.ru/public/scripts/elfinder/files/u425665/758763_1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18" b="26443"/>
          <a:stretch/>
        </p:blipFill>
        <p:spPr bwMode="auto">
          <a:xfrm>
            <a:off x="6372200" y="4941168"/>
            <a:ext cx="2006645" cy="1368151"/>
          </a:xfrm>
          <a:prstGeom prst="rect">
            <a:avLst/>
          </a:prstGeom>
          <a:ln w="38100" cap="sq">
            <a:solidFill>
              <a:srgbClr val="00B05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&amp;Ucy;&amp;zhcy;&amp;acy;&amp;scy;&amp;tcy;&amp;icy;&amp;kcy;&amp;icy; &amp;icy; &amp;scy;&amp;tcy;&amp;rcy;&amp;acy;&amp;shcy;&amp;icy;&amp;lcy;&amp;kcy;&amp;icy;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4542115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977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-10886" y="36400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shkafi4you.ru/sites/default/files/oranj-ld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451" y="-29349"/>
            <a:ext cx="9221963" cy="7220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051721" y="116632"/>
            <a:ext cx="45255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-1" y="692696"/>
            <a:ext cx="9143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Оранжевый цвет 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вызывает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возбуждение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Менее сильное, чем от красного, и потому более приятное. Создает ощущение благополучия и веселья. Но при длительном восприятии оранжевого может появиться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утомление.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shkafi4you.ru/sites/default/files/oranj-lds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99" y="1616025"/>
            <a:ext cx="9227911" cy="72204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63688" y="1700808"/>
            <a:ext cx="508928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2050" name="Picture 2" descr="http://www.fonstola.ru/pic/201506/1600x900/fonstola.ru-188528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67"/>
          <a:stretch/>
        </p:blipFill>
        <p:spPr bwMode="auto">
          <a:xfrm>
            <a:off x="683568" y="3068960"/>
            <a:ext cx="2160240" cy="14401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hdoboi.org/pic/201308/1920x1200/hdoboi.org-278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135" y="3068960"/>
            <a:ext cx="2160240" cy="14401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cs627520.vk.me/v627520808/28cc9/8vdOERi1U9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738" y="3061317"/>
            <a:ext cx="2158453" cy="14401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83568" y="2492896"/>
            <a:ext cx="7680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Скорость </a:t>
            </a:r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Радость </a:t>
            </a:r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Чувственность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s59.radikal.ru/i166/0912/11/a74d580dd0b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157192"/>
            <a:ext cx="2160240" cy="14401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&amp;lcy;&amp;iecy;&amp;ncy;&amp;icy;&amp;vcy;&amp;ycy;&amp;iecy; &amp;kcy;&amp;ocy;&amp;shcy;&amp;kcy;&amp;icy; &amp;icy; &amp;kcy;&amp;ocy;&amp;tcy;&amp;ycy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9410" y="5157192"/>
            <a:ext cx="2160240" cy="14401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pensioner46.ru/storage/press/big/2014/06/25/2_53ab1b6b5bc60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6" r="4987"/>
          <a:stretch/>
        </p:blipFill>
        <p:spPr bwMode="auto">
          <a:xfrm>
            <a:off x="6269578" y="5157192"/>
            <a:ext cx="2189067" cy="1440160"/>
          </a:xfrm>
          <a:prstGeom prst="rect">
            <a:avLst/>
          </a:prstGeom>
          <a:ln w="38100" cap="sq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83568" y="4725144"/>
            <a:ext cx="7801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     Энергия                                        Лень                              Избалованность</a:t>
            </a:r>
            <a:endParaRPr lang="ru-RU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2" descr="&amp;Mcy;&amp;ucy;&amp;lcy;&amp;softcy;&amp;tcy;&amp;yacy;&amp;shcy;&amp;kcy;&amp;icy;, &amp;gcy;&amp;iecy;&amp;rcy;&amp;ocy;&amp;icy; &amp;mcy;&amp;ucy;&amp;lcy;&amp;softcy;&amp;tcy;&amp;fcy;&amp;icy;&amp;lcy;&amp;softcy;&amp;mcy;&amp;ocy;&amp;vcy;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79712" y="3838931"/>
            <a:ext cx="1141733" cy="1354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67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9552" y="188640"/>
            <a:ext cx="7992888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Локальный цвет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то основной и неизменный цвет </a:t>
            </a:r>
          </a:p>
          <a:p>
            <a:pPr algn="ctr"/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зображаемых объектов, условный, лишенный оттенков, которые возникают в природе под воздействием освещения, воздушной среды, отражений от окружающих предметов.</a:t>
            </a:r>
          </a:p>
          <a:p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496387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remoo.ru/wp-content/uploads/2015/10/gazonnaya-trava-kotoraya-unichtozhaet-sornyaki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16" y="2641059"/>
            <a:ext cx="2288580" cy="15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clipartbest.com/cliparts/di6/onE/di6onEX6T.jpe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6" r="28101"/>
          <a:stretch/>
        </p:blipFill>
        <p:spPr bwMode="auto">
          <a:xfrm>
            <a:off x="669217" y="4688816"/>
            <a:ext cx="2288580" cy="15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fony-kartinki.ru/_ph/60/2/69424187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7" y="2641059"/>
            <a:ext cx="2304258" cy="1548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clker.com/cliparts/2/0/e/b/1317251262950612915clue_simple_clouds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867" y="4688816"/>
            <a:ext cx="2304258" cy="15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otvet.imgsmail.ru/download/037c8299a560c3660e427289856b3434_i-61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955" y="2641058"/>
            <a:ext cx="2304258" cy="154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www.cliparthut.com/clip-arts/1594/lemon-clip-art-1594994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75" b="7825"/>
          <a:stretch/>
        </p:blipFill>
        <p:spPr bwMode="auto">
          <a:xfrm>
            <a:off x="6142955" y="4688816"/>
            <a:ext cx="2304258" cy="154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646693" y="4293096"/>
            <a:ext cx="73674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Трава – зеленая                                  Облака – белые                                   Лимон - желтый</a:t>
            </a:r>
            <a:endParaRPr lang="ru-RU" sz="1400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66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arthict.ru/izo/pict/picoil3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75" y="2708920"/>
            <a:ext cx="2241575" cy="27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rthict.ru/izo/pict/picoil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708920"/>
            <a:ext cx="2189608" cy="2767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67544" y="332656"/>
            <a:ext cx="79928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Работы учащихся выполненные локальным цветом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http://artisthall.ru/wp-content/uploads/2015/06/artisthall-foto-topic-decorative-stilllife-3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972"/>
          <a:stretch/>
        </p:blipFill>
        <p:spPr bwMode="auto">
          <a:xfrm>
            <a:off x="2915816" y="1793724"/>
            <a:ext cx="3312368" cy="2010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67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-8878" y="0"/>
            <a:ext cx="9152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116632"/>
            <a:ext cx="57606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7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П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72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7200" b="1" dirty="0" smtClean="0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72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7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7200" b="1" dirty="0" smtClean="0">
                <a:solidFill>
                  <a:srgbClr val="512274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7200" b="1" dirty="0">
              <a:solidFill>
                <a:srgbClr val="51227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16" descr="http://img1.goodfon.ru/wallpaper/big/9/c9/happy-birthday-decoration-66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20" y="116631"/>
            <a:ext cx="2589280" cy="189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postcard.ucoz.ru/_ph/17/2/4437958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18" y="4069322"/>
            <a:ext cx="20050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://cs317519.vk.me/v317519093/48c7/HNFO7ekkkB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069322"/>
            <a:ext cx="1915723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img-fotki.yandex.ru/get/4908/elena-vl-p16.26/0_4ebda_257de94_XL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4724" r="6766" b="16642"/>
          <a:stretch/>
        </p:blipFill>
        <p:spPr bwMode="auto">
          <a:xfrm>
            <a:off x="3016318" y="151517"/>
            <a:ext cx="3102485" cy="188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-fotki.yandex.ru/get/4908/elena-vl-p16.26/0_4ebda_257de94_XL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" t="31632" r="81238" b="34184"/>
          <a:stretch/>
        </p:blipFill>
        <p:spPr bwMode="auto">
          <a:xfrm>
            <a:off x="3016318" y="156916"/>
            <a:ext cx="367015" cy="63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n1s1.hsmedia.ru/c1/21/9e/c1219ef3d6588eccb398579940b2a8fa/690x498_0xd42ee42a_14263302831428590457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5" y="164584"/>
            <a:ext cx="2578352" cy="1860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cards.x-top.org/images/cards/middle/4a0361b8d2df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074308"/>
            <a:ext cx="1752630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kid.ru/forum/uploads/member/067/606/post-95-1393276635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83" r="18206" b="5760"/>
          <a:stretch/>
        </p:blipFill>
        <p:spPr bwMode="auto">
          <a:xfrm>
            <a:off x="2555776" y="4069322"/>
            <a:ext cx="1971048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40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-8878" y="0"/>
            <a:ext cx="91528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9" descr="http://content.foto.mail.ru/mail/rayaku/_blogs/i-25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1" t="14122" r="7174" b="24413"/>
          <a:stretch/>
        </p:blipFill>
        <p:spPr bwMode="auto">
          <a:xfrm>
            <a:off x="107504" y="3940437"/>
            <a:ext cx="2520280" cy="23688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762211"/>
            <a:ext cx="2592288" cy="244827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48"/>
          <a:stretch/>
        </p:blipFill>
        <p:spPr bwMode="auto">
          <a:xfrm>
            <a:off x="4860032" y="1762211"/>
            <a:ext cx="2557267" cy="23148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72754"/>
            <a:ext cx="2582729" cy="2436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23728" y="5691157"/>
            <a:ext cx="4734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РАДОСТЬ</a:t>
            </a:r>
            <a:endParaRPr lang="ru-RU" dirty="0">
              <a:solidFill>
                <a:srgbClr val="FFFF00"/>
              </a:solidFill>
            </a:endParaRPr>
          </a:p>
          <a:p>
            <a:pPr lvl="0"/>
            <a:r>
              <a:rPr lang="ru-RU" b="1" dirty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lang="ru-RU" b="1" dirty="0" smtClean="0">
                <a:solidFill>
                  <a:srgbClr val="CC66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МЕЛАНХОЛИЯ</a:t>
            </a: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67744" y="3982998"/>
            <a:ext cx="4896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r>
              <a:rPr lang="ru-RU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ГРУСТЬ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3982998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</a:p>
          <a:p>
            <a:pPr lvl="0"/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БЕСПОКОЙСТВО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0" y="620688"/>
            <a:ext cx="9135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Научно 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доказано, что различные цвета и их сочетания могут вызвать у человека </a:t>
            </a:r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различные эмоции радость</a:t>
            </a:r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, грусть, беспокойство или меланхолию. </a:t>
            </a:r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33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17196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черный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69" t="16509" r="50000" b="20325"/>
          <a:stretch/>
        </p:blipFill>
        <p:spPr bwMode="auto">
          <a:xfrm>
            <a:off x="0" y="-47853"/>
            <a:ext cx="9144000" cy="59653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2267745" y="0"/>
            <a:ext cx="43094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48680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Черный цвет в большом количестве порождает мрачные мысли и действует угнетающе</a:t>
            </a:r>
            <a:r>
              <a:rPr lang="ru-RU" sz="1400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Однако черный может быть и динамичным, способствовать лучшему пониманию и спокойствию, придавать достоинства.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519"/>
            <a:ext cx="9180512" cy="5969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051720" y="1472010"/>
            <a:ext cx="480125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07" y="2870090"/>
            <a:ext cx="1560513" cy="2232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3528" y="2272640"/>
            <a:ext cx="87129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Несчастье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Потеря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Страх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Элегантность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9512" y="5157192"/>
            <a:ext cx="20162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70089"/>
            <a:ext cx="1560513" cy="22320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4" r="20328"/>
          <a:stretch/>
        </p:blipFill>
        <p:spPr bwMode="auto">
          <a:xfrm>
            <a:off x="4860032" y="2870093"/>
            <a:ext cx="1560513" cy="22320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 descr="http://i.obozrevatel.ua/6/1574157/gallery/84594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487" y="2872316"/>
            <a:ext cx="1560513" cy="2232023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2" descr="&amp;Kcy;&amp;ocy;&amp;tcy;&amp;ycy; &amp;icy; &amp;kcy;&amp;ocy;&amp;shcy;&amp;kcy;&amp;icy;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619672" y="4791269"/>
            <a:ext cx="1541161" cy="154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99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84" y="-29120"/>
            <a:ext cx="9167684" cy="50579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-27384"/>
            <a:ext cx="432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-23684" y="434281"/>
            <a:ext cx="91676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Белый цвет является полной противоположностью черного. Считается, что белый цвет излучает энергию и свет, придает силы, вызывает положительные эмоции. Однако и чистота может угнетать.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7611"/>
            <a:ext cx="9169400" cy="506413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907704" y="1357612"/>
            <a:ext cx="54726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523" y="2708920"/>
            <a:ext cx="15841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7444" y="2708920"/>
            <a:ext cx="15841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3" r="26280"/>
          <a:stretch/>
        </p:blipFill>
        <p:spPr bwMode="auto">
          <a:xfrm>
            <a:off x="5004048" y="2708920"/>
            <a:ext cx="15841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2" descr="http://fire.relarn.ru/personal/charly/photo/imgp6002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r="20461"/>
          <a:stretch/>
        </p:blipFill>
        <p:spPr bwMode="auto">
          <a:xfrm>
            <a:off x="7067631" y="2707197"/>
            <a:ext cx="1584176" cy="223224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TextBox 7"/>
          <p:cNvSpPr txBox="1"/>
          <p:nvPr/>
        </p:nvSpPr>
        <p:spPr>
          <a:xfrm>
            <a:off x="539552" y="2060848"/>
            <a:ext cx="8352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Свет                          Чистота                       Пустота                     Угнетение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3523" y="515719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97444" y="5157192"/>
            <a:ext cx="15841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148064" y="5085184"/>
            <a:ext cx="35037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8" descr="&amp;Acy;&amp;ncy;&amp;gcy;&amp;iecy;&amp;lcy;&amp;ycy; &amp;icy; &amp;acy;&amp;ncy;&amp;gcy;&amp;iecy;&amp;lcy;&amp;ocy;&amp;chcy;&amp;kcy;&amp;icy;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157192"/>
            <a:ext cx="1219200" cy="153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9654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vann-good.ru/upload/iblock/c2e/61366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33059"/>
            <a:ext cx="9180512" cy="5464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11760" y="0"/>
            <a:ext cx="43204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513409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/>
                <a:ea typeface="Times New Roman"/>
              </a:rPr>
              <a:t>Передающая энергия красного цвета возбуждает, обостряет умственную деятельность, помогает сосредоточится, но в больших количествах цвет утомляет и раздражает.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6" name="Picture 10" descr="http://www.asviridov.ru/wp-content/uploads/2013/05/sss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373" y="2248513"/>
            <a:ext cx="2164427" cy="15614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 descr="http://otvet.imgsmail.ru/download/ce7ad813cc11adca31009f65fcf5937b_i-9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77" y="4869160"/>
            <a:ext cx="2164427" cy="15614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vann-good.ru/upload/iblock/c2e/613667_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9740"/>
            <a:ext cx="9180512" cy="54646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1979712" y="1159740"/>
            <a:ext cx="51845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18" name="Picture 26" descr="&amp;Kcy;&amp;ocy;&amp;tcy;&amp;ycy; &amp;icy; &amp;kcy;&amp;ocy;&amp;shcy;&amp;kcy;&amp;icy;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143242"/>
            <a:ext cx="1333500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&amp;Rcy;&amp;ocy;&amp;zcy;&amp;ycy; &amp;Vcy;&amp;lcy;&amp;yucy;&amp;bcy;&amp;lcy;&amp;iecy;&amp;ncy;&amp;ncy;&amp;ycy;&amp;iecy; &amp;pcy;&amp;acy;&amp;rcy;&amp;ycy; &amp;Dcy;&amp;vcy;&amp;ocy;&amp;iecy; &amp;Mcy;&amp;acy;&amp;lcy;&amp;softcy;&amp;chcy;&amp;icy;&amp;kcy;&amp;icy; &amp;Dcy;&amp;iecy;&amp;vcy;&amp;ocy;&amp;chcy;&amp;kcy;&amp;icy; &amp;SHcy;&amp;lcy;&amp;yacy;&amp;pcy;&amp;acy; &amp;Pcy;&amp;lcy;&amp;acy;&amp;tcy;&amp;softcy;&amp;iecy; &amp;Dcy;&amp;iecy;&amp;tcy;&amp;icy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042" y="4836853"/>
            <a:ext cx="2164427" cy="159378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://raion.gorodperm.ru/upload/versions/15924/11109/pozharnyje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0" r="3423"/>
          <a:stretch/>
        </p:blipFill>
        <p:spPr bwMode="auto">
          <a:xfrm>
            <a:off x="6351493" y="2248513"/>
            <a:ext cx="2164427" cy="15614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0" descr="https://lopatkina.files.wordpress.com/2011/05/d0bad0bbd183d0b1d0bdd0b8d0bad0b0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836853"/>
            <a:ext cx="2164427" cy="159378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39552" y="4509120"/>
            <a:ext cx="8064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Праздник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                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Любовь                                    Здоровье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0476" y="6430640"/>
            <a:ext cx="82920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39552" y="184482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Агрессия                           Предупреждение                         Опасность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0476" y="3933056"/>
            <a:ext cx="80759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endParaRPr lang="ru-RU" sz="1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4" name="Picture 4" descr="http://irelandru.com/wp-content/uploads/2015/03/Syracuse-Upside-Down-Traffic-Light-65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4" r="10004"/>
          <a:stretch/>
        </p:blipFill>
        <p:spPr bwMode="auto">
          <a:xfrm>
            <a:off x="3508042" y="2248513"/>
            <a:ext cx="2164427" cy="156148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6135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playcast.ru/uploads/2014/04/02/807232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466"/>
          <a:stretch/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" y="-33804"/>
            <a:ext cx="9144000" cy="5730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67744" y="0"/>
            <a:ext cx="446449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Влияние цвета на человека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39283"/>
            <a:ext cx="914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dirty="0">
                <a:solidFill>
                  <a:prstClr val="black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Синий цвет несет в себе философский покой, независимость и тягу к приключениям. Энергия синего цвета это серьезность и строгость, а так же  он считается дружелюбным, внушает доверие. </a:t>
            </a:r>
            <a:endParaRPr lang="ru-RU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68" y="1462612"/>
            <a:ext cx="9144000" cy="57308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prst="angle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23728" y="1462614"/>
            <a:ext cx="48965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Символическое значение цвета</a:t>
            </a:r>
          </a:p>
        </p:txBody>
      </p:sp>
      <p:pic>
        <p:nvPicPr>
          <p:cNvPr id="8" name="Picture 4" descr="http://www.1news.az/images/articles/2012/04/07/thumb_201204071240013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54" y="2502188"/>
            <a:ext cx="2273130" cy="15580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6" name="Picture 2" descr="http://slavyanskaya-kultura.ru/images/article_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040" y="4811468"/>
            <a:ext cx="2273130" cy="15580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8" descr="http://1beautynews.com/wp-content/uploads/2014/03/holo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502188"/>
            <a:ext cx="2273130" cy="15580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1" name="Picture 12" descr="http://iknowit.ru/image_base/2013/pimg_2461_162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57" y="4797152"/>
            <a:ext cx="2273130" cy="15580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2" name="Picture 16" descr="http://www.playcast.ru/uploads/2015/06/06/13879954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435" y="2502188"/>
            <a:ext cx="2273130" cy="155801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3" name="Picture 10" descr="http://img1.liveinternet.ru/images/attach/c/11/116/56/116056879_8379760R3L8T8D100013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4778666"/>
            <a:ext cx="2273130" cy="15580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33CC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TextBox 6"/>
          <p:cNvSpPr txBox="1"/>
          <p:nvPr/>
        </p:nvSpPr>
        <p:spPr>
          <a:xfrm>
            <a:off x="554754" y="2132856"/>
            <a:ext cx="8018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Вечность                                Верность                                       Холод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544" y="4365104"/>
            <a:ext cx="81057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     Знания                                 Спокойствие                          Отдаленность                          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2" descr="&amp;Pcy;&amp;rcy;&amp;ocy;&amp;chcy;&amp;iecy;&amp;iecy;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751" y="5085184"/>
            <a:ext cx="1190625" cy="66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127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7704687</TotalTime>
  <Words>506</Words>
  <Application>Microsoft Office PowerPoint</Application>
  <PresentationFormat>Экран (4:3)</PresentationFormat>
  <Paragraphs>77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D!akov RePack</dc:creator>
  <cp:lastModifiedBy>D!akov RePack</cp:lastModifiedBy>
  <cp:revision>463</cp:revision>
  <cp:lastPrinted>2009-07-19T15:11:44Z</cp:lastPrinted>
  <dcterms:created xsi:type="dcterms:W3CDTF">2016-11-09T22:42:44Z</dcterms:created>
  <dcterms:modified xsi:type="dcterms:W3CDTF">2017-05-14T13:26:12Z</dcterms:modified>
</cp:coreProperties>
</file>