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40" r:id="rId2"/>
  </p:sldMasterIdLst>
  <p:sldIdLst>
    <p:sldId id="299" r:id="rId3"/>
    <p:sldId id="300" r:id="rId4"/>
    <p:sldId id="297" r:id="rId5"/>
    <p:sldId id="301" r:id="rId6"/>
    <p:sldId id="275" r:id="rId7"/>
    <p:sldId id="285" r:id="rId8"/>
    <p:sldId id="286" r:id="rId9"/>
    <p:sldId id="261" r:id="rId10"/>
    <p:sldId id="288" r:id="rId11"/>
    <p:sldId id="292" r:id="rId12"/>
    <p:sldId id="294" r:id="rId13"/>
    <p:sldId id="295" r:id="rId14"/>
    <p:sldId id="302" r:id="rId15"/>
    <p:sldId id="296" r:id="rId16"/>
    <p:sldId id="291" r:id="rId1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73F9A9"/>
    <a:srgbClr val="AFEA82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12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-8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2319138869627517E-2"/>
          <c:y val="2.2414859186866313E-2"/>
          <c:w val="0.93399703672771994"/>
          <c:h val="0.847180459001823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Лист1!$A$2:$A$8</c:f>
              <c:strCache>
                <c:ptCount val="7"/>
                <c:pt idx="0">
                  <c:v>Математика и техника</c:v>
                </c:pt>
                <c:pt idx="1">
                  <c:v>Гуманитарная сфера</c:v>
                </c:pt>
                <c:pt idx="2">
                  <c:v>Художественная деятельность</c:v>
                </c:pt>
                <c:pt idx="3">
                  <c:v>Физкультура и спорт</c:v>
                </c:pt>
                <c:pt idx="4">
                  <c:v>Коммуникативные интересы</c:v>
                </c:pt>
                <c:pt idx="5">
                  <c:v>Природа и естествознание</c:v>
                </c:pt>
                <c:pt idx="6">
                  <c:v>Домашние обязанности, труд по самообслуживанию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29</c:v>
                </c:pt>
                <c:pt idx="2">
                  <c:v>43</c:v>
                </c:pt>
                <c:pt idx="3">
                  <c:v>63</c:v>
                </c:pt>
                <c:pt idx="4">
                  <c:v>8</c:v>
                </c:pt>
                <c:pt idx="5">
                  <c:v>29</c:v>
                </c:pt>
                <c:pt idx="6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Лист1!$A$2:$A$8</c:f>
              <c:strCache>
                <c:ptCount val="7"/>
                <c:pt idx="0">
                  <c:v>Математика и техника</c:v>
                </c:pt>
                <c:pt idx="1">
                  <c:v>Гуманитарная сфера</c:v>
                </c:pt>
                <c:pt idx="2">
                  <c:v>Художественная деятельность</c:v>
                </c:pt>
                <c:pt idx="3">
                  <c:v>Физкультура и спорт</c:v>
                </c:pt>
                <c:pt idx="4">
                  <c:v>Коммуникативные интересы</c:v>
                </c:pt>
                <c:pt idx="5">
                  <c:v>Природа и естествознание</c:v>
                </c:pt>
                <c:pt idx="6">
                  <c:v>Домашние обязанности, труд по самообслуживанию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42</c:v>
                </c:pt>
                <c:pt idx="1">
                  <c:v>40</c:v>
                </c:pt>
                <c:pt idx="2">
                  <c:v>58</c:v>
                </c:pt>
                <c:pt idx="3">
                  <c:v>92</c:v>
                </c:pt>
                <c:pt idx="4">
                  <c:v>29</c:v>
                </c:pt>
                <c:pt idx="5">
                  <c:v>48</c:v>
                </c:pt>
                <c:pt idx="6">
                  <c:v>32</c:v>
                </c:pt>
              </c:numCache>
            </c:numRef>
          </c:val>
        </c:ser>
        <c:dLbls/>
        <c:gapWidth val="219"/>
        <c:overlap val="-27"/>
        <c:axId val="66220032"/>
        <c:axId val="66221568"/>
      </c:barChart>
      <c:catAx>
        <c:axId val="6622003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66221568"/>
        <c:crosses val="autoZero"/>
        <c:auto val="1"/>
        <c:lblAlgn val="ctr"/>
        <c:lblOffset val="100"/>
      </c:catAx>
      <c:valAx>
        <c:axId val="66221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22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4C32E-4BFD-4375-8843-CF49422E0E04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B9009D-92F1-4F2B-BE4D-8C1205D1E39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Учебная деятельность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5BD70AEB-47F5-458F-BCC6-00D4E424BA68}" type="parTrans" cxnId="{30747AF1-EF53-4B44-BB72-9213A96B1AF5}">
      <dgm:prSet/>
      <dgm:spPr/>
      <dgm:t>
        <a:bodyPr/>
        <a:lstStyle/>
        <a:p>
          <a:endParaRPr lang="ru-RU"/>
        </a:p>
      </dgm:t>
    </dgm:pt>
    <dgm:pt modelId="{EA2835BB-ABE5-46E2-BD39-1319E45EB7C1}" type="sibTrans" cxnId="{30747AF1-EF53-4B44-BB72-9213A96B1AF5}">
      <dgm:prSet/>
      <dgm:spPr/>
      <dgm:t>
        <a:bodyPr/>
        <a:lstStyle/>
        <a:p>
          <a:endParaRPr lang="ru-RU"/>
        </a:p>
      </dgm:t>
    </dgm:pt>
    <dgm:pt modelId="{BC794F41-E5C1-4CBF-B935-37B46DB0A1C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Внеурочная деятельность</a:t>
          </a:r>
          <a:endParaRPr lang="ru-RU" sz="2400" b="1" dirty="0">
            <a:solidFill>
              <a:schemeClr val="tx1"/>
            </a:solidFill>
          </a:endParaRPr>
        </a:p>
      </dgm:t>
    </dgm:pt>
    <dgm:pt modelId="{9BD9A26B-6099-4EAC-BEAD-18C61A535C25}" type="parTrans" cxnId="{26EBF044-CC5D-476B-826A-E1A6052DE422}">
      <dgm:prSet/>
      <dgm:spPr/>
      <dgm:t>
        <a:bodyPr/>
        <a:lstStyle/>
        <a:p>
          <a:endParaRPr lang="ru-RU"/>
        </a:p>
      </dgm:t>
    </dgm:pt>
    <dgm:pt modelId="{365E5CE8-E3B9-4129-8DA9-B73EEA38E752}" type="sibTrans" cxnId="{26EBF044-CC5D-476B-826A-E1A6052DE422}">
      <dgm:prSet/>
      <dgm:spPr/>
      <dgm:t>
        <a:bodyPr/>
        <a:lstStyle/>
        <a:p>
          <a:endParaRPr lang="ru-RU"/>
        </a:p>
      </dgm:t>
    </dgm:pt>
    <dgm:pt modelId="{DA5D7786-0939-4E9B-9ADD-97041F26844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Внешкольная деятельность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458C88CB-4A8E-4E0C-967F-0A06848B1FDC}" type="parTrans" cxnId="{0F0CF9CB-3CBD-470D-86AF-1FAB4A454D69}">
      <dgm:prSet/>
      <dgm:spPr/>
      <dgm:t>
        <a:bodyPr/>
        <a:lstStyle/>
        <a:p>
          <a:endParaRPr lang="ru-RU"/>
        </a:p>
      </dgm:t>
    </dgm:pt>
    <dgm:pt modelId="{289DF95A-12CD-4A2A-A6D8-DB180667A465}" type="sibTrans" cxnId="{0F0CF9CB-3CBD-470D-86AF-1FAB4A454D69}">
      <dgm:prSet/>
      <dgm:spPr/>
      <dgm:t>
        <a:bodyPr/>
        <a:lstStyle/>
        <a:p>
          <a:endParaRPr lang="ru-RU"/>
        </a:p>
      </dgm:t>
    </dgm:pt>
    <dgm:pt modelId="{B912D4B7-0E62-4B4C-B090-80730F1D266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Взаимодействие с родителями учащихся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A0E55720-FABA-4369-BAE1-10CAECFA30C0}" type="parTrans" cxnId="{39C7E707-870F-4233-8A7B-6ADE843E9B87}">
      <dgm:prSet/>
      <dgm:spPr/>
      <dgm:t>
        <a:bodyPr/>
        <a:lstStyle/>
        <a:p>
          <a:endParaRPr lang="ru-RU"/>
        </a:p>
      </dgm:t>
    </dgm:pt>
    <dgm:pt modelId="{7AB26239-D910-43A5-AB8C-71488319D4D7}" type="sibTrans" cxnId="{39C7E707-870F-4233-8A7B-6ADE843E9B87}">
      <dgm:prSet/>
      <dgm:spPr/>
      <dgm:t>
        <a:bodyPr/>
        <a:lstStyle/>
        <a:p>
          <a:endParaRPr lang="ru-RU"/>
        </a:p>
      </dgm:t>
    </dgm:pt>
    <dgm:pt modelId="{4DF9D2A3-2598-41BC-B911-5066F123A4A1}" type="pres">
      <dgm:prSet presAssocID="{F474C32E-4BFD-4375-8843-CF49422E0E0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C1BE8B-1D2D-42F8-A59F-3823E90A983F}" type="pres">
      <dgm:prSet presAssocID="{F474C32E-4BFD-4375-8843-CF49422E0E04}" presName="dummyMaxCanvas" presStyleCnt="0">
        <dgm:presLayoutVars/>
      </dgm:prSet>
      <dgm:spPr/>
    </dgm:pt>
    <dgm:pt modelId="{BB1D6C31-04E4-47E3-AC21-1F5336391387}" type="pres">
      <dgm:prSet presAssocID="{F474C32E-4BFD-4375-8843-CF49422E0E04}" presName="FourNodes_1" presStyleLbl="node1" presStyleIdx="0" presStyleCnt="4" custScaleY="73667" custLinFactNeighborX="3791" custLinFactNeighborY="34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3EDB2-B094-4B58-B3B6-4E0AA4659A6F}" type="pres">
      <dgm:prSet presAssocID="{F474C32E-4BFD-4375-8843-CF49422E0E04}" presName="FourNodes_2" presStyleLbl="node1" presStyleIdx="1" presStyleCnt="4" custScaleY="79494" custLinFactNeighborX="539" custLinFactNeighborY="1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307F3-75B4-4DF2-B655-3DC06EC9DFEF}" type="pres">
      <dgm:prSet presAssocID="{F474C32E-4BFD-4375-8843-CF49422E0E04}" presName="FourNodes_3" presStyleLbl="node1" presStyleIdx="2" presStyleCnt="4" custScaleY="58744" custLinFactNeighborX="-649" custLinFactNeighborY="-13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CDBB1-B121-4D72-80C6-A29B21EA21DE}" type="pres">
      <dgm:prSet presAssocID="{F474C32E-4BFD-4375-8843-CF49422E0E04}" presName="FourNodes_4" presStyleLbl="node1" presStyleIdx="3" presStyleCnt="4" custScaleX="86475" custScaleY="85675" custLinFactNeighborX="5123" custLinFactNeighborY="-37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8E4E1-C248-4C59-8920-55E6D5106EEA}" type="pres">
      <dgm:prSet presAssocID="{F474C32E-4BFD-4375-8843-CF49422E0E04}" presName="FourConn_1-2" presStyleLbl="fgAccFollowNode1" presStyleIdx="0" presStyleCnt="3" custAng="4713975" custFlipVert="1" custScaleX="38785" custScaleY="112132" custLinFactX="86089" custLinFactY="-1010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D5381-225D-49D2-A5B5-644862914DFB}" type="pres">
      <dgm:prSet presAssocID="{F474C32E-4BFD-4375-8843-CF49422E0E04}" presName="FourConn_2-3" presStyleLbl="fgAccFollowNode1" presStyleIdx="1" presStyleCnt="3" custFlipVert="1" custFlipHor="1" custScaleX="85219" custScaleY="134326" custLinFactX="19886" custLinFactY="-8127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D37C0-1FE3-49EF-95DB-076728FE5B7F}" type="pres">
      <dgm:prSet presAssocID="{F474C32E-4BFD-4375-8843-CF49422E0E04}" presName="FourConn_3-4" presStyleLbl="fgAccFollowNode1" presStyleIdx="2" presStyleCnt="3" custFlipVert="1" custFlipHor="0" custScaleX="31299" custScaleY="117227" custLinFactY="-100000" custLinFactNeighborX="72757" custLinFactNeighborY="-122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AD5F7-CE31-4FEE-A704-124A9EA90A64}" type="pres">
      <dgm:prSet presAssocID="{F474C32E-4BFD-4375-8843-CF49422E0E0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D684A-D04D-40BA-A173-149A80FC161D}" type="pres">
      <dgm:prSet presAssocID="{F474C32E-4BFD-4375-8843-CF49422E0E0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6D7E4-69B6-456F-9074-CA44D4B885B9}" type="pres">
      <dgm:prSet presAssocID="{F474C32E-4BFD-4375-8843-CF49422E0E0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C8FD6-51EF-4979-916B-E393C74FB522}" type="pres">
      <dgm:prSet presAssocID="{F474C32E-4BFD-4375-8843-CF49422E0E0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258A1-50A8-493A-84CD-788BCEE319B5}" type="presOf" srcId="{BC794F41-E5C1-4CBF-B935-37B46DB0A1CC}" destId="{E813EDB2-B094-4B58-B3B6-4E0AA4659A6F}" srcOrd="0" destOrd="0" presId="urn:microsoft.com/office/officeart/2005/8/layout/vProcess5"/>
    <dgm:cxn modelId="{3F729EC7-FEC6-4AB2-80C4-A6D737A48012}" type="presOf" srcId="{B912D4B7-0E62-4B4C-B090-80730F1D2665}" destId="{C09CDBB1-B121-4D72-80C6-A29B21EA21DE}" srcOrd="0" destOrd="0" presId="urn:microsoft.com/office/officeart/2005/8/layout/vProcess5"/>
    <dgm:cxn modelId="{3012B39C-CF19-4BEF-8FEA-6C3E567724F0}" type="presOf" srcId="{F474C32E-4BFD-4375-8843-CF49422E0E04}" destId="{4DF9D2A3-2598-41BC-B911-5066F123A4A1}" srcOrd="0" destOrd="0" presId="urn:microsoft.com/office/officeart/2005/8/layout/vProcess5"/>
    <dgm:cxn modelId="{39C7E707-870F-4233-8A7B-6ADE843E9B87}" srcId="{F474C32E-4BFD-4375-8843-CF49422E0E04}" destId="{B912D4B7-0E62-4B4C-B090-80730F1D2665}" srcOrd="3" destOrd="0" parTransId="{A0E55720-FABA-4369-BAE1-10CAECFA30C0}" sibTransId="{7AB26239-D910-43A5-AB8C-71488319D4D7}"/>
    <dgm:cxn modelId="{53825E9C-19C6-4CB5-9988-ACA58FF47323}" type="presOf" srcId="{BC794F41-E5C1-4CBF-B935-37B46DB0A1CC}" destId="{3E8D684A-D04D-40BA-A173-149A80FC161D}" srcOrd="1" destOrd="0" presId="urn:microsoft.com/office/officeart/2005/8/layout/vProcess5"/>
    <dgm:cxn modelId="{26EBF044-CC5D-476B-826A-E1A6052DE422}" srcId="{F474C32E-4BFD-4375-8843-CF49422E0E04}" destId="{BC794F41-E5C1-4CBF-B935-37B46DB0A1CC}" srcOrd="1" destOrd="0" parTransId="{9BD9A26B-6099-4EAC-BEAD-18C61A535C25}" sibTransId="{365E5CE8-E3B9-4129-8DA9-B73EEA38E752}"/>
    <dgm:cxn modelId="{0DAF80FB-6181-42D1-8DBD-3D5E26759000}" type="presOf" srcId="{DA5D7786-0939-4E9B-9ADD-97041F268443}" destId="{5D1307F3-75B4-4DF2-B655-3DC06EC9DFEF}" srcOrd="0" destOrd="0" presId="urn:microsoft.com/office/officeart/2005/8/layout/vProcess5"/>
    <dgm:cxn modelId="{30747AF1-EF53-4B44-BB72-9213A96B1AF5}" srcId="{F474C32E-4BFD-4375-8843-CF49422E0E04}" destId="{38B9009D-92F1-4F2B-BE4D-8C1205D1E39B}" srcOrd="0" destOrd="0" parTransId="{5BD70AEB-47F5-458F-BCC6-00D4E424BA68}" sibTransId="{EA2835BB-ABE5-46E2-BD39-1319E45EB7C1}"/>
    <dgm:cxn modelId="{2D97C34F-61ED-49C2-9A21-CF3852DC49BD}" type="presOf" srcId="{365E5CE8-E3B9-4129-8DA9-B73EEA38E752}" destId="{978D5381-225D-49D2-A5B5-644862914DFB}" srcOrd="0" destOrd="0" presId="urn:microsoft.com/office/officeart/2005/8/layout/vProcess5"/>
    <dgm:cxn modelId="{726F632A-E2A2-4CA2-B811-33736170B124}" type="presOf" srcId="{B912D4B7-0E62-4B4C-B090-80730F1D2665}" destId="{0AFC8FD6-51EF-4979-916B-E393C74FB522}" srcOrd="1" destOrd="0" presId="urn:microsoft.com/office/officeart/2005/8/layout/vProcess5"/>
    <dgm:cxn modelId="{2CE2B4D3-072C-4FDF-9213-B626BE2E33C2}" type="presOf" srcId="{38B9009D-92F1-4F2B-BE4D-8C1205D1E39B}" destId="{B99AD5F7-CE31-4FEE-A704-124A9EA90A64}" srcOrd="1" destOrd="0" presId="urn:microsoft.com/office/officeart/2005/8/layout/vProcess5"/>
    <dgm:cxn modelId="{5B50F83C-F085-431A-B691-4278DC024751}" type="presOf" srcId="{DA5D7786-0939-4E9B-9ADD-97041F268443}" destId="{7B76D7E4-69B6-456F-9074-CA44D4B885B9}" srcOrd="1" destOrd="0" presId="urn:microsoft.com/office/officeart/2005/8/layout/vProcess5"/>
    <dgm:cxn modelId="{884B2EB4-BB54-414A-B4E3-DFCA37BE0CCB}" type="presOf" srcId="{38B9009D-92F1-4F2B-BE4D-8C1205D1E39B}" destId="{BB1D6C31-04E4-47E3-AC21-1F5336391387}" srcOrd="0" destOrd="0" presId="urn:microsoft.com/office/officeart/2005/8/layout/vProcess5"/>
    <dgm:cxn modelId="{6F8FB821-BD2E-40F9-BD8C-233537854C78}" type="presOf" srcId="{EA2835BB-ABE5-46E2-BD39-1319E45EB7C1}" destId="{4858E4E1-C248-4C59-8920-55E6D5106EEA}" srcOrd="0" destOrd="0" presId="urn:microsoft.com/office/officeart/2005/8/layout/vProcess5"/>
    <dgm:cxn modelId="{0F0CF9CB-3CBD-470D-86AF-1FAB4A454D69}" srcId="{F474C32E-4BFD-4375-8843-CF49422E0E04}" destId="{DA5D7786-0939-4E9B-9ADD-97041F268443}" srcOrd="2" destOrd="0" parTransId="{458C88CB-4A8E-4E0C-967F-0A06848B1FDC}" sibTransId="{289DF95A-12CD-4A2A-A6D8-DB180667A465}"/>
    <dgm:cxn modelId="{BCEC8A08-22E8-4877-8720-ECE1FA2DE3DE}" type="presOf" srcId="{289DF95A-12CD-4A2A-A6D8-DB180667A465}" destId="{16AD37C0-1FE3-49EF-95DB-076728FE5B7F}" srcOrd="0" destOrd="0" presId="urn:microsoft.com/office/officeart/2005/8/layout/vProcess5"/>
    <dgm:cxn modelId="{32DBBB7D-486E-45C3-84C5-8EA7C114B842}" type="presParOf" srcId="{4DF9D2A3-2598-41BC-B911-5066F123A4A1}" destId="{AEC1BE8B-1D2D-42F8-A59F-3823E90A983F}" srcOrd="0" destOrd="0" presId="urn:microsoft.com/office/officeart/2005/8/layout/vProcess5"/>
    <dgm:cxn modelId="{24E4BF66-9A57-47A3-9195-CF8F92C19F44}" type="presParOf" srcId="{4DF9D2A3-2598-41BC-B911-5066F123A4A1}" destId="{BB1D6C31-04E4-47E3-AC21-1F5336391387}" srcOrd="1" destOrd="0" presId="urn:microsoft.com/office/officeart/2005/8/layout/vProcess5"/>
    <dgm:cxn modelId="{12131937-D5C9-4D88-AB9B-821A181179C6}" type="presParOf" srcId="{4DF9D2A3-2598-41BC-B911-5066F123A4A1}" destId="{E813EDB2-B094-4B58-B3B6-4E0AA4659A6F}" srcOrd="2" destOrd="0" presId="urn:microsoft.com/office/officeart/2005/8/layout/vProcess5"/>
    <dgm:cxn modelId="{23F1C68B-2457-435E-9728-68579CBB8008}" type="presParOf" srcId="{4DF9D2A3-2598-41BC-B911-5066F123A4A1}" destId="{5D1307F3-75B4-4DF2-B655-3DC06EC9DFEF}" srcOrd="3" destOrd="0" presId="urn:microsoft.com/office/officeart/2005/8/layout/vProcess5"/>
    <dgm:cxn modelId="{6BFCFE74-8021-427E-A831-F06AAC321F78}" type="presParOf" srcId="{4DF9D2A3-2598-41BC-B911-5066F123A4A1}" destId="{C09CDBB1-B121-4D72-80C6-A29B21EA21DE}" srcOrd="4" destOrd="0" presId="urn:microsoft.com/office/officeart/2005/8/layout/vProcess5"/>
    <dgm:cxn modelId="{B323AE96-6E6B-469B-9892-B926239AFD69}" type="presParOf" srcId="{4DF9D2A3-2598-41BC-B911-5066F123A4A1}" destId="{4858E4E1-C248-4C59-8920-55E6D5106EEA}" srcOrd="5" destOrd="0" presId="urn:microsoft.com/office/officeart/2005/8/layout/vProcess5"/>
    <dgm:cxn modelId="{F1E10403-84A1-420B-87CC-415B19FD83B5}" type="presParOf" srcId="{4DF9D2A3-2598-41BC-B911-5066F123A4A1}" destId="{978D5381-225D-49D2-A5B5-644862914DFB}" srcOrd="6" destOrd="0" presId="urn:microsoft.com/office/officeart/2005/8/layout/vProcess5"/>
    <dgm:cxn modelId="{FDFD66DB-AFD8-4DFD-BBC3-EC991EE9A4DB}" type="presParOf" srcId="{4DF9D2A3-2598-41BC-B911-5066F123A4A1}" destId="{16AD37C0-1FE3-49EF-95DB-076728FE5B7F}" srcOrd="7" destOrd="0" presId="urn:microsoft.com/office/officeart/2005/8/layout/vProcess5"/>
    <dgm:cxn modelId="{56131E54-AC66-4BFA-B610-0B5125EA30FB}" type="presParOf" srcId="{4DF9D2A3-2598-41BC-B911-5066F123A4A1}" destId="{B99AD5F7-CE31-4FEE-A704-124A9EA90A64}" srcOrd="8" destOrd="0" presId="urn:microsoft.com/office/officeart/2005/8/layout/vProcess5"/>
    <dgm:cxn modelId="{AB33AC00-AE43-4C4D-93AA-74A9D2C797AB}" type="presParOf" srcId="{4DF9D2A3-2598-41BC-B911-5066F123A4A1}" destId="{3E8D684A-D04D-40BA-A173-149A80FC161D}" srcOrd="9" destOrd="0" presId="urn:microsoft.com/office/officeart/2005/8/layout/vProcess5"/>
    <dgm:cxn modelId="{6FD9105F-95DA-4212-91A0-A6D75959E752}" type="presParOf" srcId="{4DF9D2A3-2598-41BC-B911-5066F123A4A1}" destId="{7B76D7E4-69B6-456F-9074-CA44D4B885B9}" srcOrd="10" destOrd="0" presId="urn:microsoft.com/office/officeart/2005/8/layout/vProcess5"/>
    <dgm:cxn modelId="{C0BAF1D1-5FE5-4BA3-BEF4-25F546B57E9B}" type="presParOf" srcId="{4DF9D2A3-2598-41BC-B911-5066F123A4A1}" destId="{0AFC8FD6-51EF-4979-916B-E393C74FB522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BC3DF-7380-4A95-8C3B-69F61037FA80}" type="doc">
      <dgm:prSet loTypeId="urn:microsoft.com/office/officeart/2005/8/layout/vList5" loCatId="list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619EC3-6475-42E9-BC51-18DD3E62FF98}" type="pres">
      <dgm:prSet presAssocID="{7D8BC3DF-7380-4A95-8C3B-69F61037FA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AB3DBDF-7CAF-436F-82F0-B7D977C41B07}" type="presOf" srcId="{7D8BC3DF-7380-4A95-8C3B-69F61037FA80}" destId="{E9619EC3-6475-42E9-BC51-18DD3E62FF9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D6C31-04E4-47E3-AC21-1F5336391387}">
      <dsp:nvSpPr>
        <dsp:cNvPr id="0" name=""/>
        <dsp:cNvSpPr/>
      </dsp:nvSpPr>
      <dsp:spPr>
        <a:xfrm>
          <a:off x="266430" y="426593"/>
          <a:ext cx="7027980" cy="65352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Учебная деятельность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85571" y="445734"/>
        <a:ext cx="6009410" cy="615246"/>
      </dsp:txXfrm>
    </dsp:sp>
    <dsp:sp modelId="{E813EDB2-B094-4B58-B3B6-4E0AA4659A6F}">
      <dsp:nvSpPr>
        <dsp:cNvPr id="0" name=""/>
        <dsp:cNvSpPr/>
      </dsp:nvSpPr>
      <dsp:spPr>
        <a:xfrm>
          <a:off x="626474" y="1238993"/>
          <a:ext cx="7027980" cy="70522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Внеурочная деятельность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47129" y="1259648"/>
        <a:ext cx="5821437" cy="663911"/>
      </dsp:txXfrm>
    </dsp:sp>
    <dsp:sp modelId="{5D1307F3-75B4-4DF2-B655-3DC06EC9DFEF}">
      <dsp:nvSpPr>
        <dsp:cNvPr id="0" name=""/>
        <dsp:cNvSpPr/>
      </dsp:nvSpPr>
      <dsp:spPr>
        <a:xfrm>
          <a:off x="1122790" y="2160241"/>
          <a:ext cx="7027980" cy="5211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Внешкольная деятельность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138054" y="2175505"/>
        <a:ext cx="5841004" cy="490612"/>
      </dsp:txXfrm>
    </dsp:sp>
    <dsp:sp modelId="{C09CDBB1-B121-4D72-80C6-A29B21EA21DE}">
      <dsp:nvSpPr>
        <dsp:cNvPr id="0" name=""/>
        <dsp:cNvSpPr/>
      </dsp:nvSpPr>
      <dsp:spPr>
        <a:xfrm>
          <a:off x="2592305" y="2880316"/>
          <a:ext cx="6077446" cy="76005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Взаимодействие с родителями учащихся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14566" y="2902577"/>
        <a:ext cx="5025288" cy="715533"/>
      </dsp:txXfrm>
    </dsp:sp>
    <dsp:sp modelId="{4858E4E1-C248-4C59-8920-55E6D5106EEA}">
      <dsp:nvSpPr>
        <dsp:cNvPr id="0" name=""/>
        <dsp:cNvSpPr/>
      </dsp:nvSpPr>
      <dsp:spPr>
        <a:xfrm rot="16886025" flipV="1">
          <a:off x="7700899" y="9573"/>
          <a:ext cx="223649" cy="646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10800000">
        <a:off x="7778347" y="42736"/>
        <a:ext cx="123007" cy="591245"/>
      </dsp:txXfrm>
    </dsp:sp>
    <dsp:sp modelId="{978D5381-225D-49D2-A5B5-644862914DFB}">
      <dsp:nvSpPr>
        <dsp:cNvPr id="0" name=""/>
        <dsp:cNvSpPr/>
      </dsp:nvSpPr>
      <dsp:spPr>
        <a:xfrm flipH="1" flipV="1">
          <a:off x="7773861" y="583642"/>
          <a:ext cx="491406" cy="7745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10800000">
        <a:off x="7884427" y="705265"/>
        <a:ext cx="270274" cy="652954"/>
      </dsp:txXfrm>
    </dsp:sp>
    <dsp:sp modelId="{16AD37C0-1FE3-49EF-95DB-076728FE5B7F}">
      <dsp:nvSpPr>
        <dsp:cNvPr id="0" name=""/>
        <dsp:cNvSpPr/>
      </dsp:nvSpPr>
      <dsp:spPr>
        <a:xfrm flipV="1">
          <a:off x="8237367" y="1446363"/>
          <a:ext cx="180482" cy="6759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10800000">
        <a:off x="8277975" y="1491032"/>
        <a:ext cx="99266" cy="631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0.0431</cdr:x>
      <cdr:y>0</cdr:y>
    </cdr:from>
    <cdr:to>
      <cdr:x>0.10345</cdr:x>
      <cdr:y>0.52459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360040" y="-836712"/>
          <a:ext cx="504056" cy="230425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dirty="0" smtClean="0"/>
            <a:t>Математика и техника -34</a:t>
          </a:r>
          <a:endParaRPr lang="ru-RU" dirty="0"/>
        </a:p>
      </cdr:txBody>
    </cdr:sp>
  </cdr:relSizeAnchor>
  <cdr:relSizeAnchor xmlns:cdr="http://schemas.openxmlformats.org/drawingml/2006/chartDrawing">
    <cdr:from>
      <cdr:x>0.12069</cdr:x>
      <cdr:y>0</cdr:y>
    </cdr:from>
    <cdr:to>
      <cdr:x>0.18103</cdr:x>
      <cdr:y>0.52459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1008112" y="0"/>
          <a:ext cx="504056" cy="230425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ru-RU" dirty="0" smtClean="0"/>
            <a:t>Математика и техника -42</a:t>
          </a:r>
          <a:endParaRPr lang="ru-RU" dirty="0"/>
        </a:p>
      </cdr:txBody>
    </cdr:sp>
  </cdr:relSizeAnchor>
  <cdr:relSizeAnchor xmlns:cdr="http://schemas.openxmlformats.org/drawingml/2006/chartDrawing">
    <cdr:from>
      <cdr:x>0.18966</cdr:x>
      <cdr:y>0</cdr:y>
    </cdr:from>
    <cdr:to>
      <cdr:x>0.25</cdr:x>
      <cdr:y>0.52459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1584176" y="0"/>
          <a:ext cx="504056" cy="230425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Гуманитарная сфера - 29</a:t>
          </a:r>
          <a:endParaRPr lang="ru-RU" dirty="0"/>
        </a:p>
      </cdr:txBody>
    </cdr:sp>
  </cdr:relSizeAnchor>
  <cdr:relSizeAnchor xmlns:cdr="http://schemas.openxmlformats.org/drawingml/2006/chartDrawing">
    <cdr:from>
      <cdr:x>0.25862</cdr:x>
      <cdr:y>0</cdr:y>
    </cdr:from>
    <cdr:to>
      <cdr:x>0.31897</cdr:x>
      <cdr:y>0.52459</cdr:y>
    </cdr:to>
    <cdr:sp macro="" textlink="">
      <cdr:nvSpPr>
        <cdr:cNvPr id="5" name="Стрелка вниз 4"/>
        <cdr:cNvSpPr/>
      </cdr:nvSpPr>
      <cdr:spPr>
        <a:xfrm xmlns:a="http://schemas.openxmlformats.org/drawingml/2006/main">
          <a:off x="2160240" y="0"/>
          <a:ext cx="504056" cy="230425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Гуманитарная сфера - 40</a:t>
          </a:r>
          <a:endParaRPr lang="ru-RU" dirty="0"/>
        </a:p>
      </cdr:txBody>
    </cdr:sp>
  </cdr:relSizeAnchor>
  <cdr:relSizeAnchor xmlns:cdr="http://schemas.openxmlformats.org/drawingml/2006/chartDrawing">
    <cdr:from>
      <cdr:x>0.31034</cdr:x>
      <cdr:y>0</cdr:y>
    </cdr:from>
    <cdr:to>
      <cdr:x>0.37069</cdr:x>
      <cdr:y>0.4918</cdr:y>
    </cdr:to>
    <cdr:sp macro="" textlink="">
      <cdr:nvSpPr>
        <cdr:cNvPr id="6" name="Стрелка вниз 5"/>
        <cdr:cNvSpPr/>
      </cdr:nvSpPr>
      <cdr:spPr>
        <a:xfrm xmlns:a="http://schemas.openxmlformats.org/drawingml/2006/main">
          <a:off x="2592288" y="0"/>
          <a:ext cx="504056" cy="216024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Художеств. деятельность -43</a:t>
          </a:r>
          <a:endParaRPr lang="ru-RU" dirty="0"/>
        </a:p>
      </cdr:txBody>
    </cdr:sp>
  </cdr:relSizeAnchor>
  <cdr:relSizeAnchor xmlns:cdr="http://schemas.openxmlformats.org/drawingml/2006/chartDrawing">
    <cdr:from>
      <cdr:x>0.39661</cdr:x>
      <cdr:y>0</cdr:y>
    </cdr:from>
    <cdr:to>
      <cdr:x>0.45696</cdr:x>
      <cdr:y>0.52142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3312876" y="0"/>
          <a:ext cx="504056" cy="229031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Художеств. деятельность -58</a:t>
          </a:r>
          <a:endParaRPr lang="ru-RU" dirty="0"/>
        </a:p>
      </cdr:txBody>
    </cdr:sp>
  </cdr:relSizeAnchor>
  <cdr:relSizeAnchor xmlns:cdr="http://schemas.openxmlformats.org/drawingml/2006/chartDrawing">
    <cdr:from>
      <cdr:x>0.45563</cdr:x>
      <cdr:y>2.27661E-7</cdr:y>
    </cdr:from>
    <cdr:to>
      <cdr:x>0.50989</cdr:x>
      <cdr:y>0.31148</cdr:y>
    </cdr:to>
    <cdr:sp macro="" textlink="">
      <cdr:nvSpPr>
        <cdr:cNvPr id="8" name="Стрелка вниз 7"/>
        <cdr:cNvSpPr/>
      </cdr:nvSpPr>
      <cdr:spPr>
        <a:xfrm xmlns:a="http://schemas.openxmlformats.org/drawingml/2006/main">
          <a:off x="3805820" y="1"/>
          <a:ext cx="453256" cy="136815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Спортивная -63</a:t>
          </a:r>
          <a:endParaRPr lang="ru-RU" dirty="0"/>
        </a:p>
      </cdr:txBody>
    </cdr:sp>
  </cdr:relSizeAnchor>
  <cdr:relSizeAnchor xmlns:cdr="http://schemas.openxmlformats.org/drawingml/2006/chartDrawing">
    <cdr:from>
      <cdr:x>0.52586</cdr:x>
      <cdr:y>0.00182</cdr:y>
    </cdr:from>
    <cdr:to>
      <cdr:x>0.58013</cdr:x>
      <cdr:y>0.41166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4392488" y="8012"/>
          <a:ext cx="453256" cy="18002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Спортивная -92</a:t>
          </a:r>
          <a:endParaRPr lang="ru-RU" dirty="0"/>
        </a:p>
      </cdr:txBody>
    </cdr:sp>
  </cdr:relSizeAnchor>
  <cdr:relSizeAnchor xmlns:cdr="http://schemas.openxmlformats.org/drawingml/2006/chartDrawing">
    <cdr:from>
      <cdr:x>0.58621</cdr:x>
      <cdr:y>0</cdr:y>
    </cdr:from>
    <cdr:to>
      <cdr:x>0.64655</cdr:x>
      <cdr:y>0.6783</cdr:y>
    </cdr:to>
    <cdr:sp macro="" textlink="">
      <cdr:nvSpPr>
        <cdr:cNvPr id="10" name="Стрелка вниз 9"/>
        <cdr:cNvSpPr/>
      </cdr:nvSpPr>
      <cdr:spPr>
        <a:xfrm xmlns:a="http://schemas.openxmlformats.org/drawingml/2006/main">
          <a:off x="4896544" y="-836712"/>
          <a:ext cx="504056" cy="297941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/>
            <a:t>Коммуникативность</a:t>
          </a:r>
          <a:r>
            <a:rPr lang="ru-RU" dirty="0" smtClean="0"/>
            <a:t> -8</a:t>
          </a:r>
          <a:endParaRPr lang="ru-RU" dirty="0"/>
        </a:p>
      </cdr:txBody>
    </cdr:sp>
  </cdr:relSizeAnchor>
  <cdr:relSizeAnchor xmlns:cdr="http://schemas.openxmlformats.org/drawingml/2006/chartDrawing">
    <cdr:from>
      <cdr:x>0.62931</cdr:x>
      <cdr:y>2.27661E-7</cdr:y>
    </cdr:from>
    <cdr:to>
      <cdr:x>0.68966</cdr:x>
      <cdr:y>0.60656</cdr:y>
    </cdr:to>
    <cdr:sp macro="" textlink="">
      <cdr:nvSpPr>
        <cdr:cNvPr id="11" name="Стрелка вниз 10"/>
        <cdr:cNvSpPr/>
      </cdr:nvSpPr>
      <cdr:spPr>
        <a:xfrm xmlns:a="http://schemas.openxmlformats.org/drawingml/2006/main">
          <a:off x="5256584" y="1"/>
          <a:ext cx="504056" cy="266429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/>
            <a:t>Коммуникативность</a:t>
          </a:r>
          <a:r>
            <a:rPr lang="ru-RU" dirty="0" smtClean="0"/>
            <a:t> -29</a:t>
          </a:r>
          <a:endParaRPr lang="ru-RU" dirty="0"/>
        </a:p>
      </cdr:txBody>
    </cdr:sp>
  </cdr:relSizeAnchor>
  <cdr:relSizeAnchor xmlns:cdr="http://schemas.openxmlformats.org/drawingml/2006/chartDrawing">
    <cdr:from>
      <cdr:x>0.71552</cdr:x>
      <cdr:y>0</cdr:y>
    </cdr:from>
    <cdr:to>
      <cdr:x>0.77586</cdr:x>
      <cdr:y>0.48466</cdr:y>
    </cdr:to>
    <cdr:sp macro="" textlink="">
      <cdr:nvSpPr>
        <cdr:cNvPr id="12" name="Стрелка вниз 11"/>
        <cdr:cNvSpPr/>
      </cdr:nvSpPr>
      <cdr:spPr>
        <a:xfrm xmlns:a="http://schemas.openxmlformats.org/drawingml/2006/main">
          <a:off x="5976664" y="-836712"/>
          <a:ext cx="504056" cy="212886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Природа -29</a:t>
          </a:r>
          <a:endParaRPr lang="ru-RU" dirty="0"/>
        </a:p>
      </cdr:txBody>
    </cdr:sp>
  </cdr:relSizeAnchor>
  <cdr:relSizeAnchor xmlns:cdr="http://schemas.openxmlformats.org/drawingml/2006/chartDrawing">
    <cdr:from>
      <cdr:x>0.77586</cdr:x>
      <cdr:y>0</cdr:y>
    </cdr:from>
    <cdr:to>
      <cdr:x>0.83621</cdr:x>
      <cdr:y>0.42623</cdr:y>
    </cdr:to>
    <cdr:sp macro="" textlink="">
      <cdr:nvSpPr>
        <cdr:cNvPr id="13" name="Стрелка вниз 12"/>
        <cdr:cNvSpPr/>
      </cdr:nvSpPr>
      <cdr:spPr>
        <a:xfrm xmlns:a="http://schemas.openxmlformats.org/drawingml/2006/main">
          <a:off x="6480720" y="0"/>
          <a:ext cx="504056" cy="18722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Природа -48</a:t>
          </a:r>
          <a:endParaRPr lang="ru-RU" dirty="0"/>
        </a:p>
      </cdr:txBody>
    </cdr:sp>
  </cdr:relSizeAnchor>
  <cdr:relSizeAnchor xmlns:cdr="http://schemas.openxmlformats.org/drawingml/2006/chartDrawing">
    <cdr:from>
      <cdr:x>0.86207</cdr:x>
      <cdr:y>0</cdr:y>
    </cdr:from>
    <cdr:to>
      <cdr:x>0.92241</cdr:x>
      <cdr:y>0.4918</cdr:y>
    </cdr:to>
    <cdr:sp macro="" textlink="">
      <cdr:nvSpPr>
        <cdr:cNvPr id="14" name="Стрелка вниз 13"/>
        <cdr:cNvSpPr/>
      </cdr:nvSpPr>
      <cdr:spPr>
        <a:xfrm xmlns:a="http://schemas.openxmlformats.org/drawingml/2006/main">
          <a:off x="7200800" y="0"/>
          <a:ext cx="504056" cy="216024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Трудовая деятельность -24</a:t>
          </a:r>
          <a:endParaRPr lang="ru-RU" dirty="0"/>
        </a:p>
      </cdr:txBody>
    </cdr:sp>
  </cdr:relSizeAnchor>
  <cdr:relSizeAnchor xmlns:cdr="http://schemas.openxmlformats.org/drawingml/2006/chartDrawing">
    <cdr:from>
      <cdr:x>0.91379</cdr:x>
      <cdr:y>0</cdr:y>
    </cdr:from>
    <cdr:to>
      <cdr:x>0.97414</cdr:x>
      <cdr:y>0.48466</cdr:y>
    </cdr:to>
    <cdr:sp macro="" textlink="">
      <cdr:nvSpPr>
        <cdr:cNvPr id="15" name="Стрелка вниз 14"/>
        <cdr:cNvSpPr/>
      </cdr:nvSpPr>
      <cdr:spPr>
        <a:xfrm xmlns:a="http://schemas.openxmlformats.org/drawingml/2006/main">
          <a:off x="7632848" y="-836712"/>
          <a:ext cx="504056" cy="212886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27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Трудовая деятельность -32</a:t>
          </a:r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39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04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2019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220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350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60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2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00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670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922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58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93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80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565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41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811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2791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3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879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49540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794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0618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344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486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148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92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67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77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33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13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24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83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0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261-E47F-4C55-9843-B8A1387CFD75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655B94-D48B-4371-B6D7-E0CF1C47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36904" cy="28083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Развитие творческих </a:t>
            </a:r>
            <a:r>
              <a:rPr lang="ru-RU" sz="3200" b="1" dirty="0" smtClean="0"/>
              <a:t>способностей младших </a:t>
            </a:r>
            <a:r>
              <a:rPr lang="ru-RU" sz="3200" b="1" dirty="0"/>
              <a:t>школьников как одно</a:t>
            </a:r>
            <a:br>
              <a:rPr lang="ru-RU" sz="3200" b="1" dirty="0"/>
            </a:br>
            <a:r>
              <a:rPr lang="ru-RU" sz="3200" b="1" dirty="0"/>
              <a:t> из направлений духовно – нравственного воспитания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066857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>
                <a:latin typeface="Corbel" panose="020B0503020204020204" pitchFamily="34" charset="0"/>
                <a:cs typeface="Arial" panose="020B0604020202020204" pitchFamily="34" charset="0"/>
              </a:rPr>
              <a:t>    «</a:t>
            </a:r>
            <a:r>
              <a:rPr lang="ru-RU" sz="2800" i="1" dirty="0">
                <a:latin typeface="Corbel" panose="020B0503020204020204" pitchFamily="34" charset="0"/>
                <a:cs typeface="Arial" panose="020B0604020202020204" pitchFamily="34" charset="0"/>
              </a:rPr>
              <a:t>В душе каждого ребенка есть невидимые струны. Если тронуть их умелой рукой, они красиво зазвучат</a:t>
            </a:r>
            <a:r>
              <a:rPr lang="ru-RU" sz="2800" i="1" dirty="0" smtClean="0">
                <a:latin typeface="Corbel" panose="020B0503020204020204" pitchFamily="34" charset="0"/>
                <a:cs typeface="Arial" panose="020B0604020202020204" pitchFamily="34" charset="0"/>
              </a:rPr>
              <a:t>…»              </a:t>
            </a:r>
            <a:r>
              <a:rPr lang="ru-RU" sz="2800" i="1" dirty="0">
                <a:latin typeface="Corbel" panose="020B0503020204020204" pitchFamily="34" charset="0"/>
                <a:cs typeface="Arial" panose="020B0604020202020204" pitchFamily="34" charset="0"/>
              </a:rPr>
              <a:t>В.А. </a:t>
            </a:r>
            <a:r>
              <a:rPr lang="ru-RU" sz="2800" i="1" dirty="0" smtClean="0">
                <a:latin typeface="Corbel" panose="020B0503020204020204" pitchFamily="34" charset="0"/>
                <a:cs typeface="Arial" panose="020B0604020202020204" pitchFamily="34" charset="0"/>
              </a:rPr>
              <a:t>Сухомлинский.</a:t>
            </a:r>
          </a:p>
          <a:p>
            <a:pPr marL="0" indent="0" algn="just">
              <a:buNone/>
            </a:pPr>
            <a:endParaRPr lang="ru-RU" sz="2800" i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136064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Развитие творческих способностей младших школьников как одно</a:t>
            </a:r>
          </a:p>
          <a:p>
            <a:pPr algn="ctr"/>
            <a:r>
              <a:rPr lang="ru-RU" sz="3200" b="1" dirty="0"/>
              <a:t> из направлений духовно – нравственного воспитания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041068"/>
            <a:ext cx="41044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3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328"/>
            <a:ext cx="9144000" cy="11574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Итоги участия на городском уровне</a:t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487889"/>
              </p:ext>
            </p:extLst>
          </p:nvPr>
        </p:nvGraphicFramePr>
        <p:xfrm>
          <a:off x="395536" y="908720"/>
          <a:ext cx="8640960" cy="530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304256"/>
                <a:gridCol w="237626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b="0" smtClean="0">
                          <a:solidFill>
                            <a:schemeClr val="tx1"/>
                          </a:solidFill>
                        </a:rPr>
                        <a:t>Олимпиада</a:t>
                      </a:r>
                      <a:r>
                        <a:rPr lang="ru-RU" sz="2000" b="0" baseline="0" smtClean="0">
                          <a:solidFill>
                            <a:schemeClr val="tx1"/>
                          </a:solidFill>
                        </a:rPr>
                        <a:t> «Юниор»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2013-2014г.г.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2014-2015г.г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028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</a:p>
                    <a:p>
                      <a:r>
                        <a:rPr lang="ru-RU" dirty="0" smtClean="0"/>
                        <a:t>Литературное чтение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Английский язык</a:t>
                      </a:r>
                    </a:p>
                    <a:p>
                      <a:r>
                        <a:rPr lang="ru-RU" dirty="0" smtClean="0"/>
                        <a:t>Математика </a:t>
                      </a:r>
                    </a:p>
                    <a:p>
                      <a:r>
                        <a:rPr lang="ru-RU" dirty="0" smtClean="0"/>
                        <a:t>Окружающий мир</a:t>
                      </a:r>
                    </a:p>
                    <a:p>
                      <a:r>
                        <a:rPr lang="ru-RU" dirty="0" smtClean="0"/>
                        <a:t>Информатика и ИКТ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Итого: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 место; 2 место;</a:t>
                      </a:r>
                    </a:p>
                    <a:p>
                      <a:r>
                        <a:rPr lang="ru-RU" dirty="0" smtClean="0"/>
                        <a:t>3 место</a:t>
                      </a:r>
                    </a:p>
                    <a:p>
                      <a:r>
                        <a:rPr lang="ru-RU" dirty="0" smtClean="0"/>
                        <a:t>3 место</a:t>
                      </a:r>
                    </a:p>
                    <a:p>
                      <a:r>
                        <a:rPr lang="ru-RU" dirty="0" smtClean="0"/>
                        <a:t>1 место</a:t>
                      </a:r>
                    </a:p>
                    <a:p>
                      <a:r>
                        <a:rPr lang="ru-RU" dirty="0" smtClean="0"/>
                        <a:t>1 место</a:t>
                      </a:r>
                    </a:p>
                    <a:p>
                      <a:r>
                        <a:rPr lang="ru-RU" dirty="0" smtClean="0"/>
                        <a:t>1 место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="1" smtClean="0"/>
                        <a:t>7 </a:t>
                      </a:r>
                      <a:r>
                        <a:rPr lang="ru-RU" b="1" dirty="0" smtClean="0"/>
                        <a:t>мест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место</a:t>
                      </a:r>
                    </a:p>
                    <a:p>
                      <a:r>
                        <a:rPr lang="ru-RU" dirty="0" smtClean="0"/>
                        <a:t>2 место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 место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 место</a:t>
                      </a:r>
                    </a:p>
                    <a:p>
                      <a:r>
                        <a:rPr lang="ru-RU" dirty="0" smtClean="0"/>
                        <a:t>Не проводилась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4 места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80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    Конференция</a:t>
                      </a:r>
                    </a:p>
                    <a:p>
                      <a:r>
                        <a:rPr lang="ru-RU" sz="2000" dirty="0" smtClean="0"/>
                        <a:t>«Я -исследователь»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2013-2014г.г.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2014-2015г.г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место</a:t>
                      </a:r>
                    </a:p>
                    <a:p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место</a:t>
                      </a:r>
                    </a:p>
                    <a:p>
                      <a:r>
                        <a:rPr lang="ru-RU" dirty="0" smtClean="0"/>
                        <a:t>1 место</a:t>
                      </a:r>
                      <a:r>
                        <a:rPr lang="ru-RU" baseline="0" dirty="0" smtClean="0"/>
                        <a:t>,</a:t>
                      </a:r>
                      <a:r>
                        <a:rPr lang="ru-RU" dirty="0" smtClean="0"/>
                        <a:t>3 место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95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 места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места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23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изучения направленности интересов учащихся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2-ых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4-ых классов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3288458"/>
              </p:ext>
            </p:extLst>
          </p:nvPr>
        </p:nvGraphicFramePr>
        <p:xfrm>
          <a:off x="791072" y="836712"/>
          <a:ext cx="83529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537321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представленная методика позволила получить первичную информацию о направленности интересов  учащихся 2-ых - 4-ых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классов. Полученные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дают возможность более объективно судить о способностях и о характере одаренности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4" y="30308"/>
            <a:ext cx="2189814" cy="3037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529" y="146748"/>
            <a:ext cx="2738582" cy="1936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83" y="1018860"/>
            <a:ext cx="2808312" cy="23386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852" y="1549232"/>
            <a:ext cx="2840439" cy="17767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48" y="1011106"/>
            <a:ext cx="1742781" cy="24176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376" y="144539"/>
            <a:ext cx="2454523" cy="3410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1" y="3708895"/>
            <a:ext cx="2239688" cy="3065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087" y="4038480"/>
            <a:ext cx="4116087" cy="2628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807" y="3708895"/>
            <a:ext cx="2193092" cy="30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1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260648"/>
            <a:ext cx="770681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 опыта работы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Проект: театр- творчество - дети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484784"/>
            <a:ext cx="7704855" cy="5112568"/>
          </a:xfrm>
        </p:spPr>
        <p:txBody>
          <a:bodyPr>
            <a:normAutofit fontScale="92500"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напряжение мышц:</a:t>
            </a:r>
            <a:endParaRPr lang="ru-RU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рубить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дрова;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нести 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тяжёлый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чемодан;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дотянуться до высоко висячего яблока.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расслабление мыш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ц: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заснуть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стуле;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сидя на стуле, смахнуть с кистей рук капли воды;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развитие воображения:                                    </a:t>
            </a:r>
            <a:endParaRPr lang="ru-RU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передавать друг другу верёвку, произнося слово 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змея!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передавать друг другу кубик со словами 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лягушка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мороженое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передавать друг другу пустую коробку и по очереди 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вынимать</a:t>
            </a:r>
            <a:r>
              <a:rPr lang="ru-RU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оттуда      что- либо и обыгрывать это.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над ролью строится следующим образом:</a:t>
            </a:r>
            <a:endParaRPr lang="ru-RU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ea typeface="Symbol" pitchFamily="18" charset="2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инсценировкой: о чём она?  Какие события в ней главные?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ymbol" pitchFamily="18" charset="2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героями инсценировки: где они живут? Как выглядят?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Какова их манера поведения?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ymbol" pitchFamily="18" charset="2"/>
                <a:cs typeface="Times New Roman" panose="02020603050405020304" pitchFamily="18" charset="0"/>
              </a:rPr>
              <a:t> 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аспределение ролей.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ymbol" pitchFamily="18" charset="2"/>
                <a:cs typeface="Times New Roman" panose="02020603050405020304" pitchFamily="18" charset="0"/>
              </a:rPr>
              <a:t> 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оставление словесного портрета героя;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Symbol" pitchFamily="18" charset="2"/>
                <a:cs typeface="Times New Roman" pitchFamily="18" charset="0"/>
              </a:rPr>
              <a:t> 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нализ поступков героя;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ymbol" pitchFamily="18" charset="2"/>
                <a:cs typeface="Times New Roman" panose="02020603050405020304" pitchFamily="18" charset="0"/>
              </a:rPr>
              <a:t> игра мимики и жестов.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582" y="1340769"/>
            <a:ext cx="2923525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225" y="4554784"/>
            <a:ext cx="1627048" cy="21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2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 descr="ПубликаАнШ1111.pdf - Foxit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46" t="11123" r="31461" b="5146"/>
          <a:stretch/>
        </p:blipFill>
        <p:spPr>
          <a:xfrm>
            <a:off x="3567621" y="3968124"/>
            <a:ext cx="2008757" cy="265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Крюков\Documents\ГАЗЕТА\ГАЗЕТА ГОТОВЫЕ СТРАНИЦЫ\1 стр.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46750"/>
            <a:ext cx="1872208" cy="262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C:\Users\Крюков\Documents\Публикаци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40544"/>
            <a:ext cx="1826124" cy="2668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251520" y="260648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Проект «</a:t>
            </a:r>
            <a:r>
              <a:rPr lang="ru-RU" sz="2400" b="1" dirty="0" err="1" smtClean="0"/>
              <a:t>Грамотейкин</a:t>
            </a:r>
            <a:r>
              <a:rPr lang="ru-RU" sz="2400" b="1" dirty="0" smtClean="0"/>
              <a:t> Гимназист»</a:t>
            </a:r>
          </a:p>
          <a:p>
            <a:pPr algn="just"/>
            <a:r>
              <a:rPr lang="ru-RU" sz="2400" dirty="0" smtClean="0"/>
              <a:t>    Газета создается с 2014 года. Для создания газеты послужила реализация программы «Служу Отечеству пером» по основам детской журналистики, которая реализуется во внеурочной деятельности.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Программа обеспечивает условия для развития литературных и творческих способностей, свободного владения словом, языком, речью; способствует выработке гармоничного </a:t>
            </a:r>
            <a:r>
              <a:rPr lang="ru-RU" sz="2400" dirty="0" err="1" smtClean="0"/>
              <a:t>мировоспитания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142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8147248" cy="342900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«Если добрые чувства не воспитаны в детстве, их никогда не воспитаешь, потому что это подлинно человеческое утверждается в душе одновременно с познанием первых важнейших истин. В детстве человек должен пройти эмоциональную школу – школу воспитания добрых чувств.»</a:t>
            </a:r>
          </a:p>
          <a:p>
            <a:pPr algn="r"/>
            <a:r>
              <a:rPr lang="ru-RU" sz="2400" dirty="0" smtClean="0"/>
              <a:t>В.А. Сухомлинский </a:t>
            </a:r>
            <a:endParaRPr lang="ru-RU" sz="2400" dirty="0"/>
          </a:p>
          <a:p>
            <a:pPr algn="r"/>
            <a:endParaRPr lang="ru-RU" sz="2400" dirty="0"/>
          </a:p>
          <a:p>
            <a:pPr algn="r"/>
            <a:endParaRPr lang="ru-RU" sz="1900" dirty="0"/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96952"/>
            <a:ext cx="4123865" cy="2749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717032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3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59" cy="1716360"/>
          </a:xfrm>
        </p:spPr>
        <p:txBody>
          <a:bodyPr>
            <a:noAutofit/>
          </a:bodyPr>
          <a:lstStyle/>
          <a:p>
            <a:pPr algn="just" fontAlgn="base"/>
            <a:r>
              <a:rPr lang="ru-RU" sz="2800" dirty="0" smtClean="0"/>
              <a:t>    </a:t>
            </a:r>
            <a:r>
              <a:rPr lang="ru-RU" sz="2000" dirty="0" smtClean="0"/>
              <a:t>Современное </a:t>
            </a:r>
            <a:r>
              <a:rPr lang="ru-RU" sz="2000" dirty="0"/>
              <a:t>общество предъявляет к человеку всё более высокие требования. И потому, духовно-нравственному воспитанию  уделяется особое внимание. И это не случайно, ведь это направление в воспитании детей отражает отношение ко всем значимым сферам жизни будущего члена социума, демонстрирует его патриотизм, нравственность, эстетическое восприятие, толерантность, любовь к природе, </a:t>
            </a:r>
            <a:r>
              <a:rPr lang="ru-RU" sz="2000" dirty="0" smtClean="0"/>
              <a:t>культуру поведения. Сейчас </a:t>
            </a:r>
            <a:r>
              <a:rPr lang="ru-RU" sz="2000" dirty="0"/>
              <a:t>России нужны люди, способные принимать нестандартные решения, умеющие творчески мыслить, ведь от этого в дальнейшем зависит будущее страны, государства.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357694"/>
            <a:ext cx="4089078" cy="19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1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485547" y="929158"/>
            <a:ext cx="3674745" cy="1892816"/>
          </a:xfrm>
          <a:prstGeom prst="irregularSeal1">
            <a:avLst/>
          </a:prstGeom>
          <a:solidFill>
            <a:srgbClr val="FFFF00"/>
          </a:solidFill>
          <a:ln>
            <a:solidFill>
              <a:srgbClr val="C8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Гармоничное развитие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 rot="2994222" flipH="1">
            <a:off x="4416882" y="2152951"/>
            <a:ext cx="1727557" cy="6485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7785081" flipH="1" flipV="1">
            <a:off x="362941" y="2188609"/>
            <a:ext cx="1831076" cy="6816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 rot="1525416">
            <a:off x="1755329" y="3894185"/>
            <a:ext cx="902970" cy="3634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Двойная стрелка влево/вправо 5"/>
          <p:cNvSpPr/>
          <p:nvPr/>
        </p:nvSpPr>
        <p:spPr>
          <a:xfrm rot="20739843">
            <a:off x="4305767" y="3966851"/>
            <a:ext cx="902970" cy="3634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292100" y="3346832"/>
            <a:ext cx="1553765" cy="910828"/>
          </a:xfrm>
          <a:prstGeom prst="flowChartPunchedTap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06270" y="3346831"/>
            <a:ext cx="1553766" cy="910829"/>
          </a:xfrm>
          <a:prstGeom prst="flowChartPunchedTap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745020" y="4026514"/>
            <a:ext cx="1553766" cy="910829"/>
          </a:xfrm>
          <a:prstGeom prst="flowChartPunchedTap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</a:p>
        </p:txBody>
      </p:sp>
      <p:pic>
        <p:nvPicPr>
          <p:cNvPr id="10" name="Рисунок 9" descr="E:\Документы\фото 1 д класс\2014-09-27%2015.51.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29" y="2651147"/>
            <a:ext cx="1892609" cy="134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451790"/>
            <a:ext cx="154563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3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4110"/>
            <a:ext cx="7848872" cy="44198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         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      Актуальность и новизна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  </a:t>
            </a:r>
            <a:br>
              <a:rPr lang="ru-RU" sz="2800" b="1" dirty="0" smtClean="0"/>
            </a:br>
            <a:r>
              <a:rPr lang="ru-RU" sz="2800" b="1"/>
              <a:t/>
            </a:r>
            <a:br>
              <a:rPr lang="ru-RU" sz="2800" b="1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</a:t>
            </a:r>
            <a:r>
              <a:rPr lang="ru-RU" sz="2200" dirty="0" smtClean="0"/>
              <a:t>Развитие </a:t>
            </a:r>
            <a:r>
              <a:rPr lang="ru-RU" sz="2200" dirty="0"/>
              <a:t>творческих способностей младших школьников формирует инициативность, самостоятельность; способствует успешной социализации детей и является одним из важнейших компонентов воспитания в интересах человека, общества, государства.</a:t>
            </a:r>
            <a:br>
              <a:rPr lang="ru-RU" sz="2200" dirty="0"/>
            </a:br>
            <a:r>
              <a:rPr lang="ru-RU" sz="2200" dirty="0" smtClean="0"/>
              <a:t>   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Новизна опыта связана с реализацией ФГОС второго поколения и заключается в создании системного подхода к формированию и развитию творческих способностей, посредством вовлечения обучающихся в совместную деятельность взрослых и детей, детей друг с другом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  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dirty="0"/>
          </a:p>
        </p:txBody>
      </p:sp>
      <p:pic>
        <p:nvPicPr>
          <p:cNvPr id="3" name="Рисунок 2" descr="C:\Users\Гимназия\Desktop\фото на конференцию\Гугнина Екатерина (29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08823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83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5416"/>
            <a:ext cx="9144000" cy="1580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100" b="1" dirty="0" smtClean="0"/>
              <a:t>Предпосылки успешного развития</a:t>
            </a:r>
            <a:br>
              <a:rPr lang="ru-RU" sz="3100" b="1" dirty="0" smtClean="0"/>
            </a:br>
            <a:r>
              <a:rPr lang="ru-RU" sz="3100" b="1" dirty="0" smtClean="0"/>
              <a:t>творческих способностей </a:t>
            </a:r>
            <a:br>
              <a:rPr lang="ru-RU" sz="3100" b="1" dirty="0" smtClean="0"/>
            </a:br>
            <a:endParaRPr lang="ru-RU" sz="3100" b="1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652548" y="1325762"/>
            <a:ext cx="5717742" cy="1239142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оциальное явление, связанное с преобразованием мира;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652548" y="2857568"/>
            <a:ext cx="5717742" cy="139136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роцесс, направленный на открытие мира и самого себя;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652547" y="4816077"/>
            <a:ext cx="5717741" cy="152742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реобразующая деятельность, в результате которой создается новое и одновременно ценное; ключевое слово – новизна.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09" y="1437900"/>
            <a:ext cx="1804661" cy="22540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7" t="13385" r="30597" b="11529"/>
          <a:stretch/>
        </p:blipFill>
        <p:spPr>
          <a:xfrm>
            <a:off x="33080" y="4211867"/>
            <a:ext cx="2619467" cy="230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08" y="1491951"/>
            <a:ext cx="1804661" cy="22540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Механизм реализации </a:t>
            </a:r>
            <a:br>
              <a:rPr lang="ru-RU" sz="2400" b="1" dirty="0" smtClean="0"/>
            </a:br>
            <a:r>
              <a:rPr lang="ru-RU" sz="2400" b="1" dirty="0" smtClean="0"/>
              <a:t>творческих способностей</a:t>
            </a:r>
            <a:endParaRPr lang="ru-RU" sz="2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034599889"/>
              </p:ext>
            </p:extLst>
          </p:nvPr>
        </p:nvGraphicFramePr>
        <p:xfrm>
          <a:off x="179512" y="1052736"/>
          <a:ext cx="87849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793388"/>
            <a:ext cx="2666690" cy="190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874269"/>
            <a:ext cx="2088232" cy="2767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3059832" y="4793388"/>
            <a:ext cx="2854686" cy="19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4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512" y="1412776"/>
            <a:ext cx="2682240" cy="4745067"/>
          </a:xfrm>
          <a:prstGeom prst="wedgeRoundRectCallout">
            <a:avLst>
              <a:gd name="adj1" fmla="val -20491"/>
              <a:gd name="adj2" fmla="val 498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Учебные предметы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Современные педагогические технологии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Конференции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Деловые игры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Олимпиады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Викторины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Конкурсы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2354" y="231526"/>
            <a:ext cx="327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Урочная деятельность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56481" y="1431384"/>
            <a:ext cx="2953403" cy="4726460"/>
          </a:xfrm>
          <a:prstGeom prst="wedgeRoundRectCallout">
            <a:avLst>
              <a:gd name="adj1" fmla="val -21499"/>
              <a:gd name="adj2" fmla="val 501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Кружки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Выпуск газеты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Проект «Филармонические уроки»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Выставка </a:t>
            </a:r>
            <a:r>
              <a:rPr lang="ru-RU" sz="2000" dirty="0">
                <a:solidFill>
                  <a:schemeClr val="tx1"/>
                </a:solidFill>
              </a:rPr>
              <a:t>«Наше творчество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КТД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Дистанционные олимпиады, конференции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04614" y="1412776"/>
            <a:ext cx="2988839" cy="4745067"/>
          </a:xfrm>
          <a:prstGeom prst="wedgeRoundRectCallout">
            <a:avLst>
              <a:gd name="adj1" fmla="val -18971"/>
              <a:gd name="adj2" fmla="val 500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Театр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ГКЦ </a:t>
            </a:r>
            <a:r>
              <a:rPr lang="ru-RU" sz="2000" dirty="0">
                <a:solidFill>
                  <a:schemeClr val="tx1"/>
                </a:solidFill>
              </a:rPr>
              <a:t>«Планета» «Юность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Городской </a:t>
            </a:r>
            <a:r>
              <a:rPr lang="ru-RU" sz="2000" dirty="0" smtClean="0">
                <a:solidFill>
                  <a:schemeClr val="tx1"/>
                </a:solidFill>
              </a:rPr>
              <a:t>музей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ЦКМНС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Библиотеки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Школа искусств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Музей нефтяников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СТК </a:t>
            </a:r>
            <a:r>
              <a:rPr lang="ru-RU" sz="2000" dirty="0">
                <a:solidFill>
                  <a:schemeClr val="tx1"/>
                </a:solidFill>
              </a:rPr>
              <a:t>«Афганец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ОГИБДД </a:t>
            </a:r>
            <a:r>
              <a:rPr lang="ru-RU" sz="2000" dirty="0" smtClean="0">
                <a:solidFill>
                  <a:schemeClr val="tx1"/>
                </a:solidFill>
              </a:rPr>
              <a:t>ОМВД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3856" y="300193"/>
            <a:ext cx="276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Внеурочная деятельность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5649" y="300193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Сетевое взаимодействие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50323" y="1124501"/>
            <a:ext cx="484632" cy="770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3285" y="1199857"/>
            <a:ext cx="466727" cy="698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323065" y="1147351"/>
            <a:ext cx="37611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131190"/>
            <a:ext cx="78488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6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Дети должны жить в мире красоты, </a:t>
            </a:r>
            <a:r>
              <a:rPr lang="ru-RU" sz="3200" dirty="0" err="1" smtClean="0"/>
              <a:t>игры,сказки,музыки,рисунка,творчества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28604457"/>
              </p:ext>
            </p:extLst>
          </p:nvPr>
        </p:nvGraphicFramePr>
        <p:xfrm flipV="1">
          <a:off x="971600" y="836712"/>
          <a:ext cx="748883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420" y="3717650"/>
            <a:ext cx="2744447" cy="205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96" y="1350644"/>
            <a:ext cx="2792268" cy="215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7483"/>
            <a:ext cx="3087972" cy="20586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7894" y="1310152"/>
            <a:ext cx="2842729" cy="204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31542" y="1800818"/>
            <a:ext cx="2534930" cy="1916832"/>
          </a:xfrm>
          <a:prstGeom prst="rect">
            <a:avLst/>
          </a:prstGeom>
        </p:spPr>
      </p:pic>
      <p:pic>
        <p:nvPicPr>
          <p:cNvPr id="12" name="Рисунок 11" descr="C:\Users\ЕГЭ\Downloads\20150421_111240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3" t="13168" r="9819" b="6157"/>
          <a:stretch/>
        </p:blipFill>
        <p:spPr bwMode="auto">
          <a:xfrm>
            <a:off x="2948666" y="4521875"/>
            <a:ext cx="3357060" cy="2050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Наличие и рейтинг успешности участников международных и всероссийских олимпиад и конкурсов </a:t>
            </a:r>
            <a:br>
              <a:rPr lang="ru-RU" sz="2000" b="1" dirty="0" smtClean="0"/>
            </a:br>
            <a:endParaRPr lang="ru-RU" sz="20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0035982"/>
              </p:ext>
            </p:extLst>
          </p:nvPr>
        </p:nvGraphicFramePr>
        <p:xfrm>
          <a:off x="19664" y="766916"/>
          <a:ext cx="9124335" cy="686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544"/>
                <a:gridCol w="2699791"/>
              </a:tblGrid>
              <a:tr h="3753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Конкурсы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068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 «Русский  медвежонок»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 «Кенгуру – математика для всех»</a:t>
                      </a:r>
                      <a:endParaRPr lang="ru-RU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 «Золотое  Руно»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Международная дистанционная олимпиада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(по предметам) Центр поддержки одаренных детей «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Инфоурок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Международный  интеллектуальный дистанционный конкурс «Лисёнок»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 дистанционных мероприятий «Фактор Роста»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IV Всероссийский блиц – турнир по русскому языку «Путешествие по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Лингвинии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Всероссийская викторина по биологии «Тайны королевства Розы»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 Всероссийский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межпредметный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блиц – турнир «Разнобой»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охват учащихся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100%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798 участий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1место -3ч.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место- 3ч.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место – 3ч.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место – 77ч.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место – 63ч.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место – 39ч.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место – 8ч.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место –  17ч.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место –  8ч.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место – 7ч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место –  4ч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место –  5ч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1место - 1ч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 -2ч</a:t>
                      </a:r>
                    </a:p>
                    <a:p>
                      <a:pPr marL="285750" indent="-285750" hangingPunct="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место - 4</a:t>
                      </a:r>
                    </a:p>
                    <a:p>
                      <a:pPr marL="285750" indent="-285750" hangingPunct="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место - 3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место - 5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место – 126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место –   124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место –  97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83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2895</TotalTime>
  <Words>820</Words>
  <Application>Microsoft Office PowerPoint</Application>
  <PresentationFormat>Экран (4:3)</PresentationFormat>
  <Paragraphs>173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Легкий дым</vt:lpstr>
      <vt:lpstr>1_Легкий дым</vt:lpstr>
      <vt:lpstr>Развитие творческих способностей младших школьников как одно  из направлений духовно – нравственного воспитания </vt:lpstr>
      <vt:lpstr>    Современное общество предъявляет к человеку всё более высокие требования. И потому, духовно-нравственному воспитанию  уделяется особое внимание. И это не случайно, ведь это направление в воспитании детей отражает отношение ко всем значимым сферам жизни будущего члена социума, демонстрирует его патриотизм, нравственность, эстетическое восприятие, толерантность, любовь к природе, культуру поведения. Сейчас России нужны люди, способные принимать нестандартные решения, умеющие творчески мыслить, ведь от этого в дальнейшем зависит будущее страны, государства. </vt:lpstr>
      <vt:lpstr>Слайд 3</vt:lpstr>
      <vt:lpstr>                          Актуальность и новизна            Развитие творческих способностей младших школьников формирует инициативность, самостоятельность; способствует успешной социализации детей и является одним из важнейших компонентов воспитания в интересах человека, общества, государства.     Новизна опыта связана с реализацией ФГОС второго поколения и заключается в создании системного подхода к формированию и развитию творческих способностей, посредством вовлечения обучающихся в совместную деятельность взрослых и детей, детей друг с другом.   </vt:lpstr>
      <vt:lpstr>  Предпосылки успешного развития творческих способностей  </vt:lpstr>
      <vt:lpstr>Механизм реализации  творческих способностей</vt:lpstr>
      <vt:lpstr>  </vt:lpstr>
      <vt:lpstr>Дети должны жить в мире красоты, игры,сказки,музыки,рисунка,творчества  </vt:lpstr>
      <vt:lpstr>Наличие и рейтинг успешности участников международных и всероссийских олимпиад и конкурсов  </vt:lpstr>
      <vt:lpstr>Итоги участия на городском уровне </vt:lpstr>
      <vt:lpstr>Мониторинг  по результатам изучения направленности интересов учащихся 2-ых -  4-ых классов </vt:lpstr>
      <vt:lpstr> </vt:lpstr>
      <vt:lpstr>Из опыта работы Проект: театр- творчество - дети </vt:lpstr>
      <vt:lpstr> 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</cp:lastModifiedBy>
  <cp:revision>218</cp:revision>
  <cp:lastPrinted>2015-08-23T15:27:41Z</cp:lastPrinted>
  <dcterms:created xsi:type="dcterms:W3CDTF">2012-01-05T05:59:29Z</dcterms:created>
  <dcterms:modified xsi:type="dcterms:W3CDTF">2015-08-24T14:53:12Z</dcterms:modified>
</cp:coreProperties>
</file>