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9" r:id="rId3"/>
    <p:sldId id="290" r:id="rId4"/>
    <p:sldId id="291" r:id="rId5"/>
    <p:sldId id="292" r:id="rId6"/>
    <p:sldId id="387" r:id="rId7"/>
    <p:sldId id="388" r:id="rId8"/>
    <p:sldId id="389" r:id="rId9"/>
    <p:sldId id="390" r:id="rId10"/>
    <p:sldId id="391" r:id="rId11"/>
    <p:sldId id="392" r:id="rId12"/>
    <p:sldId id="393" r:id="rId13"/>
    <p:sldId id="394" r:id="rId14"/>
    <p:sldId id="395" r:id="rId15"/>
    <p:sldId id="396" r:id="rId16"/>
    <p:sldId id="397" r:id="rId17"/>
    <p:sldId id="398" r:id="rId18"/>
    <p:sldId id="399" r:id="rId19"/>
    <p:sldId id="400" r:id="rId20"/>
    <p:sldId id="401" r:id="rId21"/>
    <p:sldId id="402" r:id="rId22"/>
    <p:sldId id="403" r:id="rId23"/>
    <p:sldId id="404" r:id="rId24"/>
    <p:sldId id="405" r:id="rId25"/>
    <p:sldId id="406" r:id="rId26"/>
    <p:sldId id="407" r:id="rId27"/>
    <p:sldId id="408" r:id="rId28"/>
    <p:sldId id="409" r:id="rId29"/>
    <p:sldId id="410" r:id="rId30"/>
    <p:sldId id="412" r:id="rId31"/>
    <p:sldId id="413" r:id="rId32"/>
    <p:sldId id="414" r:id="rId33"/>
    <p:sldId id="415" r:id="rId34"/>
    <p:sldId id="416" r:id="rId3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Раздел по умолчанию" id="{D77E601B-A7AE-4DE9-9972-EA096B8FF889}">
          <p14:sldIdLst/>
        </p14:section>
        <p14:section name="Раздел без заголовка" id="{2B32B209-F584-48CC-B453-B566DF16F9B5}">
          <p14:sldIdLst>
            <p14:sldId id="257"/>
            <p14:sldId id="289"/>
            <p14:sldId id="290"/>
            <p14:sldId id="291"/>
          </p14:sldIdLst>
        </p14:section>
        <p14:section name="Раздел без заголовка" id="{8F834BB2-3655-427A-B5A4-4B3FA65D002A}">
          <p14:sldIdLst>
            <p14:sldId id="292"/>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 id="412"/>
            <p14:sldId id="413"/>
            <p14:sldId id="414"/>
            <p14:sldId id="415"/>
            <p14:sldId id="416"/>
          </p14:sldIdLst>
        </p14:section>
        <p14:section name="Раздел без заголовка" id="{FAC13C01-6606-437C-93EB-1127CABB0963}">
          <p14:sldIdLst/>
        </p14:section>
        <p14:section name="Раздел без заголовка" id="{9DC31E30-B2C8-4E96-8AAA-79F6773FD98F}">
          <p14:sldIdLst/>
        </p14:section>
        <p14:section name="Раздел без заголовка" id="{5DCE82B9-6CE9-4519-B45D-761E3E05C6F1}">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99" d="100"/>
          <a:sy n="99" d="100"/>
        </p:scale>
        <p:origin x="-240"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01.05.2017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01.05.2017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3" Type="http://schemas.openxmlformats.org/officeDocument/2006/relationships/image" Target="../media/image52.jpe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image" Target="../media/image1.jpeg"/><Relationship Id="rId16"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5" Type="http://schemas.openxmlformats.org/officeDocument/2006/relationships/image" Target="../media/image6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 Id="rId14" Type="http://schemas.openxmlformats.org/officeDocument/2006/relationships/image" Target="../media/image63.jpeg"/></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sp>
        <p:nvSpPr>
          <p:cNvPr id="3" name="Прямоугольник 2"/>
          <p:cNvSpPr/>
          <p:nvPr/>
        </p:nvSpPr>
        <p:spPr>
          <a:xfrm>
            <a:off x="2286000" y="1582341"/>
            <a:ext cx="4572000" cy="3970318"/>
          </a:xfrm>
          <a:prstGeom prst="rect">
            <a:avLst/>
          </a:prstGeom>
        </p:spPr>
        <p:txBody>
          <a:bodyPr>
            <a:spAutoFit/>
          </a:bodyPr>
          <a:lstStyle/>
          <a:p>
            <a:pPr algn="ctr"/>
            <a:r>
              <a:rPr lang="ru-RU" b="1" dirty="0">
                <a:solidFill>
                  <a:srgbClr val="C00000"/>
                </a:solidFill>
              </a:rPr>
              <a:t>м</a:t>
            </a:r>
            <a:r>
              <a:rPr lang="ru-RU" b="1" dirty="0" smtClean="0">
                <a:solidFill>
                  <a:srgbClr val="C00000"/>
                </a:solidFill>
              </a:rPr>
              <a:t>униципальное </a:t>
            </a:r>
            <a:r>
              <a:rPr lang="ru-RU" b="1" dirty="0">
                <a:solidFill>
                  <a:srgbClr val="C00000"/>
                </a:solidFill>
              </a:rPr>
              <a:t>автономное дошкольное образовательное учреждения </a:t>
            </a:r>
            <a:r>
              <a:rPr lang="ru-RU" b="1" dirty="0" smtClean="0">
                <a:solidFill>
                  <a:srgbClr val="C00000"/>
                </a:solidFill>
              </a:rPr>
              <a:t>детского</a:t>
            </a:r>
          </a:p>
          <a:p>
            <a:pPr algn="ctr"/>
            <a:r>
              <a:rPr lang="ru-RU" b="1" dirty="0" smtClean="0">
                <a:solidFill>
                  <a:srgbClr val="C00000"/>
                </a:solidFill>
              </a:rPr>
              <a:t>сада </a:t>
            </a:r>
            <a:r>
              <a:rPr lang="ru-RU" b="1" dirty="0">
                <a:solidFill>
                  <a:srgbClr val="C00000"/>
                </a:solidFill>
              </a:rPr>
              <a:t>№</a:t>
            </a:r>
            <a:r>
              <a:rPr lang="ru-RU" b="1" dirty="0" smtClean="0">
                <a:solidFill>
                  <a:srgbClr val="C00000"/>
                </a:solidFill>
              </a:rPr>
              <a:t>11</a:t>
            </a:r>
          </a:p>
          <a:p>
            <a:pPr algn="ctr"/>
            <a:r>
              <a:rPr lang="ru-RU" b="1" dirty="0" smtClean="0">
                <a:solidFill>
                  <a:srgbClr val="C00000"/>
                </a:solidFill>
              </a:rPr>
              <a:t> </a:t>
            </a:r>
            <a:r>
              <a:rPr lang="ru-RU" b="1" dirty="0">
                <a:solidFill>
                  <a:srgbClr val="C00000"/>
                </a:solidFill>
              </a:rPr>
              <a:t>Центра развития ребёнка</a:t>
            </a:r>
            <a:br>
              <a:rPr lang="ru-RU" b="1" dirty="0">
                <a:solidFill>
                  <a:srgbClr val="C00000"/>
                </a:solidFill>
              </a:rPr>
            </a:br>
            <a:r>
              <a:rPr lang="ru-RU" b="1" dirty="0">
                <a:solidFill>
                  <a:srgbClr val="C00000"/>
                </a:solidFill>
              </a:rPr>
              <a:t>группы раннего возраста  № 10 «Солнышко»</a:t>
            </a:r>
          </a:p>
          <a:p>
            <a:pPr algn="ctr"/>
            <a:endParaRPr lang="ru-RU" b="1" dirty="0">
              <a:solidFill>
                <a:srgbClr val="C00000"/>
              </a:solidFill>
            </a:endParaRPr>
          </a:p>
          <a:p>
            <a:pPr algn="ctr"/>
            <a:endParaRPr lang="ru-RU" b="1" dirty="0">
              <a:solidFill>
                <a:srgbClr val="C00000"/>
              </a:solidFill>
            </a:endParaRPr>
          </a:p>
          <a:p>
            <a:pPr algn="ctr"/>
            <a:r>
              <a:rPr lang="ru-RU" b="1" dirty="0">
                <a:solidFill>
                  <a:srgbClr val="C00000"/>
                </a:solidFill>
              </a:rPr>
              <a:t>Проект на тему: </a:t>
            </a:r>
            <a:r>
              <a:rPr lang="ru-RU" b="1" dirty="0" smtClean="0">
                <a:solidFill>
                  <a:srgbClr val="C00000"/>
                </a:solidFill>
              </a:rPr>
              <a:t>«Театр в жизни ребёнка»</a:t>
            </a:r>
            <a:r>
              <a:rPr lang="ru-RU" b="1" dirty="0">
                <a:solidFill>
                  <a:srgbClr val="C00000"/>
                </a:solidFill>
              </a:rPr>
              <a:t/>
            </a:r>
            <a:br>
              <a:rPr lang="ru-RU" b="1" dirty="0">
                <a:solidFill>
                  <a:srgbClr val="C00000"/>
                </a:solidFill>
              </a:rPr>
            </a:br>
            <a:r>
              <a:rPr lang="ru-RU" b="1" dirty="0">
                <a:solidFill>
                  <a:srgbClr val="C00000"/>
                </a:solidFill>
              </a:rPr>
              <a:t/>
            </a:r>
            <a:br>
              <a:rPr lang="ru-RU" b="1" dirty="0">
                <a:solidFill>
                  <a:srgbClr val="C00000"/>
                </a:solidFill>
              </a:rPr>
            </a:br>
            <a:r>
              <a:rPr lang="ru-RU" b="1" dirty="0">
                <a:solidFill>
                  <a:srgbClr val="C00000"/>
                </a:solidFill>
              </a:rPr>
              <a:t/>
            </a:r>
            <a:br>
              <a:rPr lang="ru-RU" b="1" dirty="0">
                <a:solidFill>
                  <a:srgbClr val="C00000"/>
                </a:solidFill>
              </a:rPr>
            </a:br>
            <a:r>
              <a:rPr lang="ru-RU" b="1" dirty="0">
                <a:solidFill>
                  <a:srgbClr val="C00000"/>
                </a:solidFill>
              </a:rPr>
              <a:t>Воспитатель:  Захарова И.Н.</a:t>
            </a:r>
          </a:p>
          <a:p>
            <a:pPr algn="ctr"/>
            <a:endParaRPr lang="ru-RU" b="1" dirty="0">
              <a:solidFill>
                <a:srgbClr val="C00000"/>
              </a:solidFill>
            </a:endParaRPr>
          </a:p>
          <a:p>
            <a:pPr algn="ctr"/>
            <a:r>
              <a:rPr lang="ru-RU" b="1" dirty="0" smtClean="0">
                <a:solidFill>
                  <a:srgbClr val="C00000"/>
                </a:solidFill>
              </a:rPr>
              <a:t>2017 </a:t>
            </a:r>
            <a:r>
              <a:rPr lang="ru-RU" b="1" dirty="0">
                <a:solidFill>
                  <a:srgbClr val="C00000"/>
                </a:solidFill>
              </a:rPr>
              <a:t>год.</a:t>
            </a:r>
          </a:p>
        </p:txBody>
      </p:sp>
    </p:spTree>
    <p:extLst>
      <p:ext uri="{BB962C8B-B14F-4D97-AF65-F5344CB8AC3E}">
        <p14:creationId xmlns="" xmlns:p14="http://schemas.microsoft.com/office/powerpoint/2010/main" val="2414376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1026"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07505" y="188640"/>
            <a:ext cx="4392488" cy="3168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716016" y="188640"/>
            <a:ext cx="4320480" cy="3168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07505" y="3573016"/>
            <a:ext cx="4392487" cy="3163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4716016" y="3573015"/>
            <a:ext cx="4320480" cy="3163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51498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1026"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79512" y="116632"/>
            <a:ext cx="4320480"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571206" y="116632"/>
            <a:ext cx="4393282" cy="30963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79513" y="3356991"/>
            <a:ext cx="4320480" cy="33906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4571206" y="3356991"/>
            <a:ext cx="4322763" cy="33906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28195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75064" y="0"/>
            <a:ext cx="9219063" cy="6858000"/>
          </a:xfrm>
        </p:spPr>
      </p:pic>
      <p:sp>
        <p:nvSpPr>
          <p:cNvPr id="3" name="Прямоугольник 2"/>
          <p:cNvSpPr/>
          <p:nvPr/>
        </p:nvSpPr>
        <p:spPr>
          <a:xfrm>
            <a:off x="2286000" y="2274838"/>
            <a:ext cx="4572000" cy="2308324"/>
          </a:xfrm>
          <a:prstGeom prst="rect">
            <a:avLst/>
          </a:prstGeom>
        </p:spPr>
        <p:txBody>
          <a:bodyPr>
            <a:spAutoFit/>
          </a:bodyPr>
          <a:lstStyle/>
          <a:p>
            <a:r>
              <a:rPr lang="ru-RU" dirty="0" smtClean="0"/>
              <a:t>                    </a:t>
            </a:r>
            <a:r>
              <a:rPr lang="ru-RU" b="1" dirty="0" smtClean="0">
                <a:solidFill>
                  <a:srgbClr val="C00000"/>
                </a:solidFill>
              </a:rPr>
              <a:t>Игровая деятельность.</a:t>
            </a:r>
            <a:endParaRPr lang="ru-RU" b="1" dirty="0">
              <a:solidFill>
                <a:srgbClr val="C00000"/>
              </a:solidFill>
            </a:endParaRPr>
          </a:p>
          <a:p>
            <a:r>
              <a:rPr lang="ru-RU" b="1" dirty="0">
                <a:solidFill>
                  <a:srgbClr val="C00000"/>
                </a:solidFill>
              </a:rPr>
              <a:t>Игры-драматизации</a:t>
            </a:r>
            <a:r>
              <a:rPr lang="ru-RU" dirty="0">
                <a:solidFill>
                  <a:srgbClr val="C00000"/>
                </a:solidFill>
              </a:rPr>
              <a:t> по произведениям </a:t>
            </a:r>
            <a:r>
              <a:rPr lang="en-US" dirty="0">
                <a:solidFill>
                  <a:srgbClr val="C00000"/>
                </a:solidFill>
              </a:rPr>
              <a:t>«</a:t>
            </a:r>
            <a:r>
              <a:rPr lang="ru-RU" dirty="0">
                <a:solidFill>
                  <a:srgbClr val="C00000"/>
                </a:solidFill>
              </a:rPr>
              <a:t>Репка</a:t>
            </a:r>
            <a:r>
              <a:rPr lang="en-US" dirty="0">
                <a:solidFill>
                  <a:srgbClr val="C00000"/>
                </a:solidFill>
              </a:rPr>
              <a:t>», «</a:t>
            </a:r>
            <a:r>
              <a:rPr lang="ru-RU" dirty="0">
                <a:solidFill>
                  <a:srgbClr val="C00000"/>
                </a:solidFill>
              </a:rPr>
              <a:t>Колобок</a:t>
            </a:r>
            <a:r>
              <a:rPr lang="en-US" dirty="0">
                <a:solidFill>
                  <a:srgbClr val="C00000"/>
                </a:solidFill>
              </a:rPr>
              <a:t>», «</a:t>
            </a:r>
            <a:r>
              <a:rPr lang="ru-RU" dirty="0">
                <a:solidFill>
                  <a:srgbClr val="C00000"/>
                </a:solidFill>
              </a:rPr>
              <a:t>Теремок</a:t>
            </a:r>
            <a:r>
              <a:rPr lang="en-US" dirty="0">
                <a:solidFill>
                  <a:srgbClr val="C00000"/>
                </a:solidFill>
              </a:rPr>
              <a:t>», «</a:t>
            </a:r>
            <a:r>
              <a:rPr lang="ru-RU" dirty="0">
                <a:solidFill>
                  <a:srgbClr val="C00000"/>
                </a:solidFill>
              </a:rPr>
              <a:t>Два веселых гуся</a:t>
            </a:r>
            <a:r>
              <a:rPr lang="en-US" dirty="0">
                <a:solidFill>
                  <a:srgbClr val="C00000"/>
                </a:solidFill>
              </a:rPr>
              <a:t>»</a:t>
            </a:r>
          </a:p>
          <a:p>
            <a:r>
              <a:rPr lang="ru-RU" b="1" dirty="0">
                <a:solidFill>
                  <a:srgbClr val="C00000"/>
                </a:solidFill>
              </a:rPr>
              <a:t>Дидактические игры </a:t>
            </a:r>
            <a:r>
              <a:rPr lang="en-US" dirty="0">
                <a:solidFill>
                  <a:srgbClr val="C00000"/>
                </a:solidFill>
              </a:rPr>
              <a:t>«</a:t>
            </a:r>
            <a:r>
              <a:rPr lang="ru-RU" dirty="0">
                <a:solidFill>
                  <a:srgbClr val="C00000"/>
                </a:solidFill>
              </a:rPr>
              <a:t>Мои любимые сказки</a:t>
            </a:r>
            <a:r>
              <a:rPr lang="en-US" dirty="0">
                <a:solidFill>
                  <a:srgbClr val="C00000"/>
                </a:solidFill>
              </a:rPr>
              <a:t>», </a:t>
            </a:r>
            <a:r>
              <a:rPr lang="ru-RU" dirty="0">
                <a:solidFill>
                  <a:srgbClr val="C00000"/>
                </a:solidFill>
              </a:rPr>
              <a:t>Лото </a:t>
            </a:r>
            <a:r>
              <a:rPr lang="en-US" dirty="0">
                <a:solidFill>
                  <a:srgbClr val="C00000"/>
                </a:solidFill>
              </a:rPr>
              <a:t>«</a:t>
            </a:r>
            <a:r>
              <a:rPr lang="ru-RU" dirty="0">
                <a:solidFill>
                  <a:srgbClr val="C00000"/>
                </a:solidFill>
              </a:rPr>
              <a:t>Сказки</a:t>
            </a:r>
            <a:r>
              <a:rPr lang="en-US" dirty="0">
                <a:solidFill>
                  <a:srgbClr val="C00000"/>
                </a:solidFill>
              </a:rPr>
              <a:t>», «</a:t>
            </a:r>
            <a:r>
              <a:rPr lang="ru-RU" dirty="0">
                <a:solidFill>
                  <a:srgbClr val="C00000"/>
                </a:solidFill>
              </a:rPr>
              <a:t>Кто-кто в теремочке живет?</a:t>
            </a:r>
            <a:r>
              <a:rPr lang="en-US" dirty="0">
                <a:solidFill>
                  <a:srgbClr val="C00000"/>
                </a:solidFill>
              </a:rPr>
              <a:t>»;</a:t>
            </a:r>
          </a:p>
          <a:p>
            <a:r>
              <a:rPr lang="ru-RU" b="1" dirty="0">
                <a:solidFill>
                  <a:srgbClr val="C00000"/>
                </a:solidFill>
              </a:rPr>
              <a:t>Сюжетно-ролевая игра </a:t>
            </a:r>
            <a:r>
              <a:rPr lang="en-US" dirty="0">
                <a:solidFill>
                  <a:srgbClr val="C00000"/>
                </a:solidFill>
              </a:rPr>
              <a:t>«</a:t>
            </a:r>
            <a:r>
              <a:rPr lang="ru-RU" dirty="0">
                <a:solidFill>
                  <a:srgbClr val="C00000"/>
                </a:solidFill>
              </a:rPr>
              <a:t>В театре</a:t>
            </a:r>
            <a:r>
              <a:rPr lang="en-US" dirty="0">
                <a:solidFill>
                  <a:srgbClr val="C00000"/>
                </a:solidFill>
              </a:rPr>
              <a:t>»</a:t>
            </a:r>
          </a:p>
        </p:txBody>
      </p:sp>
    </p:spTree>
    <p:extLst>
      <p:ext uri="{BB962C8B-B14F-4D97-AF65-F5344CB8AC3E}">
        <p14:creationId xmlns="" xmlns:p14="http://schemas.microsoft.com/office/powerpoint/2010/main" val="611323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1026"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07505" y="116632"/>
            <a:ext cx="4463702" cy="34592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788024" y="116633"/>
            <a:ext cx="4176713" cy="34592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10597" y="3789040"/>
            <a:ext cx="4460610" cy="3243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4823938" y="3789040"/>
            <a:ext cx="4176713" cy="33819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44276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1026"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40088" y="121444"/>
            <a:ext cx="4215888" cy="3309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499992" y="121808"/>
            <a:ext cx="4468813" cy="33099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40088" y="3501009"/>
            <a:ext cx="4215888" cy="3240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4527274" y="3501009"/>
            <a:ext cx="4441532" cy="3240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12941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3" name="Рисунок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72746" y="108012"/>
            <a:ext cx="4427984" cy="3320988"/>
          </a:xfrm>
          <a:prstGeom prst="rect">
            <a:avLst/>
          </a:prstGeom>
        </p:spPr>
      </p:pic>
      <p:pic>
        <p:nvPicPr>
          <p:cNvPr id="4" name="Рисунок 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4716016" y="108012"/>
            <a:ext cx="4278677" cy="3320988"/>
          </a:xfrm>
          <a:prstGeom prst="rect">
            <a:avLst/>
          </a:prstGeom>
        </p:spPr>
      </p:pic>
      <p:pic>
        <p:nvPicPr>
          <p:cNvPr id="6" name="Рисунок 5"/>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979712" y="3595626"/>
            <a:ext cx="4608512" cy="3145742"/>
          </a:xfrm>
          <a:prstGeom prst="rect">
            <a:avLst/>
          </a:prstGeom>
        </p:spPr>
      </p:pic>
    </p:spTree>
    <p:extLst>
      <p:ext uri="{BB962C8B-B14F-4D97-AF65-F5344CB8AC3E}">
        <p14:creationId xmlns="" xmlns:p14="http://schemas.microsoft.com/office/powerpoint/2010/main" val="11425117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sp>
        <p:nvSpPr>
          <p:cNvPr id="3" name="Прямоугольник 2"/>
          <p:cNvSpPr/>
          <p:nvPr/>
        </p:nvSpPr>
        <p:spPr>
          <a:xfrm>
            <a:off x="2286000" y="2551837"/>
            <a:ext cx="4572000" cy="2031325"/>
          </a:xfrm>
          <a:prstGeom prst="rect">
            <a:avLst/>
          </a:prstGeom>
        </p:spPr>
        <p:txBody>
          <a:bodyPr>
            <a:spAutoFit/>
          </a:bodyPr>
          <a:lstStyle/>
          <a:p>
            <a:r>
              <a:rPr lang="ru-RU" b="1" dirty="0" smtClean="0"/>
              <a:t>      </a:t>
            </a:r>
            <a:r>
              <a:rPr lang="ru-RU" b="1" dirty="0" smtClean="0">
                <a:solidFill>
                  <a:srgbClr val="C00000"/>
                </a:solidFill>
              </a:rPr>
              <a:t>Здоровье </a:t>
            </a:r>
            <a:r>
              <a:rPr lang="ru-RU" b="1" dirty="0">
                <a:solidFill>
                  <a:srgbClr val="C00000"/>
                </a:solidFill>
              </a:rPr>
              <a:t>и физическое </a:t>
            </a:r>
            <a:r>
              <a:rPr lang="ru-RU" b="1" dirty="0" smtClean="0">
                <a:solidFill>
                  <a:srgbClr val="C00000"/>
                </a:solidFill>
              </a:rPr>
              <a:t>развитие.</a:t>
            </a:r>
          </a:p>
          <a:p>
            <a:endParaRPr lang="ru-RU" b="1" dirty="0">
              <a:solidFill>
                <a:srgbClr val="C00000"/>
              </a:solidFill>
            </a:endParaRPr>
          </a:p>
          <a:p>
            <a:r>
              <a:rPr lang="ru-RU" dirty="0">
                <a:solidFill>
                  <a:srgbClr val="C00000"/>
                </a:solidFill>
              </a:rPr>
              <a:t>Комплекс утренней гимнастики –</a:t>
            </a:r>
            <a:r>
              <a:rPr lang="en-US" dirty="0">
                <a:solidFill>
                  <a:srgbClr val="C00000"/>
                </a:solidFill>
              </a:rPr>
              <a:t> «</a:t>
            </a:r>
            <a:r>
              <a:rPr lang="ru-RU" dirty="0" err="1">
                <a:solidFill>
                  <a:srgbClr val="C00000"/>
                </a:solidFill>
              </a:rPr>
              <a:t>Хомка</a:t>
            </a:r>
            <a:r>
              <a:rPr lang="ru-RU" dirty="0">
                <a:solidFill>
                  <a:srgbClr val="C00000"/>
                </a:solidFill>
              </a:rPr>
              <a:t> - </a:t>
            </a:r>
            <a:r>
              <a:rPr lang="ru-RU" dirty="0" err="1">
                <a:solidFill>
                  <a:srgbClr val="C00000"/>
                </a:solidFill>
              </a:rPr>
              <a:t>хомка</a:t>
            </a:r>
            <a:r>
              <a:rPr lang="ru-RU" dirty="0">
                <a:solidFill>
                  <a:srgbClr val="C00000"/>
                </a:solidFill>
              </a:rPr>
              <a:t> хомячок</a:t>
            </a:r>
            <a:r>
              <a:rPr lang="en-US" dirty="0">
                <a:solidFill>
                  <a:srgbClr val="C00000"/>
                </a:solidFill>
              </a:rPr>
              <a:t>», «</a:t>
            </a:r>
            <a:r>
              <a:rPr lang="ru-RU" dirty="0">
                <a:solidFill>
                  <a:srgbClr val="C00000"/>
                </a:solidFill>
              </a:rPr>
              <a:t>Курочки",</a:t>
            </a:r>
            <a:r>
              <a:rPr lang="en-US" dirty="0">
                <a:solidFill>
                  <a:srgbClr val="C00000"/>
                </a:solidFill>
              </a:rPr>
              <a:t>«</a:t>
            </a:r>
            <a:r>
              <a:rPr lang="ru-RU" dirty="0">
                <a:solidFill>
                  <a:srgbClr val="C00000"/>
                </a:solidFill>
              </a:rPr>
              <a:t>Ветерок</a:t>
            </a:r>
            <a:r>
              <a:rPr lang="en-US" dirty="0" smtClean="0">
                <a:solidFill>
                  <a:srgbClr val="C00000"/>
                </a:solidFill>
              </a:rPr>
              <a:t>»</a:t>
            </a:r>
            <a:endParaRPr lang="ru-RU" dirty="0" smtClean="0">
              <a:solidFill>
                <a:srgbClr val="C00000"/>
              </a:solidFill>
            </a:endParaRPr>
          </a:p>
          <a:p>
            <a:endParaRPr lang="en-US" dirty="0">
              <a:solidFill>
                <a:srgbClr val="C00000"/>
              </a:solidFill>
            </a:endParaRPr>
          </a:p>
          <a:p>
            <a:r>
              <a:rPr lang="ru-RU" b="1" dirty="0">
                <a:solidFill>
                  <a:srgbClr val="C00000"/>
                </a:solidFill>
              </a:rPr>
              <a:t>Подвижные игры </a:t>
            </a:r>
            <a:r>
              <a:rPr lang="ru-RU" dirty="0">
                <a:solidFill>
                  <a:srgbClr val="C00000"/>
                </a:solidFill>
              </a:rPr>
              <a:t>-  </a:t>
            </a:r>
            <a:r>
              <a:rPr lang="en-US" dirty="0">
                <a:solidFill>
                  <a:srgbClr val="C00000"/>
                </a:solidFill>
              </a:rPr>
              <a:t>«</a:t>
            </a:r>
            <a:r>
              <a:rPr lang="ru-RU" dirty="0">
                <a:solidFill>
                  <a:srgbClr val="C00000"/>
                </a:solidFill>
              </a:rPr>
              <a:t>Лошадки</a:t>
            </a:r>
            <a:r>
              <a:rPr lang="en-US" dirty="0">
                <a:solidFill>
                  <a:srgbClr val="C00000"/>
                </a:solidFill>
              </a:rPr>
              <a:t>», «</a:t>
            </a:r>
            <a:r>
              <a:rPr lang="ru-RU" dirty="0">
                <a:solidFill>
                  <a:srgbClr val="C00000"/>
                </a:solidFill>
              </a:rPr>
              <a:t>Мыши водят хоровод</a:t>
            </a:r>
            <a:r>
              <a:rPr lang="en-US" dirty="0">
                <a:solidFill>
                  <a:srgbClr val="C00000"/>
                </a:solidFill>
              </a:rPr>
              <a:t>», «</a:t>
            </a:r>
            <a:r>
              <a:rPr lang="ru-RU" dirty="0">
                <a:solidFill>
                  <a:srgbClr val="C00000"/>
                </a:solidFill>
              </a:rPr>
              <a:t>Зайка серенький сидит</a:t>
            </a:r>
            <a:r>
              <a:rPr lang="en-US" dirty="0" smtClean="0">
                <a:solidFill>
                  <a:srgbClr val="C00000"/>
                </a:solidFill>
              </a:rPr>
              <a:t>»</a:t>
            </a:r>
            <a:r>
              <a:rPr lang="ru-RU" dirty="0" smtClean="0">
                <a:solidFill>
                  <a:srgbClr val="C00000"/>
                </a:solidFill>
              </a:rPr>
              <a:t>.</a:t>
            </a:r>
            <a:r>
              <a:rPr lang="en-US" dirty="0" smtClean="0">
                <a:solidFill>
                  <a:srgbClr val="C00000"/>
                </a:solidFill>
              </a:rPr>
              <a:t> </a:t>
            </a:r>
            <a:endParaRPr lang="en-US" dirty="0">
              <a:solidFill>
                <a:srgbClr val="C00000"/>
              </a:solidFill>
            </a:endParaRPr>
          </a:p>
        </p:txBody>
      </p:sp>
    </p:spTree>
    <p:extLst>
      <p:ext uri="{BB962C8B-B14F-4D97-AF65-F5344CB8AC3E}">
        <p14:creationId xmlns="" xmlns:p14="http://schemas.microsoft.com/office/powerpoint/2010/main" val="33881717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1026"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07504" y="116632"/>
            <a:ext cx="4320480" cy="32403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572000" y="116632"/>
            <a:ext cx="4392488" cy="32403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07505" y="3501008"/>
            <a:ext cx="4320479" cy="3240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4517107" y="3501008"/>
            <a:ext cx="4447381" cy="3240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878553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1"/>
            <a:ext cx="9301442" cy="6947075"/>
          </a:xfrm>
        </p:spPr>
      </p:pic>
      <p:pic>
        <p:nvPicPr>
          <p:cNvPr id="3" name="Рисунок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19262" y="116632"/>
            <a:ext cx="4308722" cy="3816424"/>
          </a:xfrm>
          <a:prstGeom prst="rect">
            <a:avLst/>
          </a:prstGeom>
        </p:spPr>
      </p:pic>
      <p:pic>
        <p:nvPicPr>
          <p:cNvPr id="4" name="Рисунок 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4548749" y="116632"/>
            <a:ext cx="4475989" cy="3816424"/>
          </a:xfrm>
          <a:prstGeom prst="rect">
            <a:avLst/>
          </a:prstGeom>
        </p:spPr>
      </p:pic>
      <p:pic>
        <p:nvPicPr>
          <p:cNvPr id="6" name="Рисунок 5"/>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2267744" y="4049688"/>
            <a:ext cx="4355976" cy="2897386"/>
          </a:xfrm>
          <a:prstGeom prst="rect">
            <a:avLst/>
          </a:prstGeom>
        </p:spPr>
      </p:pic>
    </p:spTree>
    <p:extLst>
      <p:ext uri="{BB962C8B-B14F-4D97-AF65-F5344CB8AC3E}">
        <p14:creationId xmlns="" xmlns:p14="http://schemas.microsoft.com/office/powerpoint/2010/main" val="943351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sp>
        <p:nvSpPr>
          <p:cNvPr id="3" name="Прямоугольник 2"/>
          <p:cNvSpPr/>
          <p:nvPr/>
        </p:nvSpPr>
        <p:spPr>
          <a:xfrm>
            <a:off x="2286000" y="1556792"/>
            <a:ext cx="4374232" cy="3416320"/>
          </a:xfrm>
          <a:prstGeom prst="rect">
            <a:avLst/>
          </a:prstGeom>
        </p:spPr>
        <p:txBody>
          <a:bodyPr wrap="square">
            <a:spAutoFit/>
          </a:bodyPr>
          <a:lstStyle/>
          <a:p>
            <a:r>
              <a:rPr lang="ru-RU" dirty="0" smtClean="0"/>
              <a:t>         </a:t>
            </a:r>
            <a:r>
              <a:rPr lang="ru-RU" b="1" dirty="0" smtClean="0">
                <a:solidFill>
                  <a:srgbClr val="C00000"/>
                </a:solidFill>
              </a:rPr>
              <a:t>Изобразительная деятельность.</a:t>
            </a:r>
          </a:p>
          <a:p>
            <a:endParaRPr lang="ru-RU" b="1" dirty="0">
              <a:solidFill>
                <a:srgbClr val="C00000"/>
              </a:solidFill>
            </a:endParaRPr>
          </a:p>
          <a:p>
            <a:r>
              <a:rPr lang="ru-RU" b="1" dirty="0">
                <a:solidFill>
                  <a:srgbClr val="C00000"/>
                </a:solidFill>
              </a:rPr>
              <a:t>Конструирование</a:t>
            </a:r>
            <a:r>
              <a:rPr lang="ru-RU" dirty="0">
                <a:solidFill>
                  <a:srgbClr val="C00000"/>
                </a:solidFill>
              </a:rPr>
              <a:t> домиков для животных, теремка (сказки </a:t>
            </a:r>
            <a:r>
              <a:rPr lang="en-US" dirty="0">
                <a:solidFill>
                  <a:srgbClr val="C00000"/>
                </a:solidFill>
              </a:rPr>
              <a:t>«</a:t>
            </a:r>
            <a:r>
              <a:rPr lang="ru-RU" dirty="0">
                <a:solidFill>
                  <a:srgbClr val="C00000"/>
                </a:solidFill>
              </a:rPr>
              <a:t>Теремок</a:t>
            </a:r>
            <a:r>
              <a:rPr lang="en-US" dirty="0">
                <a:solidFill>
                  <a:srgbClr val="C00000"/>
                </a:solidFill>
              </a:rPr>
              <a:t>», «</a:t>
            </a:r>
            <a:r>
              <a:rPr lang="ru-RU" dirty="0">
                <a:solidFill>
                  <a:srgbClr val="C00000"/>
                </a:solidFill>
              </a:rPr>
              <a:t>Рукавичка</a:t>
            </a:r>
            <a:r>
              <a:rPr lang="en-US" dirty="0" smtClean="0">
                <a:solidFill>
                  <a:srgbClr val="C00000"/>
                </a:solidFill>
              </a:rPr>
              <a:t>»)</a:t>
            </a:r>
            <a:endParaRPr lang="ru-RU" dirty="0" smtClean="0">
              <a:solidFill>
                <a:srgbClr val="C00000"/>
              </a:solidFill>
            </a:endParaRPr>
          </a:p>
          <a:p>
            <a:endParaRPr lang="en-US" dirty="0">
              <a:solidFill>
                <a:srgbClr val="C00000"/>
              </a:solidFill>
            </a:endParaRPr>
          </a:p>
          <a:p>
            <a:r>
              <a:rPr lang="ru-RU" b="1" dirty="0">
                <a:solidFill>
                  <a:srgbClr val="C00000"/>
                </a:solidFill>
              </a:rPr>
              <a:t>Лепка</a:t>
            </a:r>
            <a:r>
              <a:rPr lang="ru-RU" dirty="0">
                <a:solidFill>
                  <a:srgbClr val="C00000"/>
                </a:solidFill>
              </a:rPr>
              <a:t> –</a:t>
            </a:r>
            <a:r>
              <a:rPr lang="en-US" dirty="0">
                <a:solidFill>
                  <a:srgbClr val="C00000"/>
                </a:solidFill>
              </a:rPr>
              <a:t> </a:t>
            </a:r>
            <a:r>
              <a:rPr lang="ru-RU" dirty="0">
                <a:solidFill>
                  <a:srgbClr val="C00000"/>
                </a:solidFill>
              </a:rPr>
              <a:t>колобок, снеговик, ежик, заяц (сказки </a:t>
            </a:r>
            <a:r>
              <a:rPr lang="en-US" dirty="0">
                <a:solidFill>
                  <a:srgbClr val="C00000"/>
                </a:solidFill>
              </a:rPr>
              <a:t>«</a:t>
            </a:r>
            <a:r>
              <a:rPr lang="ru-RU" dirty="0">
                <a:solidFill>
                  <a:srgbClr val="C00000"/>
                </a:solidFill>
              </a:rPr>
              <a:t>Колобок</a:t>
            </a:r>
            <a:r>
              <a:rPr lang="en-US" dirty="0">
                <a:solidFill>
                  <a:srgbClr val="C00000"/>
                </a:solidFill>
              </a:rPr>
              <a:t>», «</a:t>
            </a:r>
            <a:r>
              <a:rPr lang="ru-RU" dirty="0">
                <a:solidFill>
                  <a:srgbClr val="C00000"/>
                </a:solidFill>
              </a:rPr>
              <a:t>Теремок</a:t>
            </a:r>
            <a:r>
              <a:rPr lang="en-US" dirty="0">
                <a:solidFill>
                  <a:srgbClr val="C00000"/>
                </a:solidFill>
              </a:rPr>
              <a:t>», «</a:t>
            </a:r>
            <a:r>
              <a:rPr lang="ru-RU" dirty="0">
                <a:solidFill>
                  <a:srgbClr val="C00000"/>
                </a:solidFill>
              </a:rPr>
              <a:t>Коза-дереза</a:t>
            </a:r>
            <a:r>
              <a:rPr lang="en-US" dirty="0" smtClean="0">
                <a:solidFill>
                  <a:srgbClr val="C00000"/>
                </a:solidFill>
              </a:rPr>
              <a:t>»).</a:t>
            </a:r>
            <a:endParaRPr lang="ru-RU" dirty="0" smtClean="0">
              <a:solidFill>
                <a:srgbClr val="C00000"/>
              </a:solidFill>
            </a:endParaRPr>
          </a:p>
          <a:p>
            <a:endParaRPr lang="en-US" dirty="0">
              <a:solidFill>
                <a:srgbClr val="C00000"/>
              </a:solidFill>
            </a:endParaRPr>
          </a:p>
          <a:p>
            <a:r>
              <a:rPr lang="ru-RU" b="1" dirty="0">
                <a:solidFill>
                  <a:srgbClr val="C00000"/>
                </a:solidFill>
              </a:rPr>
              <a:t>Рисование</a:t>
            </a:r>
            <a:r>
              <a:rPr lang="ru-RU" dirty="0">
                <a:solidFill>
                  <a:srgbClr val="C00000"/>
                </a:solidFill>
              </a:rPr>
              <a:t> –</a:t>
            </a:r>
            <a:r>
              <a:rPr lang="en-US" dirty="0">
                <a:solidFill>
                  <a:srgbClr val="C00000"/>
                </a:solidFill>
              </a:rPr>
              <a:t> </a:t>
            </a:r>
            <a:r>
              <a:rPr lang="ru-RU" dirty="0">
                <a:solidFill>
                  <a:srgbClr val="C00000"/>
                </a:solidFill>
              </a:rPr>
              <a:t>деревья, елка, падал снег, следы на снегу (сказки </a:t>
            </a:r>
            <a:r>
              <a:rPr lang="en-US" dirty="0">
                <a:solidFill>
                  <a:srgbClr val="C00000"/>
                </a:solidFill>
              </a:rPr>
              <a:t>«</a:t>
            </a:r>
            <a:r>
              <a:rPr lang="ru-RU" dirty="0">
                <a:solidFill>
                  <a:srgbClr val="C00000"/>
                </a:solidFill>
              </a:rPr>
              <a:t>Теремок</a:t>
            </a:r>
            <a:r>
              <a:rPr lang="en-US" dirty="0">
                <a:solidFill>
                  <a:srgbClr val="C00000"/>
                </a:solidFill>
              </a:rPr>
              <a:t>», «</a:t>
            </a:r>
            <a:r>
              <a:rPr lang="ru-RU" dirty="0">
                <a:solidFill>
                  <a:srgbClr val="C00000"/>
                </a:solidFill>
              </a:rPr>
              <a:t>Волк и семеро козлят</a:t>
            </a:r>
            <a:r>
              <a:rPr lang="en-US" dirty="0">
                <a:solidFill>
                  <a:srgbClr val="C00000"/>
                </a:solidFill>
              </a:rPr>
              <a:t>», «</a:t>
            </a:r>
            <a:r>
              <a:rPr lang="ru-RU" dirty="0">
                <a:solidFill>
                  <a:srgbClr val="C00000"/>
                </a:solidFill>
              </a:rPr>
              <a:t>Колобок</a:t>
            </a:r>
            <a:r>
              <a:rPr lang="en-US" dirty="0">
                <a:solidFill>
                  <a:srgbClr val="C00000"/>
                </a:solidFill>
              </a:rPr>
              <a:t>»)</a:t>
            </a:r>
          </a:p>
        </p:txBody>
      </p:sp>
    </p:spTree>
    <p:extLst>
      <p:ext uri="{BB962C8B-B14F-4D97-AF65-F5344CB8AC3E}">
        <p14:creationId xmlns="" xmlns:p14="http://schemas.microsoft.com/office/powerpoint/2010/main" val="347014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08520" y="0"/>
            <a:ext cx="9298487" cy="6858000"/>
          </a:xfrm>
        </p:spPr>
      </p:pic>
      <p:sp>
        <p:nvSpPr>
          <p:cNvPr id="3" name="Прямоугольник 2"/>
          <p:cNvSpPr/>
          <p:nvPr/>
        </p:nvSpPr>
        <p:spPr>
          <a:xfrm>
            <a:off x="1547664" y="836712"/>
            <a:ext cx="6480720" cy="4524315"/>
          </a:xfrm>
          <a:prstGeom prst="rect">
            <a:avLst/>
          </a:prstGeom>
        </p:spPr>
        <p:txBody>
          <a:bodyPr wrap="square">
            <a:spAutoFit/>
          </a:bodyPr>
          <a:lstStyle/>
          <a:p>
            <a:r>
              <a:rPr lang="ru-RU" b="1" dirty="0">
                <a:solidFill>
                  <a:srgbClr val="C00000"/>
                </a:solidFill>
              </a:rPr>
              <a:t>Театрализованная деятельность является источником развития чувств, глубоких переживаний ребенка, приобщает его к духовным ценностям. Они развивают эмоциональную сферу ребенка, заставляют его сочувствовать персонажам, кроме того позволяют формировать опыт социальных навыков поведения благодаря тому, что каждое литературное произведение или сказка для детей дошкольного возраста всегда имеют нравственную направленность. Любимые герои становятся образцами для подражания и отождествления. Именно способность ребенка к такой идентификации с полюбившимся образом оказывает позитивное влияние на формирование качеств личности. Кроме того, театрализованная деятельность позволяет ребенку решать многие проблемные ситуации опосредованно от лица какого-либо персонажа. Это помогает преодолевать робость, неуверенность в себе, застенчивость</a:t>
            </a:r>
          </a:p>
        </p:txBody>
      </p:sp>
    </p:spTree>
    <p:extLst>
      <p:ext uri="{BB962C8B-B14F-4D97-AF65-F5344CB8AC3E}">
        <p14:creationId xmlns="" xmlns:p14="http://schemas.microsoft.com/office/powerpoint/2010/main" val="1597294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23976" y="27645"/>
            <a:ext cx="9182180" cy="6858000"/>
          </a:xfrm>
        </p:spPr>
      </p:pic>
      <p:pic>
        <p:nvPicPr>
          <p:cNvPr id="1026"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07504" y="188640"/>
            <a:ext cx="4104456" cy="3170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427984" y="188641"/>
            <a:ext cx="4320480" cy="323956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descr="C:\Users\Ира\Desktop\DSC02819.JPG"/>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07503" y="3573016"/>
            <a:ext cx="4104457" cy="316835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Ира\Desktop\DSC02826.JPG"/>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4427984" y="3573016"/>
            <a:ext cx="4320480" cy="316835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455918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1026" name="Picture 2" descr="C:\Users\Ира\Desktop\DSC02380.JPG"/>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07503" y="116632"/>
            <a:ext cx="4248471" cy="3312368"/>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C:\Users\Ира\Desktop\DSC02823.JPG"/>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427984" y="116632"/>
            <a:ext cx="4536504" cy="3312368"/>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C:\Users\Ира\Desktop\DSC02384.JPG"/>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4427984" y="3573016"/>
            <a:ext cx="4536504" cy="3168352"/>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107504" y="3573016"/>
            <a:ext cx="4248471" cy="31683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737674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1026"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73468" y="202558"/>
            <a:ext cx="4181475" cy="3236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Рисунок 2"/>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4566591" y="202559"/>
            <a:ext cx="4403941" cy="3236912"/>
          </a:xfrm>
          <a:prstGeom prst="rect">
            <a:avLst/>
          </a:prstGeom>
        </p:spPr>
      </p:pic>
      <p:pic>
        <p:nvPicPr>
          <p:cNvPr id="4" name="Рисунок 3"/>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73469" y="3511550"/>
            <a:ext cx="4181474" cy="3229818"/>
          </a:xfrm>
          <a:prstGeom prst="rect">
            <a:avLst/>
          </a:prstGeom>
        </p:spPr>
      </p:pic>
      <p:pic>
        <p:nvPicPr>
          <p:cNvPr id="6" name="Рисунок 5"/>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4566591" y="3511550"/>
            <a:ext cx="4403941" cy="3229818"/>
          </a:xfrm>
          <a:prstGeom prst="rect">
            <a:avLst/>
          </a:prstGeom>
        </p:spPr>
      </p:pic>
    </p:spTree>
    <p:extLst>
      <p:ext uri="{BB962C8B-B14F-4D97-AF65-F5344CB8AC3E}">
        <p14:creationId xmlns="" xmlns:p14="http://schemas.microsoft.com/office/powerpoint/2010/main" val="3454736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sp>
        <p:nvSpPr>
          <p:cNvPr id="3" name="Прямоугольник 2"/>
          <p:cNvSpPr/>
          <p:nvPr/>
        </p:nvSpPr>
        <p:spPr>
          <a:xfrm>
            <a:off x="2286000" y="2132856"/>
            <a:ext cx="4230216" cy="2585323"/>
          </a:xfrm>
          <a:prstGeom prst="rect">
            <a:avLst/>
          </a:prstGeom>
        </p:spPr>
        <p:txBody>
          <a:bodyPr wrap="square">
            <a:spAutoFit/>
          </a:bodyPr>
          <a:lstStyle/>
          <a:p>
            <a:r>
              <a:rPr lang="ru-RU" dirty="0" smtClean="0">
                <a:solidFill>
                  <a:srgbClr val="C00000"/>
                </a:solidFill>
              </a:rPr>
              <a:t>         </a:t>
            </a:r>
            <a:r>
              <a:rPr lang="ru-RU" b="1" dirty="0" smtClean="0">
                <a:solidFill>
                  <a:srgbClr val="C00000"/>
                </a:solidFill>
              </a:rPr>
              <a:t>Экологическое воспитание.</a:t>
            </a:r>
          </a:p>
          <a:p>
            <a:endParaRPr lang="ru-RU" b="1" dirty="0">
              <a:solidFill>
                <a:srgbClr val="C00000"/>
              </a:solidFill>
            </a:endParaRPr>
          </a:p>
          <a:p>
            <a:r>
              <a:rPr lang="ru-RU" b="1" dirty="0">
                <a:solidFill>
                  <a:srgbClr val="C00000"/>
                </a:solidFill>
              </a:rPr>
              <a:t>Оформление фотоальбома с видовым разнообразием животного мира</a:t>
            </a:r>
            <a:r>
              <a:rPr lang="ru-RU" b="1" dirty="0" smtClean="0">
                <a:solidFill>
                  <a:srgbClr val="C00000"/>
                </a:solidFill>
              </a:rPr>
              <a:t>:</a:t>
            </a:r>
          </a:p>
          <a:p>
            <a:endParaRPr lang="ru-RU" dirty="0">
              <a:solidFill>
                <a:srgbClr val="C00000"/>
              </a:solidFill>
            </a:endParaRPr>
          </a:p>
          <a:p>
            <a:r>
              <a:rPr lang="en-US" dirty="0" smtClean="0">
                <a:solidFill>
                  <a:srgbClr val="C00000"/>
                </a:solidFill>
              </a:rPr>
              <a:t>       </a:t>
            </a:r>
            <a:r>
              <a:rPr lang="ru-RU" b="1" dirty="0">
                <a:solidFill>
                  <a:srgbClr val="C00000"/>
                </a:solidFill>
              </a:rPr>
              <a:t>Звери: </a:t>
            </a:r>
            <a:r>
              <a:rPr lang="ru-RU" dirty="0">
                <a:solidFill>
                  <a:srgbClr val="C00000"/>
                </a:solidFill>
              </a:rPr>
              <a:t>кошка, лошадь, собака, тигр, лиса, медведь (бурый, белый), волк, ежи, заяц, кролик, свинки, мыши, лягушка.</a:t>
            </a:r>
          </a:p>
        </p:txBody>
      </p:sp>
    </p:spTree>
    <p:extLst>
      <p:ext uri="{BB962C8B-B14F-4D97-AF65-F5344CB8AC3E}">
        <p14:creationId xmlns="" xmlns:p14="http://schemas.microsoft.com/office/powerpoint/2010/main" val="887207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3" name="Рисунок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79514" y="116632"/>
            <a:ext cx="4273624" cy="3312368"/>
          </a:xfrm>
          <a:prstGeom prst="rect">
            <a:avLst/>
          </a:prstGeom>
        </p:spPr>
      </p:pic>
      <p:pic>
        <p:nvPicPr>
          <p:cNvPr id="4" name="Рисунок 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4572000" y="116632"/>
            <a:ext cx="4392487" cy="3312368"/>
          </a:xfrm>
          <a:prstGeom prst="rect">
            <a:avLst/>
          </a:prstGeom>
        </p:spPr>
      </p:pic>
      <p:pic>
        <p:nvPicPr>
          <p:cNvPr id="6" name="Рисунок 5"/>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79514" y="3587006"/>
            <a:ext cx="4273624" cy="3129238"/>
          </a:xfrm>
          <a:prstGeom prst="rect">
            <a:avLst/>
          </a:prstGeom>
        </p:spPr>
      </p:pic>
      <p:pic>
        <p:nvPicPr>
          <p:cNvPr id="7" name="Рисунок 6"/>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4572000" y="3587006"/>
            <a:ext cx="4392487" cy="3129238"/>
          </a:xfrm>
          <a:prstGeom prst="rect">
            <a:avLst/>
          </a:prstGeom>
        </p:spPr>
      </p:pic>
    </p:spTree>
    <p:extLst>
      <p:ext uri="{BB962C8B-B14F-4D97-AF65-F5344CB8AC3E}">
        <p14:creationId xmlns="" xmlns:p14="http://schemas.microsoft.com/office/powerpoint/2010/main" val="1036702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3" name="Рисунок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07504" y="188640"/>
            <a:ext cx="4392488" cy="3456384"/>
          </a:xfrm>
          <a:prstGeom prst="rect">
            <a:avLst/>
          </a:prstGeom>
        </p:spPr>
      </p:pic>
      <p:pic>
        <p:nvPicPr>
          <p:cNvPr id="4" name="Рисунок 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4645676" y="169794"/>
            <a:ext cx="4302623" cy="3456384"/>
          </a:xfrm>
          <a:prstGeom prst="rect">
            <a:avLst/>
          </a:prstGeom>
        </p:spPr>
      </p:pic>
      <p:pic>
        <p:nvPicPr>
          <p:cNvPr id="6" name="Рисунок 5"/>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07504" y="3749868"/>
            <a:ext cx="4392488" cy="2960598"/>
          </a:xfrm>
          <a:prstGeom prst="rect">
            <a:avLst/>
          </a:prstGeom>
        </p:spPr>
      </p:pic>
      <p:pic>
        <p:nvPicPr>
          <p:cNvPr id="7" name="Рисунок 6"/>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4645677" y="3749868"/>
            <a:ext cx="4302622" cy="2960598"/>
          </a:xfrm>
          <a:prstGeom prst="rect">
            <a:avLst/>
          </a:prstGeom>
        </p:spPr>
      </p:pic>
    </p:spTree>
    <p:extLst>
      <p:ext uri="{BB962C8B-B14F-4D97-AF65-F5344CB8AC3E}">
        <p14:creationId xmlns="" xmlns:p14="http://schemas.microsoft.com/office/powerpoint/2010/main" val="2077484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036" y="0"/>
            <a:ext cx="9182180" cy="6858000"/>
          </a:xfrm>
        </p:spPr>
      </p:pic>
      <p:sp>
        <p:nvSpPr>
          <p:cNvPr id="3" name="Прямоугольник 2"/>
          <p:cNvSpPr/>
          <p:nvPr/>
        </p:nvSpPr>
        <p:spPr>
          <a:xfrm>
            <a:off x="2286000" y="2132856"/>
            <a:ext cx="4374232" cy="2308324"/>
          </a:xfrm>
          <a:prstGeom prst="rect">
            <a:avLst/>
          </a:prstGeom>
        </p:spPr>
        <p:txBody>
          <a:bodyPr wrap="square">
            <a:spAutoFit/>
          </a:bodyPr>
          <a:lstStyle/>
          <a:p>
            <a:r>
              <a:rPr lang="ru-RU" dirty="0" smtClean="0">
                <a:solidFill>
                  <a:srgbClr val="C00000"/>
                </a:solidFill>
              </a:rPr>
              <a:t>             </a:t>
            </a:r>
            <a:r>
              <a:rPr lang="ru-RU" b="1" dirty="0" smtClean="0">
                <a:solidFill>
                  <a:srgbClr val="C00000"/>
                </a:solidFill>
              </a:rPr>
              <a:t>Взаимодействие </a:t>
            </a:r>
            <a:r>
              <a:rPr lang="ru-RU" b="1" dirty="0">
                <a:solidFill>
                  <a:srgbClr val="C00000"/>
                </a:solidFill>
              </a:rPr>
              <a:t>с </a:t>
            </a:r>
            <a:r>
              <a:rPr lang="ru-RU" b="1" dirty="0" smtClean="0">
                <a:solidFill>
                  <a:srgbClr val="C00000"/>
                </a:solidFill>
              </a:rPr>
              <a:t>родителями.</a:t>
            </a:r>
          </a:p>
          <a:p>
            <a:endParaRPr lang="ru-RU" b="1" dirty="0">
              <a:solidFill>
                <a:srgbClr val="C00000"/>
              </a:solidFill>
            </a:endParaRPr>
          </a:p>
          <a:p>
            <a:r>
              <a:rPr lang="ru-RU" b="1" dirty="0">
                <a:solidFill>
                  <a:srgbClr val="C00000"/>
                </a:solidFill>
              </a:rPr>
              <a:t>Консультации на темы: </a:t>
            </a:r>
            <a:endParaRPr lang="ru-RU" b="1" dirty="0" smtClean="0">
              <a:solidFill>
                <a:srgbClr val="C00000"/>
              </a:solidFill>
            </a:endParaRPr>
          </a:p>
          <a:p>
            <a:r>
              <a:rPr lang="en-US" dirty="0" smtClean="0">
                <a:solidFill>
                  <a:srgbClr val="C00000"/>
                </a:solidFill>
              </a:rPr>
              <a:t>«</a:t>
            </a:r>
            <a:r>
              <a:rPr lang="ru-RU" dirty="0">
                <a:solidFill>
                  <a:srgbClr val="C00000"/>
                </a:solidFill>
              </a:rPr>
              <a:t>Театрализованная деятельность в детском саду</a:t>
            </a:r>
            <a:r>
              <a:rPr lang="en-US" dirty="0" smtClean="0">
                <a:solidFill>
                  <a:srgbClr val="C00000"/>
                </a:solidFill>
              </a:rPr>
              <a:t>»</a:t>
            </a:r>
            <a:r>
              <a:rPr lang="ru-RU" dirty="0" smtClean="0">
                <a:solidFill>
                  <a:srgbClr val="C00000"/>
                </a:solidFill>
              </a:rPr>
              <a:t>.</a:t>
            </a:r>
          </a:p>
          <a:p>
            <a:endParaRPr lang="ru-RU" dirty="0" smtClean="0">
              <a:solidFill>
                <a:srgbClr val="C00000"/>
              </a:solidFill>
            </a:endParaRPr>
          </a:p>
          <a:p>
            <a:r>
              <a:rPr lang="ru-RU" dirty="0" smtClean="0">
                <a:solidFill>
                  <a:srgbClr val="C00000"/>
                </a:solidFill>
              </a:rPr>
              <a:t>«Театр  как </a:t>
            </a:r>
            <a:r>
              <a:rPr lang="ru-RU" dirty="0">
                <a:solidFill>
                  <a:srgbClr val="C00000"/>
                </a:solidFill>
              </a:rPr>
              <a:t>средство развития и воспитания детей раннего возраста</a:t>
            </a:r>
            <a:r>
              <a:rPr lang="en-US" dirty="0" smtClean="0">
                <a:solidFill>
                  <a:srgbClr val="C00000"/>
                </a:solidFill>
              </a:rPr>
              <a:t>»</a:t>
            </a:r>
            <a:r>
              <a:rPr lang="ru-RU" dirty="0" smtClean="0">
                <a:solidFill>
                  <a:srgbClr val="C00000"/>
                </a:solidFill>
              </a:rPr>
              <a:t>.</a:t>
            </a:r>
            <a:endParaRPr lang="en-US" dirty="0">
              <a:solidFill>
                <a:srgbClr val="C00000"/>
              </a:solidFill>
            </a:endParaRPr>
          </a:p>
        </p:txBody>
      </p:sp>
    </p:spTree>
    <p:extLst>
      <p:ext uri="{BB962C8B-B14F-4D97-AF65-F5344CB8AC3E}">
        <p14:creationId xmlns="" xmlns:p14="http://schemas.microsoft.com/office/powerpoint/2010/main" val="20757055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0"/>
            <a:ext cx="9253252" cy="6858000"/>
          </a:xfrm>
        </p:spPr>
      </p:pic>
      <p:pic>
        <p:nvPicPr>
          <p:cNvPr id="1026" name="Picture 2" descr="C:\Users\Ира\Desktop\IMG_9684.JPG"/>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5773400" y="-10134600"/>
            <a:ext cx="3024000" cy="2016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Ира\Desktop\IMG_9684.JPG"/>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15773400" y="-10134600"/>
            <a:ext cx="1458000" cy="972000"/>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C:\Users\Ира\Desktop\IMG_9687.JPG"/>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5773400" y="-10134600"/>
            <a:ext cx="1296000" cy="864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Users\Ира\Desktop\IMG_9684.JPG"/>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15773400" y="-10134600"/>
            <a:ext cx="3996000" cy="2664000"/>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3" descr="C:\Users\Ира\Desktop\IMG_9687.JPG"/>
          <p:cNvPicPr>
            <a:picLocks noChangeAspect="1" noChangeArrowheads="1"/>
          </p:cNvPicPr>
          <p:nvPr/>
        </p:nvPicPr>
        <p:blipFill>
          <a:blip r:embed="rId7" cstate="email">
            <a:extLst>
              <a:ext uri="{28A0092B-C50C-407E-A947-70E740481C1C}">
                <a14:useLocalDpi xmlns="" xmlns:a14="http://schemas.microsoft.com/office/drawing/2010/main" val="0"/>
              </a:ext>
            </a:extLst>
          </a:blip>
          <a:srcRect/>
          <a:stretch>
            <a:fillRect/>
          </a:stretch>
        </p:blipFill>
        <p:spPr bwMode="auto">
          <a:xfrm>
            <a:off x="-15773400" y="-10134600"/>
            <a:ext cx="378000" cy="252000"/>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4" descr="C:\Users\Ира\Desktop\IMG_9687.JPG"/>
          <p:cNvPicPr>
            <a:picLocks noChangeAspect="1" noChangeArrowheads="1"/>
          </p:cNvPicPr>
          <p:nvPr/>
        </p:nvPicPr>
        <p:blipFill>
          <a:blip r:embed="rId8" cstate="email">
            <a:extLst>
              <a:ext uri="{28A0092B-C50C-407E-A947-70E740481C1C}">
                <a14:useLocalDpi xmlns="" xmlns:a14="http://schemas.microsoft.com/office/drawing/2010/main" val="0"/>
              </a:ext>
            </a:extLst>
          </a:blip>
          <a:srcRect/>
          <a:stretch>
            <a:fillRect/>
          </a:stretch>
        </p:blipFill>
        <p:spPr bwMode="auto">
          <a:xfrm>
            <a:off x="-15773400" y="-10134600"/>
            <a:ext cx="2916000" cy="1944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C:\Users\Ира\Desktop\IMG_9687.JPG"/>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5773400" y="-10134600"/>
            <a:ext cx="1296000" cy="864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1" name="Picture 7" descr="C:\Users\Ира\Desktop\IMG_9687.JPG"/>
          <p:cNvPicPr>
            <a:picLocks noChangeAspect="1" noChangeArrowheads="1"/>
          </p:cNvPicPr>
          <p:nvPr/>
        </p:nvPicPr>
        <p:blipFill>
          <a:blip r:embed="rId9" cstate="email">
            <a:extLst>
              <a:ext uri="{28A0092B-C50C-407E-A947-70E740481C1C}">
                <a14:useLocalDpi xmlns="" xmlns:a14="http://schemas.microsoft.com/office/drawing/2010/main" val="0"/>
              </a:ext>
            </a:extLst>
          </a:blip>
          <a:srcRect/>
          <a:stretch>
            <a:fillRect/>
          </a:stretch>
        </p:blipFill>
        <p:spPr bwMode="auto">
          <a:xfrm>
            <a:off x="-15773400" y="-10134600"/>
            <a:ext cx="270000" cy="180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3" name="Picture 9" descr="C:\Users\Ира\Desktop\IMG_9687.JPG"/>
          <p:cNvPicPr>
            <a:picLocks noChangeAspect="1" noChangeArrowheads="1"/>
          </p:cNvPicPr>
          <p:nvPr/>
        </p:nvPicPr>
        <p:blipFill>
          <a:blip r:embed="rId10" cstate="email">
            <a:extLst>
              <a:ext uri="{28A0092B-C50C-407E-A947-70E740481C1C}">
                <a14:useLocalDpi xmlns="" xmlns:a14="http://schemas.microsoft.com/office/drawing/2010/main" val="0"/>
              </a:ext>
            </a:extLst>
          </a:blip>
          <a:srcRect/>
          <a:stretch>
            <a:fillRect/>
          </a:stretch>
        </p:blipFill>
        <p:spPr bwMode="auto">
          <a:xfrm>
            <a:off x="-15773400" y="-10134600"/>
            <a:ext cx="13716000" cy="9144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C:\Users\Ира\Desktop\IMG_9687.JPG"/>
          <p:cNvPicPr>
            <a:picLocks noChangeAspect="1" noChangeArrowheads="1"/>
          </p:cNvPicPr>
          <p:nvPr/>
        </p:nvPicPr>
        <p:blipFill>
          <a:blip r:embed="rId11" cstate="email">
            <a:extLst>
              <a:ext uri="{28A0092B-C50C-407E-A947-70E740481C1C}">
                <a14:useLocalDpi xmlns="" xmlns:a14="http://schemas.microsoft.com/office/drawing/2010/main" val="0"/>
              </a:ext>
            </a:extLst>
          </a:blip>
          <a:srcRect/>
          <a:stretch>
            <a:fillRect/>
          </a:stretch>
        </p:blipFill>
        <p:spPr bwMode="auto">
          <a:xfrm>
            <a:off x="-15773400" y="-10134600"/>
            <a:ext cx="2889000" cy="19260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3" descr="C:\Users\Ира\Desktop\IMG_9687.JPG"/>
          <p:cNvPicPr>
            <a:picLocks noChangeAspect="1" noChangeArrowheads="1"/>
          </p:cNvPicPr>
          <p:nvPr/>
        </p:nvPicPr>
        <p:blipFill>
          <a:blip r:embed="rId12" cstate="email">
            <a:extLst>
              <a:ext uri="{28A0092B-C50C-407E-A947-70E740481C1C}">
                <a14:useLocalDpi xmlns="" xmlns:a14="http://schemas.microsoft.com/office/drawing/2010/main" val="0"/>
              </a:ext>
            </a:extLst>
          </a:blip>
          <a:srcRect/>
          <a:stretch>
            <a:fillRect/>
          </a:stretch>
        </p:blipFill>
        <p:spPr bwMode="auto">
          <a:xfrm>
            <a:off x="-15773400" y="-10134600"/>
            <a:ext cx="36000" cy="240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C:\Users\Ира\Desktop\IMG_9687.JPG"/>
          <p:cNvPicPr>
            <a:picLocks noChangeAspect="1" noChangeArrowheads="1"/>
          </p:cNvPicPr>
          <p:nvPr/>
        </p:nvPicPr>
        <p:blipFill>
          <a:blip r:embed="rId13" cstate="email">
            <a:extLst>
              <a:ext uri="{28A0092B-C50C-407E-A947-70E740481C1C}">
                <a14:useLocalDpi xmlns="" xmlns:a14="http://schemas.microsoft.com/office/drawing/2010/main" val="0"/>
              </a:ext>
            </a:extLst>
          </a:blip>
          <a:srcRect/>
          <a:stretch>
            <a:fillRect/>
          </a:stretch>
        </p:blipFill>
        <p:spPr bwMode="auto">
          <a:xfrm>
            <a:off x="-15773400" y="-10134600"/>
            <a:ext cx="3078000" cy="2052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Рисунок 9"/>
          <p:cNvPicPr>
            <a:picLocks noChangeAspect="1"/>
          </p:cNvPicPr>
          <p:nvPr/>
        </p:nvPicPr>
        <p:blipFill>
          <a:blip r:embed="rId14" cstate="email">
            <a:extLst>
              <a:ext uri="{28A0092B-C50C-407E-A947-70E740481C1C}">
                <a14:useLocalDpi xmlns="" xmlns:a14="http://schemas.microsoft.com/office/drawing/2010/main" val="0"/>
              </a:ext>
            </a:extLst>
          </a:blip>
          <a:stretch>
            <a:fillRect/>
          </a:stretch>
        </p:blipFill>
        <p:spPr>
          <a:xfrm>
            <a:off x="94513" y="274638"/>
            <a:ext cx="4533351" cy="3264024"/>
          </a:xfrm>
          <a:prstGeom prst="rect">
            <a:avLst/>
          </a:prstGeom>
        </p:spPr>
      </p:pic>
      <p:pic>
        <p:nvPicPr>
          <p:cNvPr id="11" name="Рисунок 10"/>
          <p:cNvPicPr>
            <a:picLocks noChangeAspect="1"/>
          </p:cNvPicPr>
          <p:nvPr/>
        </p:nvPicPr>
        <p:blipFill>
          <a:blip r:embed="rId15" cstate="email">
            <a:extLst>
              <a:ext uri="{28A0092B-C50C-407E-A947-70E740481C1C}">
                <a14:useLocalDpi xmlns="" xmlns:a14="http://schemas.microsoft.com/office/drawing/2010/main" val="0"/>
              </a:ext>
            </a:extLst>
          </a:blip>
          <a:stretch>
            <a:fillRect/>
          </a:stretch>
        </p:blipFill>
        <p:spPr>
          <a:xfrm>
            <a:off x="4726372" y="259184"/>
            <a:ext cx="4323115" cy="3279477"/>
          </a:xfrm>
          <a:prstGeom prst="rect">
            <a:avLst/>
          </a:prstGeom>
        </p:spPr>
      </p:pic>
      <p:pic>
        <p:nvPicPr>
          <p:cNvPr id="12" name="Рисунок 11"/>
          <p:cNvPicPr>
            <a:picLocks noChangeAspect="1"/>
          </p:cNvPicPr>
          <p:nvPr/>
        </p:nvPicPr>
        <p:blipFill>
          <a:blip r:embed="rId16" cstate="email">
            <a:extLst>
              <a:ext uri="{28A0092B-C50C-407E-A947-70E740481C1C}">
                <a14:useLocalDpi xmlns="" xmlns:a14="http://schemas.microsoft.com/office/drawing/2010/main" val="0"/>
              </a:ext>
            </a:extLst>
          </a:blip>
          <a:stretch>
            <a:fillRect/>
          </a:stretch>
        </p:blipFill>
        <p:spPr>
          <a:xfrm>
            <a:off x="2459696" y="3650158"/>
            <a:ext cx="4533351" cy="3096343"/>
          </a:xfrm>
          <a:prstGeom prst="rect">
            <a:avLst/>
          </a:prstGeom>
        </p:spPr>
      </p:pic>
    </p:spTree>
    <p:extLst>
      <p:ext uri="{BB962C8B-B14F-4D97-AF65-F5344CB8AC3E}">
        <p14:creationId xmlns="" xmlns:p14="http://schemas.microsoft.com/office/powerpoint/2010/main" val="22712369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0541" y="0"/>
            <a:ext cx="9531162" cy="7118648"/>
          </a:xfrm>
        </p:spPr>
      </p:pic>
      <p:sp>
        <p:nvSpPr>
          <p:cNvPr id="3" name="Прямоугольник 2"/>
          <p:cNvSpPr/>
          <p:nvPr/>
        </p:nvSpPr>
        <p:spPr>
          <a:xfrm>
            <a:off x="2286000" y="1412776"/>
            <a:ext cx="4374232" cy="3693319"/>
          </a:xfrm>
          <a:prstGeom prst="rect">
            <a:avLst/>
          </a:prstGeom>
        </p:spPr>
        <p:txBody>
          <a:bodyPr wrap="square">
            <a:spAutoFit/>
          </a:bodyPr>
          <a:lstStyle/>
          <a:p>
            <a:r>
              <a:rPr lang="ru-RU" dirty="0" smtClean="0"/>
              <a:t>         </a:t>
            </a:r>
            <a:r>
              <a:rPr lang="ru-RU" b="1" dirty="0" smtClean="0">
                <a:solidFill>
                  <a:srgbClr val="FF0000"/>
                </a:solidFill>
              </a:rPr>
              <a:t>Музыкальная деятельность.</a:t>
            </a:r>
          </a:p>
          <a:p>
            <a:endParaRPr lang="ru-RU" dirty="0"/>
          </a:p>
          <a:p>
            <a:r>
              <a:rPr lang="ru-RU" dirty="0">
                <a:solidFill>
                  <a:srgbClr val="C00000"/>
                </a:solidFill>
              </a:rPr>
              <a:t>Слушание музыкальных произведений</a:t>
            </a:r>
          </a:p>
          <a:p>
            <a:r>
              <a:rPr lang="ru-RU" dirty="0">
                <a:solidFill>
                  <a:srgbClr val="C00000"/>
                </a:solidFill>
              </a:rPr>
              <a:t>Пение детских песенок</a:t>
            </a:r>
          </a:p>
          <a:p>
            <a:r>
              <a:rPr lang="ru-RU" dirty="0">
                <a:solidFill>
                  <a:srgbClr val="C00000"/>
                </a:solidFill>
              </a:rPr>
              <a:t>Разучивание танцевальных движений</a:t>
            </a:r>
          </a:p>
          <a:p>
            <a:r>
              <a:rPr lang="ru-RU" b="1" dirty="0">
                <a:solidFill>
                  <a:srgbClr val="C00000"/>
                </a:solidFill>
              </a:rPr>
              <a:t>Музыкальные произведения:</a:t>
            </a:r>
          </a:p>
          <a:p>
            <a:r>
              <a:rPr lang="en-US" dirty="0">
                <a:solidFill>
                  <a:srgbClr val="C00000"/>
                </a:solidFill>
              </a:rPr>
              <a:t>«</a:t>
            </a:r>
            <a:r>
              <a:rPr lang="ru-RU" dirty="0">
                <a:solidFill>
                  <a:srgbClr val="C00000"/>
                </a:solidFill>
              </a:rPr>
              <a:t>Колыбельная медведицы</a:t>
            </a:r>
            <a:r>
              <a:rPr lang="en-US" dirty="0">
                <a:solidFill>
                  <a:srgbClr val="C00000"/>
                </a:solidFill>
              </a:rPr>
              <a:t>» </a:t>
            </a:r>
            <a:r>
              <a:rPr lang="ru-RU" dirty="0">
                <a:solidFill>
                  <a:srgbClr val="C00000"/>
                </a:solidFill>
              </a:rPr>
              <a:t>Ю. Яковлев,</a:t>
            </a:r>
          </a:p>
          <a:p>
            <a:r>
              <a:rPr lang="en-US" dirty="0">
                <a:solidFill>
                  <a:srgbClr val="C00000"/>
                </a:solidFill>
              </a:rPr>
              <a:t> «</a:t>
            </a:r>
            <a:r>
              <a:rPr lang="ru-RU" dirty="0">
                <a:solidFill>
                  <a:srgbClr val="C00000"/>
                </a:solidFill>
              </a:rPr>
              <a:t>Песенка мамонтенка</a:t>
            </a:r>
            <a:r>
              <a:rPr lang="en-US" dirty="0">
                <a:solidFill>
                  <a:srgbClr val="C00000"/>
                </a:solidFill>
              </a:rPr>
              <a:t>», </a:t>
            </a:r>
          </a:p>
          <a:p>
            <a:r>
              <a:rPr lang="en-US" dirty="0">
                <a:solidFill>
                  <a:srgbClr val="C00000"/>
                </a:solidFill>
              </a:rPr>
              <a:t>«</a:t>
            </a:r>
            <a:r>
              <a:rPr lang="ru-RU" dirty="0">
                <a:solidFill>
                  <a:srgbClr val="C00000"/>
                </a:solidFill>
              </a:rPr>
              <a:t>Песенка паровозика </a:t>
            </a:r>
            <a:r>
              <a:rPr lang="en-US" dirty="0">
                <a:solidFill>
                  <a:srgbClr val="C00000"/>
                </a:solidFill>
              </a:rPr>
              <a:t>«</a:t>
            </a:r>
            <a:r>
              <a:rPr lang="ru-RU" dirty="0" err="1">
                <a:solidFill>
                  <a:srgbClr val="C00000"/>
                </a:solidFill>
              </a:rPr>
              <a:t>Ромашкино</a:t>
            </a:r>
            <a:r>
              <a:rPr lang="en-US" dirty="0">
                <a:solidFill>
                  <a:srgbClr val="C00000"/>
                </a:solidFill>
              </a:rPr>
              <a:t>», </a:t>
            </a:r>
          </a:p>
          <a:p>
            <a:r>
              <a:rPr lang="en-US" dirty="0">
                <a:solidFill>
                  <a:srgbClr val="C00000"/>
                </a:solidFill>
              </a:rPr>
              <a:t>«</a:t>
            </a:r>
            <a:r>
              <a:rPr lang="ru-RU" dirty="0">
                <a:solidFill>
                  <a:srgbClr val="C00000"/>
                </a:solidFill>
              </a:rPr>
              <a:t>Песенка про Чебурашку</a:t>
            </a:r>
            <a:r>
              <a:rPr lang="en-US" dirty="0">
                <a:solidFill>
                  <a:srgbClr val="C00000"/>
                </a:solidFill>
              </a:rPr>
              <a:t>», </a:t>
            </a:r>
          </a:p>
          <a:p>
            <a:r>
              <a:rPr lang="en-US" dirty="0">
                <a:solidFill>
                  <a:srgbClr val="C00000"/>
                </a:solidFill>
              </a:rPr>
              <a:t>«</a:t>
            </a:r>
            <a:r>
              <a:rPr lang="ru-RU" dirty="0">
                <a:solidFill>
                  <a:srgbClr val="C00000"/>
                </a:solidFill>
              </a:rPr>
              <a:t>Песня крокодила Гены</a:t>
            </a:r>
            <a:r>
              <a:rPr lang="en-US" dirty="0">
                <a:solidFill>
                  <a:srgbClr val="C00000"/>
                </a:solidFill>
              </a:rPr>
              <a:t>», </a:t>
            </a:r>
          </a:p>
          <a:p>
            <a:r>
              <a:rPr lang="en-US" dirty="0">
                <a:solidFill>
                  <a:srgbClr val="C00000"/>
                </a:solidFill>
              </a:rPr>
              <a:t>«</a:t>
            </a:r>
            <a:r>
              <a:rPr lang="ru-RU" dirty="0">
                <a:solidFill>
                  <a:srgbClr val="C00000"/>
                </a:solidFill>
              </a:rPr>
              <a:t>Два веселых гуся</a:t>
            </a:r>
            <a:r>
              <a:rPr lang="en-US" dirty="0">
                <a:solidFill>
                  <a:srgbClr val="C00000"/>
                </a:solidFill>
              </a:rPr>
              <a:t>», </a:t>
            </a:r>
          </a:p>
          <a:p>
            <a:r>
              <a:rPr lang="en-US" dirty="0">
                <a:solidFill>
                  <a:srgbClr val="C00000"/>
                </a:solidFill>
              </a:rPr>
              <a:t>«</a:t>
            </a:r>
            <a:r>
              <a:rPr lang="ru-RU" dirty="0">
                <a:solidFill>
                  <a:srgbClr val="C00000"/>
                </a:solidFill>
              </a:rPr>
              <a:t>Антошка</a:t>
            </a:r>
            <a:r>
              <a:rPr lang="en-US" dirty="0">
                <a:solidFill>
                  <a:srgbClr val="C00000"/>
                </a:solidFill>
              </a:rPr>
              <a:t>»</a:t>
            </a:r>
          </a:p>
        </p:txBody>
      </p:sp>
    </p:spTree>
    <p:extLst>
      <p:ext uri="{BB962C8B-B14F-4D97-AF65-F5344CB8AC3E}">
        <p14:creationId xmlns="" xmlns:p14="http://schemas.microsoft.com/office/powerpoint/2010/main" val="4096668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1026" name="Picture 2" descr="C:\Users\Ира\Desktop\DSC02797.JPG"/>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07504" y="116632"/>
            <a:ext cx="4392488" cy="3168352"/>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C:\Users\Ира\Desktop\DSC02808.JPG"/>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644008" y="116632"/>
            <a:ext cx="4320480" cy="3168352"/>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2" descr="C:\Users\Ира\Desktop\DSC02800.JPG"/>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07504" y="3429000"/>
            <a:ext cx="4392488" cy="331236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Ира\Desktop\DSC02809.JPG"/>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4716016" y="3429000"/>
            <a:ext cx="4248472" cy="33123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71671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21436" y="-10945"/>
            <a:ext cx="9265436" cy="6858000"/>
          </a:xfrm>
        </p:spPr>
      </p:pic>
      <p:sp>
        <p:nvSpPr>
          <p:cNvPr id="3" name="Прямоугольник 2"/>
          <p:cNvSpPr/>
          <p:nvPr/>
        </p:nvSpPr>
        <p:spPr>
          <a:xfrm>
            <a:off x="1835696" y="764704"/>
            <a:ext cx="5571091" cy="4278094"/>
          </a:xfrm>
          <a:prstGeom prst="rect">
            <a:avLst/>
          </a:prstGeom>
          <a:noFill/>
        </p:spPr>
        <p:txBody>
          <a:bodyPr wrap="square">
            <a:spAutoFit/>
          </a:bodyPr>
          <a:lstStyle/>
          <a:p>
            <a:r>
              <a:rPr lang="ru-RU" sz="1600" b="1" dirty="0">
                <a:solidFill>
                  <a:srgbClr val="C00000"/>
                </a:solidFill>
              </a:rPr>
              <a:t>Ранний  возраст - наиболее благоприятный период всестороннего развития ребенка. В 2-3 года у детей активно развиваются все психические процессы: восприятие, внимание, память, мышление, воображение и речь. В этот же период происходит формирование основных качеств личности. Поэтому ни один из детских возрастов не требует такого разнообразия средств и методов развития и воспитания, как ранний. </a:t>
            </a:r>
          </a:p>
          <a:p>
            <a:r>
              <a:rPr lang="en-US" sz="1600" b="1" dirty="0">
                <a:solidFill>
                  <a:srgbClr val="C00000"/>
                </a:solidFill>
              </a:rPr>
              <a:t> </a:t>
            </a:r>
            <a:r>
              <a:rPr lang="ru-RU" sz="1600" b="1" dirty="0">
                <a:solidFill>
                  <a:srgbClr val="C00000"/>
                </a:solidFill>
              </a:rPr>
              <a:t>Одним из самых эффективных средств развития и воспитания ребенка в раннем  возрасте является театр и театрализованные игры. Игра - ведущий вид деятельности детей , а театр - один из самых демократичных и доступных видов искусства, который позволяет решать многие актуальные проблемы педагогики и психологии, связанные с художественным и нравственным воспитанием, развитием коммуникативных качеств личности, развитием воображения, фантазии, инициативности и т.д</a:t>
            </a:r>
            <a:r>
              <a:rPr lang="ru-RU" sz="1600" b="1" dirty="0" smtClean="0">
                <a:solidFill>
                  <a:srgbClr val="C00000"/>
                </a:solidFill>
              </a:rPr>
              <a:t>.</a:t>
            </a:r>
            <a:endParaRPr lang="ru-RU" sz="1600" b="1" dirty="0">
              <a:solidFill>
                <a:srgbClr val="C00000"/>
              </a:solidFill>
            </a:endParaRPr>
          </a:p>
        </p:txBody>
      </p:sp>
    </p:spTree>
    <p:extLst>
      <p:ext uri="{BB962C8B-B14F-4D97-AF65-F5344CB8AC3E}">
        <p14:creationId xmlns="" xmlns:p14="http://schemas.microsoft.com/office/powerpoint/2010/main" val="3735557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1026" name="Picture 2" descr="C:\Users\Ира\Desktop\DSC02812.JPG"/>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115992" y="135513"/>
            <a:ext cx="4311991" cy="3293487"/>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499992" y="135514"/>
            <a:ext cx="4536504" cy="32934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115993" y="3573016"/>
            <a:ext cx="4311990" cy="3168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4499993" y="3573016"/>
            <a:ext cx="4536504" cy="3168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3520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48126" y="0"/>
            <a:ext cx="9328356" cy="6967176"/>
          </a:xfrm>
        </p:spPr>
      </p:pic>
      <p:sp>
        <p:nvSpPr>
          <p:cNvPr id="3" name="Прямоугольник 2"/>
          <p:cNvSpPr/>
          <p:nvPr/>
        </p:nvSpPr>
        <p:spPr>
          <a:xfrm>
            <a:off x="2286000" y="2060848"/>
            <a:ext cx="4806280" cy="1754326"/>
          </a:xfrm>
          <a:prstGeom prst="rect">
            <a:avLst/>
          </a:prstGeom>
        </p:spPr>
        <p:txBody>
          <a:bodyPr wrap="square">
            <a:spAutoFit/>
          </a:bodyPr>
          <a:lstStyle/>
          <a:p>
            <a:r>
              <a:rPr lang="ru-RU" b="1" dirty="0" smtClean="0">
                <a:solidFill>
                  <a:srgbClr val="C00000"/>
                </a:solidFill>
              </a:rPr>
              <a:t>                           Социальное развитие.</a:t>
            </a:r>
          </a:p>
          <a:p>
            <a:endParaRPr lang="ru-RU" dirty="0"/>
          </a:p>
          <a:p>
            <a:r>
              <a:rPr lang="ru-RU" dirty="0">
                <a:solidFill>
                  <a:srgbClr val="C00000"/>
                </a:solidFill>
              </a:rPr>
              <a:t>Посещение кукольного </a:t>
            </a:r>
            <a:r>
              <a:rPr lang="ru-RU" dirty="0" smtClean="0">
                <a:solidFill>
                  <a:srgbClr val="C00000"/>
                </a:solidFill>
              </a:rPr>
              <a:t>театра.</a:t>
            </a:r>
          </a:p>
          <a:p>
            <a:endParaRPr lang="ru-RU" dirty="0">
              <a:solidFill>
                <a:srgbClr val="C00000"/>
              </a:solidFill>
            </a:endParaRPr>
          </a:p>
          <a:p>
            <a:r>
              <a:rPr lang="ru-RU" dirty="0">
                <a:solidFill>
                  <a:srgbClr val="C00000"/>
                </a:solidFill>
              </a:rPr>
              <a:t>Посещение театрализованных постановок с </a:t>
            </a:r>
            <a:r>
              <a:rPr lang="ru-RU" dirty="0" smtClean="0">
                <a:solidFill>
                  <a:srgbClr val="C00000"/>
                </a:solidFill>
              </a:rPr>
              <a:t>родителями.</a:t>
            </a:r>
            <a:endParaRPr lang="ru-RU" dirty="0">
              <a:solidFill>
                <a:srgbClr val="C00000"/>
              </a:solidFill>
            </a:endParaRPr>
          </a:p>
        </p:txBody>
      </p:sp>
    </p:spTree>
    <p:extLst>
      <p:ext uri="{BB962C8B-B14F-4D97-AF65-F5344CB8AC3E}">
        <p14:creationId xmlns="" xmlns:p14="http://schemas.microsoft.com/office/powerpoint/2010/main" val="2176898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3" name="Рисунок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179512" y="116632"/>
            <a:ext cx="4248472" cy="3384375"/>
          </a:xfrm>
          <a:prstGeom prst="rect">
            <a:avLst/>
          </a:prstGeom>
        </p:spPr>
      </p:pic>
      <p:pic>
        <p:nvPicPr>
          <p:cNvPr id="4" name="Рисунок 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4705672" y="116633"/>
            <a:ext cx="4258815" cy="3384374"/>
          </a:xfrm>
          <a:prstGeom prst="rect">
            <a:avLst/>
          </a:prstGeom>
        </p:spPr>
      </p:pic>
      <p:pic>
        <p:nvPicPr>
          <p:cNvPr id="6" name="Рисунок 5"/>
          <p:cNvPicPr>
            <a:picLocks noChangeAspect="1"/>
          </p:cNvPicPr>
          <p:nvPr/>
        </p:nvPicPr>
        <p:blipFill>
          <a:blip r:embed="rId5" cstate="email">
            <a:extLst>
              <a:ext uri="{28A0092B-C50C-407E-A947-70E740481C1C}">
                <a14:useLocalDpi xmlns="" xmlns:a14="http://schemas.microsoft.com/office/drawing/2010/main" val="0"/>
              </a:ext>
            </a:extLst>
          </a:blip>
          <a:stretch>
            <a:fillRect/>
          </a:stretch>
        </p:blipFill>
        <p:spPr>
          <a:xfrm>
            <a:off x="186230" y="3748263"/>
            <a:ext cx="4248472" cy="2993105"/>
          </a:xfrm>
          <a:prstGeom prst="rect">
            <a:avLst/>
          </a:prstGeom>
        </p:spPr>
      </p:pic>
      <p:pic>
        <p:nvPicPr>
          <p:cNvPr id="7" name="Рисунок 6"/>
          <p:cNvPicPr>
            <a:picLocks noChangeAspect="1"/>
          </p:cNvPicPr>
          <p:nvPr/>
        </p:nvPicPr>
        <p:blipFill>
          <a:blip r:embed="rId6" cstate="email">
            <a:extLst>
              <a:ext uri="{28A0092B-C50C-407E-A947-70E740481C1C}">
                <a14:useLocalDpi xmlns="" xmlns:a14="http://schemas.microsoft.com/office/drawing/2010/main" val="0"/>
              </a:ext>
            </a:extLst>
          </a:blip>
          <a:stretch>
            <a:fillRect/>
          </a:stretch>
        </p:blipFill>
        <p:spPr>
          <a:xfrm>
            <a:off x="4645675" y="3629892"/>
            <a:ext cx="4318811" cy="3111476"/>
          </a:xfrm>
          <a:prstGeom prst="rect">
            <a:avLst/>
          </a:prstGeom>
        </p:spPr>
      </p:pic>
    </p:spTree>
    <p:extLst>
      <p:ext uri="{BB962C8B-B14F-4D97-AF65-F5344CB8AC3E}">
        <p14:creationId xmlns="" xmlns:p14="http://schemas.microsoft.com/office/powerpoint/2010/main" val="1076969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pic>
        <p:nvPicPr>
          <p:cNvPr id="3" name="Рисунок 2"/>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251520" y="476673"/>
            <a:ext cx="4291572" cy="5616623"/>
          </a:xfrm>
          <a:prstGeom prst="rect">
            <a:avLst/>
          </a:prstGeom>
        </p:spPr>
      </p:pic>
      <p:pic>
        <p:nvPicPr>
          <p:cNvPr id="4" name="Рисунок 3"/>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a:off x="4832792" y="476673"/>
            <a:ext cx="4097868" cy="5616623"/>
          </a:xfrm>
          <a:prstGeom prst="rect">
            <a:avLst/>
          </a:prstGeom>
        </p:spPr>
      </p:pic>
      <p:pic>
        <p:nvPicPr>
          <p:cNvPr id="6" name="Рисунок 5"/>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a:off x="327880" y="476673"/>
            <a:ext cx="4291572" cy="5616623"/>
          </a:xfrm>
          <a:prstGeom prst="rect">
            <a:avLst/>
          </a:prstGeom>
        </p:spPr>
      </p:pic>
    </p:spTree>
    <p:extLst>
      <p:ext uri="{BB962C8B-B14F-4D97-AF65-F5344CB8AC3E}">
        <p14:creationId xmlns="" xmlns:p14="http://schemas.microsoft.com/office/powerpoint/2010/main" val="1921197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sp>
        <p:nvSpPr>
          <p:cNvPr id="3" name="Прямоугольник 2"/>
          <p:cNvSpPr/>
          <p:nvPr/>
        </p:nvSpPr>
        <p:spPr>
          <a:xfrm>
            <a:off x="3198354" y="3244334"/>
            <a:ext cx="2747291" cy="369332"/>
          </a:xfrm>
          <a:prstGeom prst="rect">
            <a:avLst/>
          </a:prstGeom>
        </p:spPr>
        <p:txBody>
          <a:bodyPr wrap="none">
            <a:spAutoFit/>
          </a:bodyPr>
          <a:lstStyle/>
          <a:p>
            <a:pPr algn="ctr"/>
            <a:r>
              <a:rPr lang="ru-RU" b="1" dirty="0">
                <a:solidFill>
                  <a:srgbClr val="C00000"/>
                </a:solidFill>
              </a:rPr>
              <a:t>СПАСИБО ЗА ВНИМАНИЕ!</a:t>
            </a:r>
          </a:p>
        </p:txBody>
      </p:sp>
    </p:spTree>
    <p:extLst>
      <p:ext uri="{BB962C8B-B14F-4D97-AF65-F5344CB8AC3E}">
        <p14:creationId xmlns="" xmlns:p14="http://schemas.microsoft.com/office/powerpoint/2010/main" val="907746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80528" y="-99392"/>
            <a:ext cx="9508079" cy="7101408"/>
          </a:xfrm>
        </p:spPr>
      </p:pic>
      <p:sp>
        <p:nvSpPr>
          <p:cNvPr id="4" name="Прямоугольник 3"/>
          <p:cNvSpPr/>
          <p:nvPr/>
        </p:nvSpPr>
        <p:spPr>
          <a:xfrm>
            <a:off x="1403648" y="1556792"/>
            <a:ext cx="6768752" cy="2554545"/>
          </a:xfrm>
          <a:prstGeom prst="rect">
            <a:avLst/>
          </a:prstGeom>
        </p:spPr>
        <p:txBody>
          <a:bodyPr wrap="square">
            <a:spAutoFit/>
          </a:bodyPr>
          <a:lstStyle/>
          <a:p>
            <a:r>
              <a:rPr lang="ru-RU" sz="1600" b="1" dirty="0">
                <a:solidFill>
                  <a:srgbClr val="C00000"/>
                </a:solidFill>
              </a:rPr>
              <a:t>Широки воспитательные возможности театрализованной деятельности. Участвуя в ней, дети знакомятся с окружающим миром через образы, краски, звуки, а умело поставленные вопросы заставляют ребят думать, анализировать, делать выводы и обобщения. С умственным развитием тесно связано и совершенствование речи. В процессе театрализованной игры незаметно активизируется словарь ребенка, совершенствуется звуковая культура его речи, ее интонационный строй. Исполняемая роль, произносимые реплики ставят малыша перед необходимостью ясно, четко, понятно изъясняться. У него улучшается диалогическая речь, ее грамматический строй.</a:t>
            </a:r>
          </a:p>
        </p:txBody>
      </p:sp>
    </p:spTree>
    <p:extLst>
      <p:ext uri="{BB962C8B-B14F-4D97-AF65-F5344CB8AC3E}">
        <p14:creationId xmlns="" xmlns:p14="http://schemas.microsoft.com/office/powerpoint/2010/main" val="1390769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sp>
        <p:nvSpPr>
          <p:cNvPr id="3" name="Прямоугольник 2"/>
          <p:cNvSpPr/>
          <p:nvPr/>
        </p:nvSpPr>
        <p:spPr>
          <a:xfrm>
            <a:off x="1475656" y="908720"/>
            <a:ext cx="6192688" cy="3785652"/>
          </a:xfrm>
          <a:prstGeom prst="rect">
            <a:avLst/>
          </a:prstGeom>
        </p:spPr>
        <p:txBody>
          <a:bodyPr wrap="square">
            <a:spAutoFit/>
          </a:bodyPr>
          <a:lstStyle/>
          <a:p>
            <a:r>
              <a:rPr lang="ru-RU" sz="1600" b="1" dirty="0">
                <a:solidFill>
                  <a:srgbClr val="C00000"/>
                </a:solidFill>
              </a:rPr>
              <a:t>Театрализованная деятельность является источником развития чувств, глубоких переживаний ребенка, приобщает его к духовным ценностям. Они развивают эмоциональную сферу ребенка, заставляют его сочувствовать персонажам, кроме того позволяют формировать опыт социальных навыков поведения благодаря тому, что каждое литературное произведение или сказка для детей раннего возраста всегда имеют нравственную направленность. Любимые герои становятся образцами для подражания и отождествления. Именно способность ребенка к такой идентификации с полюбившимся образом оказывает позитивное влияние на формирование качеств личности.</a:t>
            </a:r>
          </a:p>
          <a:p>
            <a:r>
              <a:rPr lang="en-US" sz="1600" b="1" dirty="0">
                <a:solidFill>
                  <a:srgbClr val="C00000"/>
                </a:solidFill>
              </a:rPr>
              <a:t> </a:t>
            </a:r>
            <a:r>
              <a:rPr lang="ru-RU" sz="1600" b="1" dirty="0">
                <a:solidFill>
                  <a:srgbClr val="C00000"/>
                </a:solidFill>
              </a:rPr>
              <a:t>Кроме того, театрализованная деятельность позволяет ребенку решать многие проблемные ситуации опосредованно от лица какого-либо персонажа. Это помогает преодолевать робость, неуверенность в себе, застенчивость.</a:t>
            </a:r>
          </a:p>
        </p:txBody>
      </p:sp>
    </p:spTree>
    <p:extLst>
      <p:ext uri="{BB962C8B-B14F-4D97-AF65-F5344CB8AC3E}">
        <p14:creationId xmlns="" xmlns:p14="http://schemas.microsoft.com/office/powerpoint/2010/main" val="4195039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sp>
        <p:nvSpPr>
          <p:cNvPr id="3" name="Прямоугольник 2"/>
          <p:cNvSpPr/>
          <p:nvPr/>
        </p:nvSpPr>
        <p:spPr>
          <a:xfrm>
            <a:off x="1835696" y="1340768"/>
            <a:ext cx="5022304" cy="3970318"/>
          </a:xfrm>
          <a:prstGeom prst="rect">
            <a:avLst/>
          </a:prstGeom>
        </p:spPr>
        <p:txBody>
          <a:bodyPr wrap="square">
            <a:spAutoFit/>
          </a:bodyPr>
          <a:lstStyle/>
          <a:p>
            <a:r>
              <a:rPr lang="ru-RU" b="1" dirty="0">
                <a:solidFill>
                  <a:srgbClr val="C00000"/>
                </a:solidFill>
              </a:rPr>
              <a:t>Цель проекта</a:t>
            </a:r>
            <a:r>
              <a:rPr lang="ru-RU" b="1" dirty="0" smtClean="0">
                <a:solidFill>
                  <a:srgbClr val="C00000"/>
                </a:solidFill>
              </a:rPr>
              <a:t>:</a:t>
            </a:r>
          </a:p>
          <a:p>
            <a:r>
              <a:rPr lang="ru-RU" b="1" dirty="0" smtClean="0">
                <a:solidFill>
                  <a:srgbClr val="C00000"/>
                </a:solidFill>
              </a:rPr>
              <a:t>- </a:t>
            </a:r>
            <a:r>
              <a:rPr lang="ru-RU" dirty="0">
                <a:solidFill>
                  <a:srgbClr val="C00000"/>
                </a:solidFill>
              </a:rPr>
              <a:t>П</a:t>
            </a:r>
            <a:r>
              <a:rPr lang="ru-RU" dirty="0" smtClean="0">
                <a:solidFill>
                  <a:srgbClr val="C00000"/>
                </a:solidFill>
              </a:rPr>
              <a:t>риобщать </a:t>
            </a:r>
            <a:r>
              <a:rPr lang="ru-RU" dirty="0">
                <a:solidFill>
                  <a:srgbClr val="C00000"/>
                </a:solidFill>
              </a:rPr>
              <a:t>к сказкам посредством различных видов </a:t>
            </a:r>
            <a:r>
              <a:rPr lang="ru-RU" dirty="0" smtClean="0">
                <a:solidFill>
                  <a:srgbClr val="C00000"/>
                </a:solidFill>
              </a:rPr>
              <a:t>театра.</a:t>
            </a:r>
          </a:p>
          <a:p>
            <a:endParaRPr lang="ru-RU" dirty="0">
              <a:solidFill>
                <a:srgbClr val="C00000"/>
              </a:solidFill>
            </a:endParaRPr>
          </a:p>
          <a:p>
            <a:r>
              <a:rPr lang="ru-RU" b="1" dirty="0">
                <a:solidFill>
                  <a:srgbClr val="C00000"/>
                </a:solidFill>
              </a:rPr>
              <a:t>Задачи проекта:</a:t>
            </a:r>
          </a:p>
          <a:p>
            <a:r>
              <a:rPr lang="ru-RU" dirty="0" smtClean="0">
                <a:solidFill>
                  <a:srgbClr val="C00000"/>
                </a:solidFill>
              </a:rPr>
              <a:t>-Побуждать </a:t>
            </a:r>
            <a:r>
              <a:rPr lang="ru-RU" dirty="0">
                <a:solidFill>
                  <a:srgbClr val="C00000"/>
                </a:solidFill>
              </a:rPr>
              <a:t>интерес к предлагаемой </a:t>
            </a:r>
            <a:r>
              <a:rPr lang="ru-RU" dirty="0" smtClean="0">
                <a:solidFill>
                  <a:srgbClr val="C00000"/>
                </a:solidFill>
              </a:rPr>
              <a:t>деятельности.</a:t>
            </a:r>
            <a:endParaRPr lang="ru-RU" dirty="0">
              <a:solidFill>
                <a:srgbClr val="C00000"/>
              </a:solidFill>
            </a:endParaRPr>
          </a:p>
          <a:p>
            <a:r>
              <a:rPr lang="ru-RU" dirty="0" smtClean="0">
                <a:solidFill>
                  <a:srgbClr val="C00000"/>
                </a:solidFill>
              </a:rPr>
              <a:t>-Привлекать </a:t>
            </a:r>
            <a:r>
              <a:rPr lang="ru-RU" dirty="0">
                <a:solidFill>
                  <a:srgbClr val="C00000"/>
                </a:solidFill>
              </a:rPr>
              <a:t>детей к совместной театрализованной </a:t>
            </a:r>
            <a:r>
              <a:rPr lang="ru-RU" dirty="0" smtClean="0">
                <a:solidFill>
                  <a:srgbClr val="C00000"/>
                </a:solidFill>
              </a:rPr>
              <a:t>деятельности.</a:t>
            </a:r>
            <a:endParaRPr lang="ru-RU" dirty="0">
              <a:solidFill>
                <a:srgbClr val="C00000"/>
              </a:solidFill>
            </a:endParaRPr>
          </a:p>
          <a:p>
            <a:r>
              <a:rPr lang="ru-RU" dirty="0" smtClean="0">
                <a:solidFill>
                  <a:srgbClr val="C00000"/>
                </a:solidFill>
              </a:rPr>
              <a:t>-Формировать </a:t>
            </a:r>
            <a:r>
              <a:rPr lang="ru-RU" dirty="0">
                <a:solidFill>
                  <a:srgbClr val="C00000"/>
                </a:solidFill>
              </a:rPr>
              <a:t>представление о различных видах </a:t>
            </a:r>
            <a:r>
              <a:rPr lang="ru-RU" dirty="0" smtClean="0">
                <a:solidFill>
                  <a:srgbClr val="C00000"/>
                </a:solidFill>
              </a:rPr>
              <a:t>театра.</a:t>
            </a:r>
            <a:endParaRPr lang="ru-RU" dirty="0">
              <a:solidFill>
                <a:srgbClr val="C00000"/>
              </a:solidFill>
            </a:endParaRPr>
          </a:p>
          <a:p>
            <a:r>
              <a:rPr lang="ru-RU" dirty="0" smtClean="0">
                <a:solidFill>
                  <a:srgbClr val="C00000"/>
                </a:solidFill>
              </a:rPr>
              <a:t>-Развивать </a:t>
            </a:r>
            <a:r>
              <a:rPr lang="ru-RU" dirty="0">
                <a:solidFill>
                  <a:srgbClr val="C00000"/>
                </a:solidFill>
              </a:rPr>
              <a:t>речь, воображение и мышление,</a:t>
            </a:r>
          </a:p>
          <a:p>
            <a:r>
              <a:rPr lang="ru-RU" dirty="0">
                <a:solidFill>
                  <a:srgbClr val="C00000"/>
                </a:solidFill>
              </a:rPr>
              <a:t>помогать робким и застенчивым детям включаться в театрализованную игру</a:t>
            </a:r>
            <a:r>
              <a:rPr lang="ru-RU" dirty="0"/>
              <a:t>.</a:t>
            </a:r>
          </a:p>
        </p:txBody>
      </p:sp>
    </p:spTree>
    <p:extLst>
      <p:ext uri="{BB962C8B-B14F-4D97-AF65-F5344CB8AC3E}">
        <p14:creationId xmlns="" xmlns:p14="http://schemas.microsoft.com/office/powerpoint/2010/main" val="2370766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0" y="36"/>
            <a:ext cx="9182180" cy="6858000"/>
          </a:xfrm>
        </p:spPr>
      </p:pic>
      <p:sp>
        <p:nvSpPr>
          <p:cNvPr id="3" name="Прямоугольник 2"/>
          <p:cNvSpPr/>
          <p:nvPr/>
        </p:nvSpPr>
        <p:spPr>
          <a:xfrm>
            <a:off x="2286000" y="1556792"/>
            <a:ext cx="5238328" cy="3139321"/>
          </a:xfrm>
          <a:prstGeom prst="rect">
            <a:avLst/>
          </a:prstGeom>
        </p:spPr>
        <p:txBody>
          <a:bodyPr wrap="square">
            <a:spAutoFit/>
          </a:bodyPr>
          <a:lstStyle/>
          <a:p>
            <a:r>
              <a:rPr lang="ru-RU" b="1" dirty="0">
                <a:solidFill>
                  <a:srgbClr val="C00000"/>
                </a:solidFill>
              </a:rPr>
              <a:t>Участники проекта:</a:t>
            </a:r>
          </a:p>
          <a:p>
            <a:r>
              <a:rPr lang="ru-RU" dirty="0">
                <a:solidFill>
                  <a:srgbClr val="C00000"/>
                </a:solidFill>
              </a:rPr>
              <a:t>воспитатели,</a:t>
            </a:r>
          </a:p>
          <a:p>
            <a:r>
              <a:rPr lang="ru-RU" dirty="0">
                <a:solidFill>
                  <a:srgbClr val="C00000"/>
                </a:solidFill>
              </a:rPr>
              <a:t>дети группы,</a:t>
            </a:r>
          </a:p>
          <a:p>
            <a:r>
              <a:rPr lang="ru-RU" dirty="0" smtClean="0">
                <a:solidFill>
                  <a:srgbClr val="C00000"/>
                </a:solidFill>
              </a:rPr>
              <a:t>родители</a:t>
            </a:r>
            <a:r>
              <a:rPr lang="ru-RU" dirty="0">
                <a:solidFill>
                  <a:srgbClr val="C00000"/>
                </a:solidFill>
              </a:rPr>
              <a:t>.</a:t>
            </a:r>
          </a:p>
          <a:p>
            <a:r>
              <a:rPr lang="ru-RU" b="1" dirty="0">
                <a:solidFill>
                  <a:srgbClr val="C00000"/>
                </a:solidFill>
              </a:rPr>
              <a:t>Ожидаемый результат:</a:t>
            </a:r>
          </a:p>
          <a:p>
            <a:r>
              <a:rPr lang="ru-RU" dirty="0">
                <a:solidFill>
                  <a:srgbClr val="C00000"/>
                </a:solidFill>
              </a:rPr>
              <a:t>Д</a:t>
            </a:r>
            <a:r>
              <a:rPr lang="ru-RU" dirty="0" smtClean="0">
                <a:solidFill>
                  <a:srgbClr val="C00000"/>
                </a:solidFill>
              </a:rPr>
              <a:t>ети </a:t>
            </a:r>
            <a:r>
              <a:rPr lang="ru-RU" dirty="0">
                <a:solidFill>
                  <a:srgbClr val="C00000"/>
                </a:solidFill>
              </a:rPr>
              <a:t>должны научиться пользоваться настольным и пальчиковым театром;</a:t>
            </a:r>
          </a:p>
          <a:p>
            <a:r>
              <a:rPr lang="ru-RU" dirty="0">
                <a:solidFill>
                  <a:srgbClr val="C00000"/>
                </a:solidFill>
              </a:rPr>
              <a:t>С</a:t>
            </a:r>
            <a:r>
              <a:rPr lang="ru-RU" dirty="0" smtClean="0">
                <a:solidFill>
                  <a:srgbClr val="C00000"/>
                </a:solidFill>
              </a:rPr>
              <a:t>формировать </a:t>
            </a:r>
            <a:r>
              <a:rPr lang="ru-RU" dirty="0">
                <a:solidFill>
                  <a:srgbClr val="C00000"/>
                </a:solidFill>
              </a:rPr>
              <a:t>умение передавать характер персонажа </a:t>
            </a:r>
            <a:r>
              <a:rPr lang="ru-RU" dirty="0" smtClean="0">
                <a:solidFill>
                  <a:srgbClr val="C00000"/>
                </a:solidFill>
              </a:rPr>
              <a:t>интонационной, </a:t>
            </a:r>
            <a:r>
              <a:rPr lang="ru-RU" dirty="0">
                <a:solidFill>
                  <a:srgbClr val="C00000"/>
                </a:solidFill>
              </a:rPr>
              <a:t>выразительностью речи, мимикой, жестами;</a:t>
            </a:r>
          </a:p>
          <a:p>
            <a:r>
              <a:rPr lang="ru-RU" dirty="0">
                <a:solidFill>
                  <a:srgbClr val="C00000"/>
                </a:solidFill>
              </a:rPr>
              <a:t>П</a:t>
            </a:r>
            <a:r>
              <a:rPr lang="ru-RU" dirty="0" smtClean="0">
                <a:solidFill>
                  <a:srgbClr val="C00000"/>
                </a:solidFill>
              </a:rPr>
              <a:t>остановка сказки. </a:t>
            </a:r>
            <a:endParaRPr lang="ru-RU" dirty="0">
              <a:solidFill>
                <a:srgbClr val="C00000"/>
              </a:solidFill>
            </a:endParaRPr>
          </a:p>
        </p:txBody>
      </p:sp>
    </p:spTree>
    <p:extLst>
      <p:ext uri="{BB962C8B-B14F-4D97-AF65-F5344CB8AC3E}">
        <p14:creationId xmlns="" xmlns:p14="http://schemas.microsoft.com/office/powerpoint/2010/main" val="164370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38180" y="0"/>
            <a:ext cx="9182180" cy="6858000"/>
          </a:xfrm>
        </p:spPr>
      </p:pic>
      <p:sp>
        <p:nvSpPr>
          <p:cNvPr id="3" name="Прямоугольник 2"/>
          <p:cNvSpPr/>
          <p:nvPr/>
        </p:nvSpPr>
        <p:spPr>
          <a:xfrm>
            <a:off x="1835696" y="1268760"/>
            <a:ext cx="5616624" cy="3970318"/>
          </a:xfrm>
          <a:prstGeom prst="rect">
            <a:avLst/>
          </a:prstGeom>
        </p:spPr>
        <p:txBody>
          <a:bodyPr wrap="square">
            <a:spAutoFit/>
          </a:bodyPr>
          <a:lstStyle/>
          <a:p>
            <a:r>
              <a:rPr lang="ru-RU" b="1" dirty="0" smtClean="0">
                <a:solidFill>
                  <a:srgbClr val="C00000"/>
                </a:solidFill>
              </a:rPr>
              <a:t>                        Речь </a:t>
            </a:r>
            <a:r>
              <a:rPr lang="ru-RU" b="1" dirty="0">
                <a:solidFill>
                  <a:srgbClr val="C00000"/>
                </a:solidFill>
              </a:rPr>
              <a:t>и речевое </a:t>
            </a:r>
            <a:r>
              <a:rPr lang="ru-RU" b="1" dirty="0" smtClean="0">
                <a:solidFill>
                  <a:srgbClr val="C00000"/>
                </a:solidFill>
              </a:rPr>
              <a:t>общение.</a:t>
            </a:r>
          </a:p>
          <a:p>
            <a:endParaRPr lang="ru-RU" b="1" dirty="0">
              <a:solidFill>
                <a:srgbClr val="C00000"/>
              </a:solidFill>
            </a:endParaRPr>
          </a:p>
          <a:p>
            <a:r>
              <a:rPr lang="ru-RU" b="1" dirty="0" smtClean="0">
                <a:solidFill>
                  <a:srgbClr val="C00000"/>
                </a:solidFill>
              </a:rPr>
              <a:t>Рассказывание </a:t>
            </a:r>
            <a:r>
              <a:rPr lang="ru-RU" b="1" dirty="0">
                <a:solidFill>
                  <a:srgbClr val="C00000"/>
                </a:solidFill>
              </a:rPr>
              <a:t>детям  сказок </a:t>
            </a:r>
            <a:r>
              <a:rPr lang="en-US" dirty="0">
                <a:solidFill>
                  <a:srgbClr val="C00000"/>
                </a:solidFill>
              </a:rPr>
              <a:t>«</a:t>
            </a:r>
            <a:r>
              <a:rPr lang="ru-RU" dirty="0">
                <a:solidFill>
                  <a:srgbClr val="C00000"/>
                </a:solidFill>
              </a:rPr>
              <a:t>Репка</a:t>
            </a:r>
            <a:r>
              <a:rPr lang="en-US" dirty="0">
                <a:solidFill>
                  <a:srgbClr val="C00000"/>
                </a:solidFill>
              </a:rPr>
              <a:t>», «</a:t>
            </a:r>
            <a:r>
              <a:rPr lang="ru-RU" dirty="0">
                <a:solidFill>
                  <a:srgbClr val="C00000"/>
                </a:solidFill>
              </a:rPr>
              <a:t>Теремок</a:t>
            </a:r>
            <a:r>
              <a:rPr lang="en-US" dirty="0">
                <a:solidFill>
                  <a:srgbClr val="C00000"/>
                </a:solidFill>
              </a:rPr>
              <a:t>», «</a:t>
            </a:r>
            <a:r>
              <a:rPr lang="ru-RU" dirty="0">
                <a:solidFill>
                  <a:srgbClr val="C00000"/>
                </a:solidFill>
              </a:rPr>
              <a:t>Рукавичка</a:t>
            </a:r>
            <a:r>
              <a:rPr lang="en-US" dirty="0">
                <a:solidFill>
                  <a:srgbClr val="C00000"/>
                </a:solidFill>
              </a:rPr>
              <a:t>»,  «</a:t>
            </a:r>
            <a:r>
              <a:rPr lang="ru-RU" dirty="0">
                <a:solidFill>
                  <a:srgbClr val="C00000"/>
                </a:solidFill>
              </a:rPr>
              <a:t>Волк и семеро козлят</a:t>
            </a:r>
            <a:r>
              <a:rPr lang="en-US" dirty="0">
                <a:solidFill>
                  <a:srgbClr val="C00000"/>
                </a:solidFill>
              </a:rPr>
              <a:t>», «</a:t>
            </a:r>
            <a:r>
              <a:rPr lang="ru-RU" dirty="0">
                <a:solidFill>
                  <a:srgbClr val="C00000"/>
                </a:solidFill>
              </a:rPr>
              <a:t>Курочка Ряба</a:t>
            </a:r>
            <a:r>
              <a:rPr lang="en-US" dirty="0">
                <a:solidFill>
                  <a:srgbClr val="C00000"/>
                </a:solidFill>
              </a:rPr>
              <a:t>», «</a:t>
            </a:r>
            <a:r>
              <a:rPr lang="ru-RU" dirty="0">
                <a:solidFill>
                  <a:srgbClr val="C00000"/>
                </a:solidFill>
              </a:rPr>
              <a:t>Три медведя</a:t>
            </a:r>
            <a:r>
              <a:rPr lang="en-US" dirty="0">
                <a:solidFill>
                  <a:srgbClr val="C00000"/>
                </a:solidFill>
              </a:rPr>
              <a:t>», «</a:t>
            </a:r>
            <a:r>
              <a:rPr lang="ru-RU" dirty="0">
                <a:solidFill>
                  <a:srgbClr val="C00000"/>
                </a:solidFill>
              </a:rPr>
              <a:t>Коза-дереза</a:t>
            </a:r>
            <a:r>
              <a:rPr lang="en-US" dirty="0">
                <a:solidFill>
                  <a:srgbClr val="C00000"/>
                </a:solidFill>
              </a:rPr>
              <a:t>», «</a:t>
            </a:r>
            <a:r>
              <a:rPr lang="ru-RU" dirty="0">
                <a:solidFill>
                  <a:srgbClr val="C00000"/>
                </a:solidFill>
              </a:rPr>
              <a:t>Кот, петух и лиса</a:t>
            </a:r>
            <a:r>
              <a:rPr lang="en-US" dirty="0">
                <a:solidFill>
                  <a:srgbClr val="C00000"/>
                </a:solidFill>
              </a:rPr>
              <a:t>», </a:t>
            </a:r>
          </a:p>
          <a:p>
            <a:r>
              <a:rPr lang="ru-RU" b="1" dirty="0">
                <a:solidFill>
                  <a:srgbClr val="C00000"/>
                </a:solidFill>
              </a:rPr>
              <a:t>Ч</a:t>
            </a:r>
            <a:r>
              <a:rPr lang="ru-RU" b="1" dirty="0" smtClean="0">
                <a:solidFill>
                  <a:srgbClr val="C00000"/>
                </a:solidFill>
              </a:rPr>
              <a:t>тение </a:t>
            </a:r>
            <a:r>
              <a:rPr lang="ru-RU" b="1" dirty="0">
                <a:solidFill>
                  <a:srgbClr val="C00000"/>
                </a:solidFill>
              </a:rPr>
              <a:t>стихотворений, </a:t>
            </a:r>
            <a:r>
              <a:rPr lang="ru-RU" b="1" dirty="0" err="1">
                <a:solidFill>
                  <a:srgbClr val="C00000"/>
                </a:solidFill>
              </a:rPr>
              <a:t>потешек</a:t>
            </a:r>
            <a:r>
              <a:rPr lang="ru-RU" b="1" dirty="0">
                <a:solidFill>
                  <a:srgbClr val="C00000"/>
                </a:solidFill>
              </a:rPr>
              <a:t>;</a:t>
            </a:r>
          </a:p>
          <a:p>
            <a:r>
              <a:rPr lang="ru-RU" dirty="0">
                <a:solidFill>
                  <a:srgbClr val="C00000"/>
                </a:solidFill>
              </a:rPr>
              <a:t>пение детских песенок </a:t>
            </a:r>
            <a:r>
              <a:rPr lang="en-US" dirty="0">
                <a:solidFill>
                  <a:srgbClr val="C00000"/>
                </a:solidFill>
              </a:rPr>
              <a:t>«</a:t>
            </a:r>
            <a:r>
              <a:rPr lang="ru-RU" dirty="0">
                <a:solidFill>
                  <a:srgbClr val="C00000"/>
                </a:solidFill>
              </a:rPr>
              <a:t>Два веселых гуся</a:t>
            </a:r>
            <a:r>
              <a:rPr lang="en-US" dirty="0">
                <a:solidFill>
                  <a:srgbClr val="C00000"/>
                </a:solidFill>
              </a:rPr>
              <a:t>», «</a:t>
            </a:r>
            <a:r>
              <a:rPr lang="ru-RU" dirty="0">
                <a:solidFill>
                  <a:srgbClr val="C00000"/>
                </a:solidFill>
              </a:rPr>
              <a:t>Песенка крокодила Гены</a:t>
            </a:r>
            <a:r>
              <a:rPr lang="en-US" dirty="0">
                <a:solidFill>
                  <a:srgbClr val="C00000"/>
                </a:solidFill>
              </a:rPr>
              <a:t>», «</a:t>
            </a:r>
            <a:r>
              <a:rPr lang="ru-RU" dirty="0">
                <a:solidFill>
                  <a:srgbClr val="C00000"/>
                </a:solidFill>
              </a:rPr>
              <a:t>Песенка Чебурашки</a:t>
            </a:r>
            <a:r>
              <a:rPr lang="en-US" dirty="0">
                <a:solidFill>
                  <a:srgbClr val="C00000"/>
                </a:solidFill>
              </a:rPr>
              <a:t>», «</a:t>
            </a:r>
            <a:r>
              <a:rPr lang="ru-RU" dirty="0">
                <a:solidFill>
                  <a:srgbClr val="C00000"/>
                </a:solidFill>
              </a:rPr>
              <a:t>Песенка мамонтенка</a:t>
            </a:r>
            <a:r>
              <a:rPr lang="en-US" dirty="0">
                <a:solidFill>
                  <a:srgbClr val="C00000"/>
                </a:solidFill>
              </a:rPr>
              <a:t>»,</a:t>
            </a:r>
          </a:p>
          <a:p>
            <a:r>
              <a:rPr lang="ru-RU" b="1" dirty="0">
                <a:solidFill>
                  <a:srgbClr val="C00000"/>
                </a:solidFill>
              </a:rPr>
              <a:t>И</a:t>
            </a:r>
            <a:r>
              <a:rPr lang="ru-RU" b="1" dirty="0" smtClean="0">
                <a:solidFill>
                  <a:srgbClr val="C00000"/>
                </a:solidFill>
              </a:rPr>
              <a:t>нсценировка </a:t>
            </a:r>
            <a:r>
              <a:rPr lang="ru-RU" b="1" dirty="0">
                <a:solidFill>
                  <a:srgbClr val="C00000"/>
                </a:solidFill>
              </a:rPr>
              <a:t>сказок совместно с воспитателем </a:t>
            </a:r>
            <a:r>
              <a:rPr lang="en-US" dirty="0">
                <a:solidFill>
                  <a:srgbClr val="C00000"/>
                </a:solidFill>
              </a:rPr>
              <a:t>«</a:t>
            </a:r>
            <a:r>
              <a:rPr lang="ru-RU" dirty="0">
                <a:solidFill>
                  <a:srgbClr val="C00000"/>
                </a:solidFill>
              </a:rPr>
              <a:t>Курочка Ряба</a:t>
            </a:r>
            <a:r>
              <a:rPr lang="en-US" dirty="0">
                <a:solidFill>
                  <a:srgbClr val="C00000"/>
                </a:solidFill>
              </a:rPr>
              <a:t>», «</a:t>
            </a:r>
            <a:r>
              <a:rPr lang="ru-RU" dirty="0">
                <a:solidFill>
                  <a:srgbClr val="C00000"/>
                </a:solidFill>
              </a:rPr>
              <a:t>Репка</a:t>
            </a:r>
            <a:r>
              <a:rPr lang="en-US" dirty="0">
                <a:solidFill>
                  <a:srgbClr val="C00000"/>
                </a:solidFill>
              </a:rPr>
              <a:t>», «</a:t>
            </a:r>
            <a:r>
              <a:rPr lang="ru-RU" dirty="0">
                <a:solidFill>
                  <a:srgbClr val="C00000"/>
                </a:solidFill>
              </a:rPr>
              <a:t>Теремок</a:t>
            </a:r>
            <a:r>
              <a:rPr lang="en-US" dirty="0">
                <a:solidFill>
                  <a:srgbClr val="C00000"/>
                </a:solidFill>
              </a:rPr>
              <a:t>»;</a:t>
            </a:r>
          </a:p>
          <a:p>
            <a:r>
              <a:rPr lang="ru-RU" b="1" dirty="0">
                <a:solidFill>
                  <a:srgbClr val="C00000"/>
                </a:solidFill>
              </a:rPr>
              <a:t>П</a:t>
            </a:r>
            <a:r>
              <a:rPr lang="ru-RU" b="1" dirty="0" smtClean="0">
                <a:solidFill>
                  <a:srgbClr val="C00000"/>
                </a:solidFill>
              </a:rPr>
              <a:t>рослушивание </a:t>
            </a:r>
            <a:r>
              <a:rPr lang="ru-RU" b="1" dirty="0">
                <a:solidFill>
                  <a:srgbClr val="C00000"/>
                </a:solidFill>
              </a:rPr>
              <a:t>звукозаписей детских сказок </a:t>
            </a:r>
            <a:r>
              <a:rPr lang="ru-RU" dirty="0">
                <a:solidFill>
                  <a:srgbClr val="C00000"/>
                </a:solidFill>
              </a:rPr>
              <a:t>–</a:t>
            </a:r>
            <a:r>
              <a:rPr lang="en-US" dirty="0">
                <a:solidFill>
                  <a:srgbClr val="C00000"/>
                </a:solidFill>
              </a:rPr>
              <a:t> «</a:t>
            </a:r>
            <a:r>
              <a:rPr lang="ru-RU" dirty="0">
                <a:solidFill>
                  <a:srgbClr val="C00000"/>
                </a:solidFill>
              </a:rPr>
              <a:t>Волк и семеро козлят</a:t>
            </a:r>
            <a:r>
              <a:rPr lang="en-US" dirty="0">
                <a:solidFill>
                  <a:srgbClr val="C00000"/>
                </a:solidFill>
              </a:rPr>
              <a:t>», «</a:t>
            </a:r>
            <a:r>
              <a:rPr lang="ru-RU" dirty="0">
                <a:solidFill>
                  <a:srgbClr val="C00000"/>
                </a:solidFill>
              </a:rPr>
              <a:t>Колобок</a:t>
            </a:r>
            <a:r>
              <a:rPr lang="en-US" dirty="0">
                <a:solidFill>
                  <a:srgbClr val="C00000"/>
                </a:solidFill>
              </a:rPr>
              <a:t>», «</a:t>
            </a:r>
            <a:r>
              <a:rPr lang="ru-RU" dirty="0">
                <a:solidFill>
                  <a:srgbClr val="C00000"/>
                </a:solidFill>
              </a:rPr>
              <a:t>Репка</a:t>
            </a:r>
            <a:r>
              <a:rPr lang="en-US" dirty="0">
                <a:solidFill>
                  <a:srgbClr val="C00000"/>
                </a:solidFill>
              </a:rPr>
              <a:t>», «</a:t>
            </a:r>
            <a:r>
              <a:rPr lang="ru-RU" dirty="0">
                <a:solidFill>
                  <a:srgbClr val="C00000"/>
                </a:solidFill>
              </a:rPr>
              <a:t>Теремок</a:t>
            </a:r>
            <a:r>
              <a:rPr lang="en-US" dirty="0">
                <a:solidFill>
                  <a:srgbClr val="C00000"/>
                </a:solidFill>
              </a:rPr>
              <a:t>», «</a:t>
            </a:r>
            <a:r>
              <a:rPr lang="ru-RU" dirty="0">
                <a:solidFill>
                  <a:srgbClr val="C00000"/>
                </a:solidFill>
              </a:rPr>
              <a:t>Курочка Ряба", </a:t>
            </a:r>
            <a:r>
              <a:rPr lang="en-US" dirty="0">
                <a:solidFill>
                  <a:srgbClr val="C00000"/>
                </a:solidFill>
              </a:rPr>
              <a:t>«</a:t>
            </a:r>
            <a:r>
              <a:rPr lang="ru-RU" dirty="0">
                <a:solidFill>
                  <a:srgbClr val="C00000"/>
                </a:solidFill>
              </a:rPr>
              <a:t>Три медведя</a:t>
            </a:r>
            <a:r>
              <a:rPr lang="en-US" dirty="0">
                <a:solidFill>
                  <a:srgbClr val="C00000"/>
                </a:solidFill>
              </a:rPr>
              <a:t>».</a:t>
            </a:r>
          </a:p>
        </p:txBody>
      </p:sp>
    </p:spTree>
    <p:extLst>
      <p:ext uri="{BB962C8B-B14F-4D97-AF65-F5344CB8AC3E}">
        <p14:creationId xmlns="" xmlns:p14="http://schemas.microsoft.com/office/powerpoint/2010/main" val="2093909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Объект 4"/>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80528" y="0"/>
            <a:ext cx="9409877" cy="6858000"/>
          </a:xfrm>
        </p:spPr>
      </p:pic>
      <p:pic>
        <p:nvPicPr>
          <p:cNvPr id="1026" name="Picture 2"/>
          <p:cNvPicPr>
            <a:picLocks noChangeAspect="1" noChangeArrowheads="1"/>
          </p:cNvPicPr>
          <p:nvPr/>
        </p:nvPicPr>
        <p:blipFill>
          <a:blip r:embed="rId3" cstate="email">
            <a:extLst>
              <a:ext uri="{28A0092B-C50C-407E-A947-70E740481C1C}">
                <a14:useLocalDpi xmlns="" xmlns:a14="http://schemas.microsoft.com/office/drawing/2010/main" val="0"/>
              </a:ext>
            </a:extLst>
          </a:blip>
          <a:srcRect/>
          <a:stretch>
            <a:fillRect/>
          </a:stretch>
        </p:blipFill>
        <p:spPr bwMode="auto">
          <a:xfrm>
            <a:off x="0" y="116633"/>
            <a:ext cx="4283968" cy="33123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email">
            <a:extLst>
              <a:ext uri="{28A0092B-C50C-407E-A947-70E740481C1C}">
                <a14:useLocalDpi xmlns="" xmlns:a14="http://schemas.microsoft.com/office/drawing/2010/main" val="0"/>
              </a:ext>
            </a:extLst>
          </a:blip>
          <a:srcRect/>
          <a:stretch>
            <a:fillRect/>
          </a:stretch>
        </p:blipFill>
        <p:spPr bwMode="auto">
          <a:xfrm>
            <a:off x="4499992" y="116633"/>
            <a:ext cx="4536503" cy="33123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email">
            <a:extLst>
              <a:ext uri="{28A0092B-C50C-407E-A947-70E740481C1C}">
                <a14:useLocalDpi xmlns="" xmlns:a14="http://schemas.microsoft.com/office/drawing/2010/main" val="0"/>
              </a:ext>
            </a:extLst>
          </a:blip>
          <a:srcRect/>
          <a:stretch>
            <a:fillRect/>
          </a:stretch>
        </p:blipFill>
        <p:spPr bwMode="auto">
          <a:xfrm>
            <a:off x="0" y="3573016"/>
            <a:ext cx="4283968" cy="3168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cstate="email">
            <a:extLst>
              <a:ext uri="{28A0092B-C50C-407E-A947-70E740481C1C}">
                <a14:useLocalDpi xmlns="" xmlns:a14="http://schemas.microsoft.com/office/drawing/2010/main" val="0"/>
              </a:ext>
            </a:extLst>
          </a:blip>
          <a:srcRect/>
          <a:stretch>
            <a:fillRect/>
          </a:stretch>
        </p:blipFill>
        <p:spPr bwMode="auto">
          <a:xfrm>
            <a:off x="4479500" y="3573016"/>
            <a:ext cx="4556996" cy="31683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5394476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TotalTime>
  <Words>951</Words>
  <Application>Microsoft Office PowerPoint</Application>
  <PresentationFormat>Экран (4:3)</PresentationFormat>
  <Paragraphs>84</Paragraphs>
  <Slides>34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34</vt:i4>
      </vt:variant>
    </vt:vector>
  </HeadingPairs>
  <TitlesOfParts>
    <vt:vector size="35"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Ира</dc:creator>
  <cp:lastModifiedBy>TAHR</cp:lastModifiedBy>
  <cp:revision>103</cp:revision>
  <dcterms:created xsi:type="dcterms:W3CDTF">2016-08-06T14:25:29Z</dcterms:created>
  <dcterms:modified xsi:type="dcterms:W3CDTF">2017-05-01T18:02:01Z</dcterms:modified>
</cp:coreProperties>
</file>