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35" r:id="rId2"/>
  </p:sldMasterIdLst>
  <p:sldIdLst>
    <p:sldId id="288" r:id="rId3"/>
    <p:sldId id="290" r:id="rId4"/>
    <p:sldId id="291" r:id="rId5"/>
    <p:sldId id="289" r:id="rId6"/>
    <p:sldId id="263" r:id="rId7"/>
    <p:sldId id="260" r:id="rId8"/>
    <p:sldId id="284" r:id="rId9"/>
    <p:sldId id="285" r:id="rId10"/>
    <p:sldId id="292" r:id="rId11"/>
    <p:sldId id="287" r:id="rId12"/>
    <p:sldId id="294" r:id="rId13"/>
    <p:sldId id="267" r:id="rId14"/>
    <p:sldId id="295" r:id="rId15"/>
    <p:sldId id="297" r:id="rId16"/>
    <p:sldId id="259" r:id="rId17"/>
    <p:sldId id="274" r:id="rId18"/>
    <p:sldId id="261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75" r:id="rId29"/>
    <p:sldId id="279" r:id="rId30"/>
    <p:sldId id="278" r:id="rId31"/>
    <p:sldId id="307" r:id="rId32"/>
    <p:sldId id="309" r:id="rId33"/>
    <p:sldId id="281" r:id="rId34"/>
    <p:sldId id="280" r:id="rId35"/>
    <p:sldId id="283" r:id="rId36"/>
    <p:sldId id="286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3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876CA-0B39-40B2-912D-E8D46AF66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03F6-88D9-40D1-815C-ACA47AA3A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7B0E4-0487-424B-8B02-EF26534BB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030F-B53B-4AC0-916C-3FCF350B5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22404-F661-4CF0-8245-62B31DB62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E6F9-E50D-48FE-AB43-BF440B2D3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EE8DE-0A39-48FE-A176-F86655464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2ECD-0BD5-4AE9-AE5A-C97452223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6FB7-FA32-4733-AFC0-F14165D92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B267-C5FC-4F10-8408-11D3E91A4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0ABA-470F-4BDF-86BD-3B01F6D63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3C92-D7AC-4D8C-85B0-92A7FE949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D17B-7C1B-41B5-B35F-ECEA5367A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37C1-BF20-4EB1-BD78-33B69F02B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6F09-7AA6-456F-8356-E3A9E639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8742-EE8E-4385-A54B-0C353E8BA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E5F2-31C7-4046-B33C-0895E255A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807E3-7B7D-44DF-B9FA-BF23069E6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A372-676C-4DAC-AE90-EF13A256B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C990B-C3DF-4238-82D8-2331B05F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E7CFD-0D7D-41C4-AD95-7C10A91E3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6AC7-60B0-467B-B3A1-454390894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E847-C3B3-4068-B430-227AB93F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305-830E-44FC-AB3A-594BA1041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3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3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3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FDD5F76-F222-4302-B398-FFC4D3030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66" r:id="rId12"/>
    <p:sldLayoutId id="2147483867" r:id="rId13"/>
  </p:sldLayoutIdLst>
  <p:transition spd="med" advClick="0" advTm="10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pPr>
              <a:defRPr/>
            </a:pPr>
            <a:fld id="{415CED26-E9DD-46C4-BB7E-4922B2904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med" advClick="0" advTm="10000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package" Target="../embeddings/______Microsoft_Office_PowerPoint61.sl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5;&#1083;&#1077;&#1085;&#1072;\Desktop\&#1069;&#1082;&#1086;&#1083;&#1086;&#1075;&#1080;&#1103;%20&#1047;&#1077;&#1084;&#1083;&#1080;%20-%20&#1050;&#1086;&#1083;&#1086;&#1082;&#1086;&#1083;&#1072;%20&#1090;&#1088;&#1077;&#1074;&#1086;&#1075;&#1080;\&#1051;&#1077;&#1089;,%20&#1082;&#1091;&#1082;&#1091;&#1096;&#1082;&#1072;.mp3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5;&#1083;&#1077;&#1085;&#1072;\Desktop\&#1069;&#1082;&#1086;&#1083;&#1086;&#1075;&#1080;&#1103;%20&#1047;&#1077;&#1084;&#1083;&#1080;%20-%20&#1050;&#1086;&#1083;&#1086;&#1082;&#1086;&#1083;&#1072;%20&#1090;&#1088;&#1077;&#1074;&#1086;&#1075;&#1080;\&#1047;&#1074;&#1091;&#1082;%20&#1086;&#1075;&#1085;&#1103;.mp3" TargetMode="Externa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5;&#1083;&#1077;&#1085;&#1072;\Desktop\&#1069;&#1082;&#1086;&#1083;&#1086;&#1075;&#1080;&#1103;%20&#1047;&#1077;&#1084;&#1083;&#1080;%20-%20&#1050;&#1086;&#1083;&#1086;&#1082;&#1086;&#1083;&#1072;%20&#1090;&#1088;&#1077;&#1074;&#1086;&#1075;&#1080;\1%20&#1074;&#1077;&#1090;&#1077;&#1088;.mp3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5;&#1083;&#1077;&#1085;&#1072;\Desktop\&#1069;&#1082;&#1086;&#1083;&#1086;&#1075;&#1080;&#1103;%20&#1047;&#1077;&#1084;&#1083;&#1080;%20-%20&#1050;&#1086;&#1083;&#1086;&#1082;&#1086;&#1083;&#1072;%20&#1090;&#1088;&#1077;&#1074;&#1086;&#1075;&#1080;\&#1057;&#1087;&#1091;&#1090;&#1085;&#1080;&#1082;.mp3" TargetMode="Externa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zvuki-tut.narod.ru/" TargetMode="External"/><Relationship Id="rId2" Type="http://schemas.openxmlformats.org/officeDocument/2006/relationships/hyperlink" Target="http://yandex.ru/images/search?text=%D0%BF%D1%80%D0%B8%D1%80%D0%BE%D0%B4%D0%B0%20%D0%B0%D0%BD%D0%B8%D0%BC%D0%B8%D1%80%D0%BE%D0%B2%D0%B0%D0%BD%D0%BD%D0%B0%D1%8F&amp;uinfo=sw-1024-sh-768-ww-1007-wh-619-pd-1-wp-4x3_1024x768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cbs-sykt.ru/content/276/large-spinning-globe3.gif" TargetMode="External"/><Relationship Id="rId5" Type="http://schemas.openxmlformats.org/officeDocument/2006/relationships/hyperlink" Target="http://333v.ru/image/dd2ae46c6adc18a0f2a73d8bea26ab95" TargetMode="External"/><Relationship Id="rId4" Type="http://schemas.openxmlformats.org/officeDocument/2006/relationships/hyperlink" Target="http://www.ostrovskazok.ru/den-zemli/ekologicheskie-stich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5;&#1083;&#1077;&#1085;&#1072;\Desktop\&#1069;&#1082;&#1086;&#1083;&#1086;&#1075;&#1080;&#1103;%20&#1047;&#1077;&#1084;&#1083;&#1080;%20-%20&#1050;&#1086;&#1083;&#1086;&#1082;&#1086;&#1083;&#1072;%20&#1090;&#1088;&#1077;&#1074;&#1086;&#1075;&#1080;\&#1057;&#1072;&#1090;&#1091;&#1088;&#1085;.mp3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45;&#1083;&#1077;&#1085;&#1072;\Desktop\&#1069;&#1082;&#1086;&#1083;&#1086;&#1075;&#1080;&#1103;%20&#1047;&#1077;&#1084;&#1083;&#1080;%20-%20&#1050;&#1086;&#1083;&#1086;&#1082;&#1086;&#1083;&#1072;%20&#1090;&#1088;&#1077;&#1074;&#1086;&#1075;&#1080;\&#1057;&#1087;&#1091;&#1090;&#1085;&#1080;&#1082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700338" y="5373688"/>
            <a:ext cx="5040312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МБОУ «Лицей №1"</a:t>
            </a:r>
          </a:p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Тюльганский район</a:t>
            </a:r>
          </a:p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Оренбургская область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50825" y="4221163"/>
            <a:ext cx="82089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Фролова Елена Юрьевна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95288" y="1196975"/>
            <a:ext cx="8424862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/>
                <a:cs typeface="Arial"/>
              </a:rPr>
              <a:t>Внеклассное занятие с элементами исследования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/>
                <a:cs typeface="Arial"/>
              </a:rPr>
              <a:t>«Охрана природы»</a:t>
            </a:r>
          </a:p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754188" cy="1895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2516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rebuchet MS" pitchFamily="34" charset="0"/>
              </a:rPr>
            </a:br>
            <a:r>
              <a:rPr lang="ru-RU" altLang="ru-RU" dirty="0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ru-RU" altLang="ru-RU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rebuchet MS" pitchFamily="34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rebuchet MS" pitchFamily="34" charset="0"/>
              </a:rPr>
            </a:br>
            <a:r>
              <a:rPr lang="ru-RU" altLang="ru-RU" dirty="0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ru-RU" altLang="ru-RU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rebuchet MS" pitchFamily="34" charset="0"/>
              </a:rPr>
              <a:t/>
            </a:r>
            <a:br>
              <a:rPr lang="ru-RU" altLang="ru-RU" dirty="0" smtClean="0">
                <a:solidFill>
                  <a:srgbClr val="FF0000"/>
                </a:solidFill>
                <a:latin typeface="Trebuchet MS" pitchFamily="34" charset="0"/>
              </a:rPr>
            </a:br>
            <a:r>
              <a:rPr lang="ru-RU" altLang="ru-RU" dirty="0" smtClean="0">
                <a:solidFill>
                  <a:srgbClr val="FF0000"/>
                </a:solidFill>
                <a:latin typeface="Trebuchet MS" pitchFamily="34" charset="0"/>
              </a:rPr>
              <a:t>Экология </a:t>
            </a:r>
            <a:r>
              <a:rPr lang="ru-RU" altLang="ru-RU" dirty="0">
                <a:solidFill>
                  <a:srgbClr val="FF0000"/>
                </a:solidFill>
                <a:latin typeface="Trebuchet MS" pitchFamily="34" charset="0"/>
              </a:rPr>
              <a:t>– </a:t>
            </a:r>
            <a:r>
              <a:rPr lang="ru-RU" altLang="ru-RU" dirty="0">
                <a:latin typeface="Trebuchet MS" pitchFamily="34" charset="0"/>
              </a:rPr>
              <a:t>модное слово, </a:t>
            </a:r>
            <a:br>
              <a:rPr lang="ru-RU" altLang="ru-RU" dirty="0">
                <a:latin typeface="Trebuchet MS" pitchFamily="34" charset="0"/>
              </a:rPr>
            </a:br>
            <a:r>
              <a:rPr lang="ru-RU" altLang="ru-RU" dirty="0">
                <a:latin typeface="Trebuchet MS" pitchFamily="34" charset="0"/>
              </a:rPr>
              <a:t>Раньше </a:t>
            </a:r>
            <a:r>
              <a:rPr lang="ru-RU" altLang="ru-RU" dirty="0">
                <a:solidFill>
                  <a:srgbClr val="FF0000"/>
                </a:solidFill>
                <a:latin typeface="Trebuchet MS" pitchFamily="34" charset="0"/>
              </a:rPr>
              <a:t>Земля</a:t>
            </a:r>
            <a:r>
              <a:rPr lang="ru-RU" altLang="ru-RU" dirty="0">
                <a:latin typeface="Trebuchet MS" pitchFamily="34" charset="0"/>
              </a:rPr>
              <a:t> не знала такого.</a:t>
            </a:r>
            <a:br>
              <a:rPr lang="ru-RU" altLang="ru-RU" dirty="0">
                <a:latin typeface="Trebuchet MS" pitchFamily="34" charset="0"/>
              </a:rPr>
            </a:br>
            <a:endParaRPr lang="ru-RU" dirty="0"/>
          </a:p>
        </p:txBody>
      </p:sp>
      <p:pic>
        <p:nvPicPr>
          <p:cNvPr id="4" name="Picture 4" descr="горный возду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51915"/>
            <a:ext cx="731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877636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Object 4"/>
          <p:cNvGraphicFramePr>
            <a:graphicFrameLocks noChangeAspect="1"/>
          </p:cNvGraphicFramePr>
          <p:nvPr/>
        </p:nvGraphicFramePr>
        <p:xfrm>
          <a:off x="0" y="0"/>
          <a:ext cx="9144000" cy="694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Слайд" r:id="rId3" imgW="4570378" imgH="3427533" progId="">
                  <p:embed/>
                </p:oleObj>
              </mc:Choice>
              <mc:Fallback>
                <p:oleObj name="Слайд" r:id="rId3" imgW="4570378" imgH="34275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4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882775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0"/>
            <a:ext cx="3581400" cy="3810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Байкал как зеркало лежит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в него глядится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тучка воды затемнит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Солнце в них лучится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нем писали «Чаша вод»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Да, но какая чаша!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море чаша глубока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Прозрачная водица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очень велика 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вся могла б  напиться</a:t>
            </a:r>
          </a:p>
          <a:p>
            <a:pPr eaLnBrk="1" hangingPunct="1"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(Н.И. Ландо)</a:t>
            </a:r>
          </a:p>
        </p:txBody>
      </p:sp>
      <p:pic>
        <p:nvPicPr>
          <p:cNvPr id="19459" name="Picture 7" descr="wpid-2d876cbea32580bf2af4623d94c128c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19600" y="0"/>
            <a:ext cx="4724400" cy="6858000"/>
          </a:xfrm>
          <a:noFill/>
        </p:spPr>
      </p:pic>
      <p:pic>
        <p:nvPicPr>
          <p:cNvPr id="4" name="TextBox 6"/>
          <p:cNvPicPr>
            <a:picLocks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04" y="0"/>
            <a:ext cx="4454236" cy="1981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602"/>
            <a:ext cx="7772400" cy="830997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FFFF00"/>
                </a:solidFill>
              </a:rPr>
              <a:t>Какой </a:t>
            </a:r>
            <a:r>
              <a:rPr lang="ru-RU" altLang="ru-RU" sz="2400" dirty="0" smtClean="0">
                <a:solidFill>
                  <a:srgbClr val="FFFF00"/>
                </a:solidFill>
              </a:rPr>
              <a:t>воздух  обладает настоящими целебными свойствами? </a:t>
            </a:r>
          </a:p>
        </p:txBody>
      </p:sp>
      <p:pic>
        <p:nvPicPr>
          <p:cNvPr id="12291" name="Picture 4" descr="горный воздух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16404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Nature_Sundown_Sea_sunset_005344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11792"/>
            <a:ext cx="7772400" cy="2145392"/>
          </a:xfrm>
          <a:noFill/>
        </p:spPr>
        <p:txBody>
          <a:bodyPr/>
          <a:lstStyle/>
          <a:p>
            <a:pPr algn="l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горный воздух обладает целебными свойствами.</a:t>
            </a:r>
            <a:b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многие дома отдыха располагаются в </a:t>
            </a: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горах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24166"/>
              </p:ext>
            </p:extLst>
          </p:nvPr>
        </p:nvGraphicFramePr>
        <p:xfrm>
          <a:off x="0" y="2209800"/>
          <a:ext cx="9144000" cy="463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Слайд" r:id="rId4" imgW="4570378" imgH="3427533" progId="PowerPoint.Slide.12">
                  <p:embed/>
                </p:oleObj>
              </mc:Choice>
              <mc:Fallback>
                <p:oleObj name="Слайд" r:id="rId4" imgW="4570378" imgH="3427533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9144000" cy="463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522347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Лес, 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" y="304801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FFFF00"/>
                </a:solidFill>
              </a:rPr>
              <a:t>Что по праву можно назвать  легкими  нашей планеты?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imki-fo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41688" y="0"/>
            <a:ext cx="5802312" cy="6858000"/>
          </a:xfrm>
          <a:noFill/>
        </p:spPr>
      </p:pic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76600"/>
            <a:ext cx="49530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C000"/>
                </a:solidFill>
              </a:rPr>
              <a:t>Леса уходят.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C000"/>
                </a:solidFill>
              </a:rPr>
              <a:t>Жалко мне леса.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C000"/>
                </a:solidFill>
              </a:rPr>
              <a:t>Уходят ели, сосны и березы.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C000"/>
                </a:solidFill>
              </a:rPr>
              <a:t>Рябины гасят пламенные гроздья.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C000"/>
                </a:solidFill>
              </a:rPr>
              <a:t>Осинников смолкают голоса.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C000"/>
                </a:solidFill>
              </a:rPr>
              <a:t>Когда-то жили в тех лесах дубы,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C000"/>
                </a:solidFill>
              </a:rPr>
              <a:t>И ясени, и золотые клены.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C000"/>
                </a:solidFill>
              </a:rPr>
              <a:t>Куда им деться от такой  судьбы?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FFC000"/>
                </a:solidFill>
              </a:rPr>
              <a:t>Лес вырубают – океан зеленый.</a:t>
            </a: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9766b46dc78f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200" smtClean="0">
                <a:solidFill>
                  <a:srgbClr val="0000FF"/>
                </a:solidFill>
              </a:rPr>
              <a:t>Что предпринимают для   улучшения воздуха в городах?</a:t>
            </a:r>
            <a:r>
              <a:rPr lang="ru-RU" altLang="ru-RU" sz="4000" smtClean="0"/>
              <a:t> </a:t>
            </a:r>
          </a:p>
        </p:txBody>
      </p:sp>
      <p:pic>
        <p:nvPicPr>
          <p:cNvPr id="15363" name="Picture 4" descr="озелен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543455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565400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Picture 3" descr="p9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059113" y="549275"/>
            <a:ext cx="56102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может сделать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каждый из нас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сохранения природы?</a:t>
            </a:r>
          </a:p>
        </p:txBody>
      </p:sp>
    </p:spTree>
    <p:extLst>
      <p:ext uri="{BB962C8B-B14F-4D97-AF65-F5344CB8AC3E}">
        <p14:creationId xmlns:p14="http://schemas.microsoft.com/office/powerpoint/2010/main" val="1128315507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66"/>
                </a:solidFill>
              </a:rPr>
              <a:t/>
            </a:r>
            <a:br>
              <a:rPr lang="ru-RU" altLang="ru-RU" sz="4000" b="1" dirty="0" smtClean="0">
                <a:solidFill>
                  <a:srgbClr val="FF0066"/>
                </a:solidFill>
              </a:rPr>
            </a:br>
            <a:r>
              <a:rPr lang="ru-RU" altLang="ru-RU" sz="4000" dirty="0">
                <a:solidFill>
                  <a:srgbClr val="FF0066"/>
                </a:solidFill>
              </a:rPr>
              <a:t/>
            </a:r>
            <a:br>
              <a:rPr lang="ru-RU" altLang="ru-RU" sz="4000" dirty="0">
                <a:solidFill>
                  <a:srgbClr val="FF0066"/>
                </a:solidFill>
              </a:rPr>
            </a:br>
            <a:r>
              <a:rPr lang="ru-RU" altLang="ru-RU" sz="4000" b="1" dirty="0" smtClean="0">
                <a:solidFill>
                  <a:srgbClr val="FF0066"/>
                </a:solidFill>
              </a:rPr>
              <a:t>Цель:</a:t>
            </a:r>
            <a:r>
              <a:rPr lang="ru-RU" altLang="ru-RU" sz="1800" b="1" dirty="0" smtClean="0"/>
              <a:t> </a:t>
            </a:r>
            <a:br>
              <a:rPr lang="ru-RU" altLang="ru-RU" sz="1800" b="1" dirty="0" smtClean="0"/>
            </a:br>
            <a:r>
              <a:rPr lang="ru-RU" altLang="ru-RU" sz="3600" b="1" dirty="0" smtClean="0"/>
              <a:t>Дать представление о полной взаимосвязи человека с окружающей средой, об ответственности человека за состояние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3322453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к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89298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неф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084864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выхлопные га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435083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уничтожение ле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74990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мусор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098984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сжигание мус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02466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мус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11185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81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" name="Звук ог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 descr="ogon-145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2743200"/>
            <a:ext cx="1104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 descr="ogon-145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14800" y="5295900"/>
            <a:ext cx="1104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5" descr="ogon-145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4114800"/>
            <a:ext cx="1104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dirty="0" smtClean="0">
                <a:blipFill>
                  <a:blip r:embed="rId6"/>
                  <a:stretch>
                    <a:fillRect/>
                  </a:stretch>
                </a:blipFill>
              </a:rPr>
              <a:t>П О Ж А Р Ы</a:t>
            </a:r>
            <a:endParaRPr lang="ru-RU" sz="7200" b="1" dirty="0">
              <a:blipFill>
                <a:blip r:embed="rId6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med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59555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39238" cy="6858000"/>
          </a:xfrm>
          <a:noFill/>
        </p:spPr>
      </p:pic>
      <p:pic>
        <p:nvPicPr>
          <p:cNvPr id="27651" name="Рисунок 2" descr="ogon-145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5295900"/>
            <a:ext cx="20193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 descr="ogon-145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610347">
            <a:off x="4408488" y="4737100"/>
            <a:ext cx="1104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ogon-145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4343400"/>
            <a:ext cx="1143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5" descr="ogon-145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3810000"/>
            <a:ext cx="1104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6" descr="ogon-145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5029200"/>
            <a:ext cx="1295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pojar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" name="1 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rgbClr val="FF0066"/>
                </a:solidFill>
              </a:rPr>
              <a:t/>
            </a:r>
            <a:br>
              <a:rPr lang="ru-RU" altLang="ru-RU" sz="4000" b="1" dirty="0" smtClean="0">
                <a:solidFill>
                  <a:srgbClr val="FF0066"/>
                </a:solidFill>
              </a:rPr>
            </a:br>
            <a:r>
              <a:rPr lang="ru-RU" altLang="ru-RU" sz="4000" b="1" dirty="0" smtClean="0">
                <a:solidFill>
                  <a:srgbClr val="FF0066"/>
                </a:solidFill>
              </a:rPr>
              <a:t>Задачи:</a:t>
            </a: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endParaRPr lang="ru-RU" altLang="ru-RU" sz="40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доказать детям, что Земля – наш дом, бережем дом – бережем здоровье;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создать ситуацию, способствующую самостоятельному поиску решения проблемы;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формировать мотивацию природоохранной деятельности;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развивать речь, обогатить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     словарный запас;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развивать логическое мышление;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     активность, самостоятельность;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/>
              <a:t>воспитывать чувство осознания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     единства с окружающим миром,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     экологическую культуру, бережное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/>
              <a:t>     отношение к природе.</a:t>
            </a:r>
          </a:p>
        </p:txBody>
      </p:sp>
      <p:pic>
        <p:nvPicPr>
          <p:cNvPr id="4" name="Рисунок 6" descr="earthday2004poster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581400"/>
            <a:ext cx="3429000" cy="312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8282094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280400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800" b="1" i="1" dirty="0">
                <a:solidFill>
                  <a:srgbClr val="FF0066"/>
                </a:solidFill>
              </a:rPr>
              <a:t>Заповедник</a:t>
            </a:r>
            <a:r>
              <a:rPr lang="ru-RU" altLang="ru-RU" sz="4800" b="1" i="1" dirty="0">
                <a:solidFill>
                  <a:srgbClr val="006600"/>
                </a:solidFill>
              </a:rPr>
              <a:t> </a:t>
            </a:r>
            <a:r>
              <a:rPr lang="ru-RU" altLang="ru-RU" sz="4800" b="1" i="1" dirty="0">
                <a:solidFill>
                  <a:srgbClr val="FFFF00"/>
                </a:solidFill>
              </a:rPr>
              <a:t>– это охраняемая территория</a:t>
            </a:r>
            <a:r>
              <a:rPr lang="ru-RU" altLang="ru-RU" sz="4800" b="1" i="1" dirty="0">
                <a:solidFill>
                  <a:srgbClr val="00660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4800" b="1" i="1" dirty="0">
                <a:solidFill>
                  <a:srgbClr val="FF0066"/>
                </a:solidFill>
              </a:rPr>
              <a:t>Цель создания:</a:t>
            </a:r>
            <a:endParaRPr lang="ru-RU" altLang="ru-RU" b="1" i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3600" b="1" i="1" dirty="0">
                <a:solidFill>
                  <a:srgbClr val="FFFF00"/>
                </a:solidFill>
              </a:rPr>
              <a:t>Сохранить природу в нетронутом виде.</a:t>
            </a:r>
          </a:p>
          <a:p>
            <a:pPr eaLnBrk="1" hangingPunct="1">
              <a:buFontTx/>
              <a:buChar char="-"/>
            </a:pPr>
            <a:r>
              <a:rPr lang="ru-RU" altLang="ru-RU" sz="3600" b="1" i="1" dirty="0">
                <a:solidFill>
                  <a:srgbClr val="FFFF00"/>
                </a:solidFill>
              </a:rPr>
              <a:t>Охранять </a:t>
            </a:r>
          </a:p>
          <a:p>
            <a:pPr eaLnBrk="1" hangingPunct="1"/>
            <a:r>
              <a:rPr lang="ru-RU" altLang="ru-RU" sz="3600" b="1" i="1" dirty="0">
                <a:solidFill>
                  <a:srgbClr val="FFFF00"/>
                </a:solidFill>
              </a:rPr>
              <a:t>животный и </a:t>
            </a:r>
          </a:p>
          <a:p>
            <a:pPr eaLnBrk="1" hangingPunct="1"/>
            <a:r>
              <a:rPr lang="ru-RU" altLang="ru-RU" sz="3600" b="1" i="1" dirty="0">
                <a:solidFill>
                  <a:srgbClr val="FFFF00"/>
                </a:solidFill>
              </a:rPr>
              <a:t>растительный мир.</a:t>
            </a:r>
          </a:p>
        </p:txBody>
      </p:sp>
    </p:spTree>
    <p:extLst>
      <p:ext uri="{BB962C8B-B14F-4D97-AF65-F5344CB8AC3E}">
        <p14:creationId xmlns:p14="http://schemas.microsoft.com/office/powerpoint/2010/main" val="1068383375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6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54197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Продолжите фразы:</a:t>
            </a:r>
          </a:p>
        </p:txBody>
      </p:sp>
      <p:sp>
        <p:nvSpPr>
          <p:cNvPr id="26627" name="WordArt 7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7620000" cy="449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Я учился (училась)…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Я узнал(а)…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Сделал(а) вывод…</a:t>
            </a:r>
          </a:p>
        </p:txBody>
      </p:sp>
    </p:spTree>
    <p:extLst>
      <p:ext uri="{BB962C8B-B14F-4D97-AF65-F5344CB8AC3E}">
        <p14:creationId xmlns:p14="http://schemas.microsoft.com/office/powerpoint/2010/main" val="1514176944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7" descr="globe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10668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4114800" y="2819400"/>
            <a:ext cx="785813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4572000" y="3581400"/>
            <a:ext cx="781050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5105400" y="4572000"/>
            <a:ext cx="78581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1" name="Спут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2819400" y="762000"/>
            <a:ext cx="1308100" cy="1701800"/>
            <a:chOff x="5257800" y="685800"/>
            <a:chExt cx="1308100" cy="1701800"/>
          </a:xfrm>
        </p:grpSpPr>
        <p:sp>
          <p:nvSpPr>
            <p:cNvPr id="12" name="WordArt 8"/>
            <p:cNvSpPr>
              <a:spLocks noChangeArrowheads="1" noChangeShapeType="1" noTextEdit="1"/>
            </p:cNvSpPr>
            <p:nvPr/>
          </p:nvSpPr>
          <p:spPr bwMode="auto">
            <a:xfrm rot="-2068267">
              <a:off x="5710238" y="1133475"/>
              <a:ext cx="234950" cy="863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  <p:sp>
          <p:nvSpPr>
            <p:cNvPr id="1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257800" y="685800"/>
              <a:ext cx="317500" cy="254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6248400" y="2133600"/>
              <a:ext cx="317500" cy="254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38200" y="1249942"/>
            <a:ext cx="28923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будем  к  этому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стремиться,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нас любили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зверь, и птица.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доверяли  повсюду нам,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 самым верным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друзьям!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будем беречь планету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всей Вселенной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похожей нету: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всей Вселенной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одна.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делать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alt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нас она?...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7046" grpId="0" animBg="1"/>
      <p:bldP spid="87047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zakat0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1747" name="Рисунок 4" descr="img_1323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99200" y="4876800"/>
            <a:ext cx="2844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143000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Есть в природе равновесие,</a:t>
            </a:r>
          </a:p>
          <a:p>
            <a:r>
              <a:rPr lang="ru-RU" b="1" dirty="0" smtClean="0"/>
              <a:t>Нарушать его нельзя.</a:t>
            </a:r>
          </a:p>
          <a:p>
            <a:r>
              <a:rPr lang="ru-RU" b="1" dirty="0" smtClean="0"/>
              <a:t>В жизни это очень важно</a:t>
            </a:r>
          </a:p>
          <a:p>
            <a:r>
              <a:rPr lang="ru-RU" b="1" dirty="0" smtClean="0"/>
              <a:t>Для тебя и для меня.</a:t>
            </a:r>
          </a:p>
          <a:p>
            <a:r>
              <a:rPr lang="ru-RU" b="1" dirty="0" smtClean="0"/>
              <a:t>Что бы было равновесие</a:t>
            </a:r>
          </a:p>
          <a:p>
            <a:r>
              <a:rPr lang="ru-RU" b="1" dirty="0" smtClean="0"/>
              <a:t>Надо с вами, нам, друзья</a:t>
            </a:r>
          </a:p>
          <a:p>
            <a:r>
              <a:rPr lang="ru-RU" b="1" dirty="0" smtClean="0"/>
              <a:t>Не выбрасывать отходы</a:t>
            </a:r>
          </a:p>
          <a:p>
            <a:r>
              <a:rPr lang="ru-RU" b="1" dirty="0" smtClean="0"/>
              <a:t>И не загрязнять моря.</a:t>
            </a:r>
          </a:p>
          <a:p>
            <a:r>
              <a:rPr lang="ru-RU" b="1" dirty="0" smtClean="0"/>
              <a:t>Меньше фантиков, бумажек</a:t>
            </a:r>
          </a:p>
          <a:p>
            <a:r>
              <a:rPr lang="ru-RU" b="1" dirty="0" smtClean="0"/>
              <a:t>Ты на улицу бросай!</a:t>
            </a:r>
          </a:p>
          <a:p>
            <a:r>
              <a:rPr lang="ru-RU" b="1" dirty="0" smtClean="0"/>
              <a:t>Тренируй в себе, ты, ловкость:</a:t>
            </a:r>
          </a:p>
          <a:p>
            <a:r>
              <a:rPr lang="ru-RU" b="1" dirty="0" smtClean="0"/>
              <a:t>Точно в урну попадай.</a:t>
            </a:r>
          </a:p>
          <a:p>
            <a:r>
              <a:rPr lang="ru-RU" b="1" dirty="0" smtClean="0"/>
              <a:t>А когда захочешь кинуть</a:t>
            </a:r>
          </a:p>
          <a:p>
            <a:r>
              <a:rPr lang="ru-RU" b="1" dirty="0" smtClean="0"/>
              <a:t>Ты бумажку не в корзину,</a:t>
            </a:r>
          </a:p>
          <a:p>
            <a:r>
              <a:rPr lang="ru-RU" b="1" dirty="0" smtClean="0"/>
              <a:t>Ты подумай о ПРИРОДЕ-</a:t>
            </a:r>
          </a:p>
          <a:p>
            <a:r>
              <a:rPr lang="ru-RU" b="1" dirty="0" smtClean="0"/>
              <a:t>НАМ ЕЩЁ ЗДЕСЬ ЖИТЬ как вроде!</a:t>
            </a:r>
          </a:p>
          <a:p>
            <a:endParaRPr lang="ru-RU" b="1" dirty="0"/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 descr="79d995e32918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86200" y="50292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Помогите!!!</a:t>
            </a:r>
          </a:p>
        </p:txBody>
      </p:sp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25146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Анимированная природа:</a:t>
            </a:r>
            <a:endParaRPr lang="ru-RU" b="1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http://yandex.ru/images/search?text=%D0%BF%D1%80%D0%B8%D1%80%D0%BE%D0%B4%D0%B0%20%D0%B0%D0%BD%D0%B8%D0%BC%D0%B8%D1%80%D0%BE%D0%B2%D0%B0%D0%BD%D0%BD%D0%B0%D1%8F&amp;uinfo=sw-1024-sh-768-ww-1007-wh-619-pd-1-wp-4x3_1024x768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828800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1. Звуки </a:t>
            </a:r>
            <a:r>
              <a:rPr lang="ru-RU" b="1" dirty="0" smtClean="0"/>
              <a:t>:</a:t>
            </a:r>
            <a:endParaRPr lang="ru-RU" b="1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http://zvuki-tut.narod.ru/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0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РЕСУРСЫ: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257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 smtClean="0"/>
              <a:t>Экологические стихи:</a:t>
            </a:r>
          </a:p>
          <a:p>
            <a:r>
              <a:rPr lang="en-US" dirty="0" smtClean="0">
                <a:hlinkClick r:id="rId4"/>
              </a:rPr>
              <a:t>http://www.ostrovskazok.ru/den-zemli/ekologicheskie-stichi/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39624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hlinkClick r:id="rId5"/>
              </a:rPr>
              <a:t>http://333v.ru/image/dd2ae46c6adc18a0f2a73d8bea26ab95</a:t>
            </a:r>
            <a:r>
              <a:rPr lang="ru-RU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2672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http://www.cbs-sykt.ru/content/276/large-spinning-globe3.gif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 advTm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11261" y="457200"/>
            <a:ext cx="875323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4400" b="1" dirty="0" smtClean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44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ru-RU" sz="4400" b="1" dirty="0" smtClean="0">
                <a:solidFill>
                  <a:srgbClr val="0000FF"/>
                </a:solidFill>
              </a:rPr>
              <a:t>Скажи </a:t>
            </a:r>
            <a:r>
              <a:rPr lang="ru-RU" altLang="ru-RU" sz="4400" b="1" dirty="0">
                <a:solidFill>
                  <a:srgbClr val="0000FF"/>
                </a:solidFill>
              </a:rPr>
              <a:t>мне – и я забуду,</a:t>
            </a:r>
            <a:br>
              <a:rPr lang="ru-RU" altLang="ru-RU" sz="4400" b="1" dirty="0">
                <a:solidFill>
                  <a:srgbClr val="0000FF"/>
                </a:solidFill>
              </a:rPr>
            </a:br>
            <a:r>
              <a:rPr lang="ru-RU" altLang="ru-RU" sz="4400" b="1" dirty="0">
                <a:solidFill>
                  <a:srgbClr val="0000FF"/>
                </a:solidFill>
              </a:rPr>
              <a:t>Покажи мне – и я запомню,</a:t>
            </a:r>
            <a:br>
              <a:rPr lang="ru-RU" altLang="ru-RU" sz="4400" b="1" dirty="0">
                <a:solidFill>
                  <a:srgbClr val="0000FF"/>
                </a:solidFill>
              </a:rPr>
            </a:br>
            <a:r>
              <a:rPr lang="ru-RU" altLang="ru-RU" sz="4400" b="1" dirty="0">
                <a:solidFill>
                  <a:srgbClr val="0000FF"/>
                </a:solidFill>
              </a:rPr>
              <a:t>Вовлеки меня – и я научусь.</a:t>
            </a:r>
            <a:r>
              <a:rPr lang="ru-RU" altLang="ru-RU" b="1" dirty="0">
                <a:solidFill>
                  <a:srgbClr val="0000FF"/>
                </a:solidFill>
              </a:rPr>
              <a:t/>
            </a:r>
            <a:br>
              <a:rPr lang="ru-RU" altLang="ru-RU" b="1" dirty="0">
                <a:solidFill>
                  <a:srgbClr val="0000FF"/>
                </a:solidFill>
              </a:rPr>
            </a:br>
            <a:r>
              <a:rPr lang="ru-RU" altLang="ru-RU" b="1" dirty="0">
                <a:solidFill>
                  <a:srgbClr val="0000FF"/>
                </a:solidFill>
              </a:rPr>
              <a:t>                                                                                </a:t>
            </a:r>
            <a:r>
              <a:rPr lang="ru-RU" altLang="ru-RU" sz="2400" b="1" i="1" dirty="0">
                <a:solidFill>
                  <a:srgbClr val="FF0066"/>
                </a:solidFill>
              </a:rPr>
              <a:t>Китайская пословица</a:t>
            </a:r>
          </a:p>
        </p:txBody>
      </p:sp>
      <p:pic>
        <p:nvPicPr>
          <p:cNvPr id="3075" name="Рисунок 1" descr="b01b9c64ad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204628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084226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u800_7459_planeta_zemlya_i_kometa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" name="Сатур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Взгляни на глобус – Шар земной – </a:t>
            </a:r>
          </a:p>
          <a:p>
            <a:r>
              <a:rPr lang="ru-RU" dirty="0"/>
              <a:t>Ведь он вздыхает, как живой.</a:t>
            </a:r>
          </a:p>
          <a:p>
            <a:r>
              <a:rPr lang="ru-RU" dirty="0"/>
              <a:t>И шепчут нам материки:</a:t>
            </a:r>
          </a:p>
          <a:p>
            <a:r>
              <a:rPr lang="ru-RU" dirty="0"/>
              <a:t>"Ты береги </a:t>
            </a:r>
            <a:r>
              <a:rPr lang="ru-RU" dirty="0" smtClean="0"/>
              <a:t>нас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1219200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«БЕРЕГИ»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438400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«БЕРЕГИ»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3352800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«БЕРЕГИ»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34200" y="4876800"/>
            <a:ext cx="1760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«БЕРЕГИ»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317432_nsauroras_polar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648200" y="2286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В тревоге рощи и леса, </a:t>
            </a:r>
          </a:p>
          <a:p>
            <a:r>
              <a:rPr lang="ru-RU" dirty="0"/>
              <a:t>Роса на травах, как слеза.</a:t>
            </a:r>
          </a:p>
          <a:p>
            <a:r>
              <a:rPr lang="ru-RU" dirty="0"/>
              <a:t>И тихо просят родники: </a:t>
            </a:r>
          </a:p>
          <a:p>
            <a:r>
              <a:rPr lang="ru-RU" dirty="0"/>
              <a:t>"Ты береги нас, береги!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7" descr="globe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990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785813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7162800" y="3657600"/>
            <a:ext cx="781050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7924800" y="4876800"/>
            <a:ext cx="78581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257800" y="685800"/>
            <a:ext cx="1308100" cy="1701800"/>
            <a:chOff x="5257800" y="685800"/>
            <a:chExt cx="1308100" cy="1701800"/>
          </a:xfrm>
        </p:grpSpPr>
        <p:sp>
          <p:nvSpPr>
            <p:cNvPr id="32774" name="WordArt 8"/>
            <p:cNvSpPr>
              <a:spLocks noChangeArrowheads="1" noChangeShapeType="1" noTextEdit="1"/>
            </p:cNvSpPr>
            <p:nvPr/>
          </p:nvSpPr>
          <p:spPr bwMode="auto">
            <a:xfrm rot="-2068267">
              <a:off x="5710238" y="1133475"/>
              <a:ext cx="234950" cy="863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  <p:sp>
          <p:nvSpPr>
            <p:cNvPr id="3277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257800" y="685800"/>
              <a:ext cx="317500" cy="254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  <p:sp>
          <p:nvSpPr>
            <p:cNvPr id="3277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6248400" y="2133600"/>
              <a:ext cx="317500" cy="254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</p:grpSp>
      <p:pic>
        <p:nvPicPr>
          <p:cNvPr id="11" name="Спут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04800" y="1676400"/>
            <a:ext cx="4038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Копия Копия j0344966.bmp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33600" y="4953000"/>
            <a:ext cx="1981200" cy="13743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8200" y="13716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Грустит глубокая река, </a:t>
            </a:r>
          </a:p>
          <a:p>
            <a:r>
              <a:rPr lang="ru-RU" dirty="0"/>
              <a:t>Свои, теряя берега. </a:t>
            </a:r>
          </a:p>
          <a:p>
            <a:r>
              <a:rPr lang="ru-RU" dirty="0"/>
              <a:t>И слышу голос я реки:</a:t>
            </a:r>
          </a:p>
          <a:p>
            <a:r>
              <a:rPr lang="ru-RU" dirty="0"/>
              <a:t>"Ты береги нас, береги!”</a:t>
            </a:r>
          </a:p>
        </p:txBody>
      </p:sp>
    </p:spTree>
  </p:cSld>
  <p:clrMapOvr>
    <a:masterClrMapping/>
  </p:clrMapOvr>
  <p:transition spd="med" advClick="0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7046" grpId="0" animBg="1"/>
      <p:bldP spid="8704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7" descr="globe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1371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6705600" y="2667000"/>
            <a:ext cx="785813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7162800" y="3657600"/>
            <a:ext cx="781050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7924800" y="4876800"/>
            <a:ext cx="78581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381000" y="228600"/>
            <a:ext cx="5334000" cy="594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471160" y="716280"/>
            <a:ext cx="1308100" cy="1701800"/>
            <a:chOff x="5257800" y="685800"/>
            <a:chExt cx="1308100" cy="1701800"/>
          </a:xfrm>
        </p:grpSpPr>
        <p:sp>
          <p:nvSpPr>
            <p:cNvPr id="11" name="WordArt 8"/>
            <p:cNvSpPr>
              <a:spLocks noChangeArrowheads="1" noChangeShapeType="1" noTextEdit="1"/>
            </p:cNvSpPr>
            <p:nvPr/>
          </p:nvSpPr>
          <p:spPr bwMode="auto">
            <a:xfrm rot="-2068267">
              <a:off x="5710238" y="1133475"/>
              <a:ext cx="234950" cy="863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  <p:sp>
          <p:nvSpPr>
            <p:cNvPr id="1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257800" y="685800"/>
              <a:ext cx="317500" cy="254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6248400" y="2133600"/>
              <a:ext cx="317500" cy="254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.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62000" y="1905000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Остановил </a:t>
            </a:r>
            <a:r>
              <a:rPr lang="ru-RU" dirty="0" err="1" smtClean="0"/>
              <a:t>оленьсвой</a:t>
            </a:r>
            <a:r>
              <a:rPr lang="ru-RU" dirty="0" smtClean="0"/>
              <a:t> </a:t>
            </a:r>
            <a:r>
              <a:rPr lang="ru-RU" dirty="0"/>
              <a:t>бег:</a:t>
            </a:r>
          </a:p>
          <a:p>
            <a:r>
              <a:rPr lang="ru-RU" dirty="0"/>
              <a:t>"Будь Человеком, человек! </a:t>
            </a:r>
          </a:p>
          <a:p>
            <a:r>
              <a:rPr lang="ru-RU" dirty="0"/>
              <a:t>В тебя мы верим – не солги, </a:t>
            </a:r>
          </a:p>
          <a:p>
            <a:r>
              <a:rPr lang="ru-RU" dirty="0"/>
              <a:t>Ты береги нас, береги!”</a:t>
            </a:r>
          </a:p>
        </p:txBody>
      </p:sp>
    </p:spTree>
  </p:cSld>
  <p:clrMapOvr>
    <a:masterClrMapping/>
  </p:clrMapOvr>
  <p:transition spd="med"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  <p:bldP spid="8704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286000" y="-2570684"/>
            <a:ext cx="6407150" cy="87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 b="1" i="1" dirty="0" smtClean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 smtClean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 smtClean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 smtClean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 smtClean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 smtClean="0">
              <a:solidFill>
                <a:srgbClr val="0000FF"/>
              </a:solidFill>
            </a:endParaRPr>
          </a:p>
          <a:p>
            <a:pPr algn="ctr" eaLnBrk="1" hangingPunct="1"/>
            <a:endParaRPr lang="ru-RU" altLang="ru-RU" sz="2800" b="1" i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ru-RU" sz="2800" b="1" i="1" dirty="0" smtClean="0">
                <a:solidFill>
                  <a:srgbClr val="0000FF"/>
                </a:solidFill>
              </a:rPr>
              <a:t>Серьезные </a:t>
            </a:r>
            <a:r>
              <a:rPr lang="ru-RU" altLang="ru-RU" sz="2800" b="1" i="1" dirty="0">
                <a:solidFill>
                  <a:srgbClr val="0000FF"/>
                </a:solidFill>
              </a:rPr>
              <a:t>проблемы сегодня будем мы решать –</a:t>
            </a:r>
            <a:endParaRPr lang="ru-RU" altLang="ru-RU" sz="28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ru-RU" sz="2800" b="1" i="1" dirty="0">
                <a:solidFill>
                  <a:srgbClr val="0000FF"/>
                </a:solidFill>
              </a:rPr>
              <a:t>Наблюдать, анализировать, рассуждать.</a:t>
            </a:r>
            <a:endParaRPr lang="ru-RU" altLang="ru-RU" sz="28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ru-RU" sz="2800" b="1" i="1" dirty="0">
                <a:solidFill>
                  <a:srgbClr val="0000FF"/>
                </a:solidFill>
              </a:rPr>
              <a:t>На такой вопрос нам предстоит найти ответ:</a:t>
            </a:r>
            <a:r>
              <a:rPr lang="ru-RU" altLang="ru-RU" sz="2800" i="1" dirty="0"/>
              <a:t> </a:t>
            </a:r>
            <a:endParaRPr lang="ru-RU" altLang="ru-RU" sz="2800" dirty="0"/>
          </a:p>
          <a:p>
            <a:pPr algn="ctr" eaLnBrk="1" hangingPunct="1"/>
            <a:r>
              <a:rPr lang="ru-RU" altLang="ru-RU" sz="2800" b="1" i="1" dirty="0">
                <a:solidFill>
                  <a:srgbClr val="FF0066"/>
                </a:solidFill>
              </a:rPr>
              <a:t>«</a:t>
            </a:r>
            <a:r>
              <a:rPr lang="ru-RU" altLang="ru-RU" sz="2800" b="1" i="1" u="sng" dirty="0">
                <a:solidFill>
                  <a:srgbClr val="FF0066"/>
                </a:solidFill>
              </a:rPr>
              <a:t>Экология</a:t>
            </a:r>
            <a:r>
              <a:rPr lang="ru-RU" altLang="ru-RU" sz="2800" b="1" i="1" dirty="0">
                <a:solidFill>
                  <a:srgbClr val="FF0066"/>
                </a:solidFill>
              </a:rPr>
              <a:t> – это важно или нет?»</a:t>
            </a:r>
          </a:p>
        </p:txBody>
      </p:sp>
      <p:pic>
        <p:nvPicPr>
          <p:cNvPr id="7171" name="Picture 24" descr="C:\Users\Шувал\Desktop\ученики картинки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23161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35942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Электронная паутина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isiness_ID04">
  <a:themeElements>
    <a:clrScheme name="Оберточная бумаг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Каллиграфи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576</TotalTime>
  <Words>572</Words>
  <Application>Microsoft Office PowerPoint</Application>
  <PresentationFormat>Экран (4:3)</PresentationFormat>
  <Paragraphs>157</Paragraphs>
  <Slides>35</Slides>
  <Notes>0</Notes>
  <HiddenSlides>1</HiddenSlides>
  <MMClips>6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Тема10</vt:lpstr>
      <vt:lpstr>Buisiness_ID04</vt:lpstr>
      <vt:lpstr>Слайд</vt:lpstr>
      <vt:lpstr>Microsoft PowerPoint Slide</vt:lpstr>
      <vt:lpstr>Презентация PowerPoint</vt:lpstr>
      <vt:lpstr>  Цель:  Дать представление о полной взаимосвязи человека с окружающей средой, об ответственности человека за состояние природы.</vt:lpstr>
      <vt:lpstr> 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Экология – модное слово,  Раньше Земля не знала такого. </vt:lpstr>
      <vt:lpstr>Презентация PowerPoint</vt:lpstr>
      <vt:lpstr>Презентация PowerPoint</vt:lpstr>
      <vt:lpstr>Какой воздух  обладает настоящими целебными свойствами? </vt:lpstr>
      <vt:lpstr> Чистый горный воздух обладает целебными свойствами. Именно поэтому многие дома отдыха располагаются в горах. </vt:lpstr>
      <vt:lpstr>Презентация PowerPoint</vt:lpstr>
      <vt:lpstr>Презентация PowerPoint</vt:lpstr>
      <vt:lpstr>Презентация PowerPoint</vt:lpstr>
      <vt:lpstr>Что предпринимают для   улучшения воздуха в городах?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Елена</cp:lastModifiedBy>
  <cp:revision>172</cp:revision>
  <cp:lastPrinted>1601-01-01T00:00:00Z</cp:lastPrinted>
  <dcterms:created xsi:type="dcterms:W3CDTF">1601-01-01T00:00:00Z</dcterms:created>
  <dcterms:modified xsi:type="dcterms:W3CDTF">2016-01-19T07:42:15Z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