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9" r:id="rId19"/>
    <p:sldId id="273" r:id="rId20"/>
    <p:sldId id="274" r:id="rId21"/>
    <p:sldId id="275" r:id="rId22"/>
    <p:sldId id="276" r:id="rId23"/>
    <p:sldId id="277" r:id="rId24"/>
    <p:sldId id="278" r:id="rId2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0" autoAdjust="0"/>
    <p:restoredTop sz="94660"/>
  </p:normalViewPr>
  <p:slideViewPr>
    <p:cSldViewPr snapToGrid="0">
      <p:cViewPr varScale="1">
        <p:scale>
          <a:sx n="66" d="100"/>
          <a:sy n="66" d="100"/>
        </p:scale>
        <p:origin x="72"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59D6E627-11E7-4F6A-8E29-BB17612320A0}" type="datetimeFigureOut">
              <a:rPr lang="ru-RU" smtClean="0"/>
              <a:t>11.04.2017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4D9CF6B-FAEE-4C2F-BC14-E55BC6405A78}" type="slidenum">
              <a:rPr lang="ru-RU" smtClean="0"/>
              <a:t>‹#›</a:t>
            </a:fld>
            <a:endParaRPr lang="ru-RU"/>
          </a:p>
        </p:txBody>
      </p:sp>
    </p:spTree>
    <p:extLst>
      <p:ext uri="{BB962C8B-B14F-4D97-AF65-F5344CB8AC3E}">
        <p14:creationId xmlns:p14="http://schemas.microsoft.com/office/powerpoint/2010/main" val="205943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9D6E627-11E7-4F6A-8E29-BB17612320A0}" type="datetimeFigureOut">
              <a:rPr lang="ru-RU" smtClean="0"/>
              <a:t>11.04.2017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4D9CF6B-FAEE-4C2F-BC14-E55BC6405A78}" type="slidenum">
              <a:rPr lang="ru-RU" smtClean="0"/>
              <a:t>‹#›</a:t>
            </a:fld>
            <a:endParaRPr lang="ru-RU"/>
          </a:p>
        </p:txBody>
      </p:sp>
    </p:spTree>
    <p:extLst>
      <p:ext uri="{BB962C8B-B14F-4D97-AF65-F5344CB8AC3E}">
        <p14:creationId xmlns:p14="http://schemas.microsoft.com/office/powerpoint/2010/main" val="2548399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9D6E627-11E7-4F6A-8E29-BB17612320A0}" type="datetimeFigureOut">
              <a:rPr lang="ru-RU" smtClean="0"/>
              <a:t>11.04.2017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4D9CF6B-FAEE-4C2F-BC14-E55BC6405A78}" type="slidenum">
              <a:rPr lang="ru-RU" smtClean="0"/>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5355865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9D6E627-11E7-4F6A-8E29-BB17612320A0}" type="datetimeFigureOut">
              <a:rPr lang="ru-RU" smtClean="0"/>
              <a:t>11.04.2017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4D9CF6B-FAEE-4C2F-BC14-E55BC6405A78}" type="slidenum">
              <a:rPr lang="ru-RU" smtClean="0"/>
              <a:t>‹#›</a:t>
            </a:fld>
            <a:endParaRPr lang="ru-RU"/>
          </a:p>
        </p:txBody>
      </p:sp>
    </p:spTree>
    <p:extLst>
      <p:ext uri="{BB962C8B-B14F-4D97-AF65-F5344CB8AC3E}">
        <p14:creationId xmlns:p14="http://schemas.microsoft.com/office/powerpoint/2010/main" val="1300448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9D6E627-11E7-4F6A-8E29-BB17612320A0}" type="datetimeFigureOut">
              <a:rPr lang="ru-RU" smtClean="0"/>
              <a:t>11.04.2017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4D9CF6B-FAEE-4C2F-BC14-E55BC6405A78}"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4478284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9D6E627-11E7-4F6A-8E29-BB17612320A0}" type="datetimeFigureOut">
              <a:rPr lang="ru-RU" smtClean="0"/>
              <a:t>11.04.2017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4D9CF6B-FAEE-4C2F-BC14-E55BC6405A78}" type="slidenum">
              <a:rPr lang="ru-RU" smtClean="0"/>
              <a:t>‹#›</a:t>
            </a:fld>
            <a:endParaRPr lang="ru-RU"/>
          </a:p>
        </p:txBody>
      </p:sp>
    </p:spTree>
    <p:extLst>
      <p:ext uri="{BB962C8B-B14F-4D97-AF65-F5344CB8AC3E}">
        <p14:creationId xmlns:p14="http://schemas.microsoft.com/office/powerpoint/2010/main" val="39128773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9D6E627-11E7-4F6A-8E29-BB17612320A0}" type="datetimeFigureOut">
              <a:rPr lang="ru-RU" smtClean="0"/>
              <a:t>11.04.2017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4D9CF6B-FAEE-4C2F-BC14-E55BC6405A78}" type="slidenum">
              <a:rPr lang="ru-RU" smtClean="0"/>
              <a:t>‹#›</a:t>
            </a:fld>
            <a:endParaRPr lang="ru-RU"/>
          </a:p>
        </p:txBody>
      </p:sp>
    </p:spTree>
    <p:extLst>
      <p:ext uri="{BB962C8B-B14F-4D97-AF65-F5344CB8AC3E}">
        <p14:creationId xmlns:p14="http://schemas.microsoft.com/office/powerpoint/2010/main" val="40571171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9D6E627-11E7-4F6A-8E29-BB17612320A0}" type="datetimeFigureOut">
              <a:rPr lang="ru-RU" smtClean="0"/>
              <a:t>11.04.2017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4D9CF6B-FAEE-4C2F-BC14-E55BC6405A78}" type="slidenum">
              <a:rPr lang="ru-RU" smtClean="0"/>
              <a:t>‹#›</a:t>
            </a:fld>
            <a:endParaRPr lang="ru-RU"/>
          </a:p>
        </p:txBody>
      </p:sp>
    </p:spTree>
    <p:extLst>
      <p:ext uri="{BB962C8B-B14F-4D97-AF65-F5344CB8AC3E}">
        <p14:creationId xmlns:p14="http://schemas.microsoft.com/office/powerpoint/2010/main" val="2931953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9D6E627-11E7-4F6A-8E29-BB17612320A0}" type="datetimeFigureOut">
              <a:rPr lang="ru-RU" smtClean="0"/>
              <a:t>11.04.2017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4D9CF6B-FAEE-4C2F-BC14-E55BC6405A78}" type="slidenum">
              <a:rPr lang="ru-RU" smtClean="0"/>
              <a:t>‹#›</a:t>
            </a:fld>
            <a:endParaRPr lang="ru-RU"/>
          </a:p>
        </p:txBody>
      </p:sp>
    </p:spTree>
    <p:extLst>
      <p:ext uri="{BB962C8B-B14F-4D97-AF65-F5344CB8AC3E}">
        <p14:creationId xmlns:p14="http://schemas.microsoft.com/office/powerpoint/2010/main" val="357156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9D6E627-11E7-4F6A-8E29-BB17612320A0}" type="datetimeFigureOut">
              <a:rPr lang="ru-RU" smtClean="0"/>
              <a:t>11.04.2017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4D9CF6B-FAEE-4C2F-BC14-E55BC6405A78}" type="slidenum">
              <a:rPr lang="ru-RU" smtClean="0"/>
              <a:t>‹#›</a:t>
            </a:fld>
            <a:endParaRPr lang="ru-RU"/>
          </a:p>
        </p:txBody>
      </p:sp>
    </p:spTree>
    <p:extLst>
      <p:ext uri="{BB962C8B-B14F-4D97-AF65-F5344CB8AC3E}">
        <p14:creationId xmlns:p14="http://schemas.microsoft.com/office/powerpoint/2010/main" val="2418130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59D6E627-11E7-4F6A-8E29-BB17612320A0}" type="datetimeFigureOut">
              <a:rPr lang="ru-RU" smtClean="0"/>
              <a:t>11.04.2017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4D9CF6B-FAEE-4C2F-BC14-E55BC6405A78}" type="slidenum">
              <a:rPr lang="ru-RU" smtClean="0"/>
              <a:t>‹#›</a:t>
            </a:fld>
            <a:endParaRPr lang="ru-RU"/>
          </a:p>
        </p:txBody>
      </p:sp>
    </p:spTree>
    <p:extLst>
      <p:ext uri="{BB962C8B-B14F-4D97-AF65-F5344CB8AC3E}">
        <p14:creationId xmlns:p14="http://schemas.microsoft.com/office/powerpoint/2010/main" val="2599195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9D6E627-11E7-4F6A-8E29-BB17612320A0}" type="datetimeFigureOut">
              <a:rPr lang="ru-RU" smtClean="0"/>
              <a:t>11.04.2017</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E4D9CF6B-FAEE-4C2F-BC14-E55BC6405A78}" type="slidenum">
              <a:rPr lang="ru-RU" smtClean="0"/>
              <a:t>‹#›</a:t>
            </a:fld>
            <a:endParaRPr lang="ru-RU"/>
          </a:p>
        </p:txBody>
      </p:sp>
    </p:spTree>
    <p:extLst>
      <p:ext uri="{BB962C8B-B14F-4D97-AF65-F5344CB8AC3E}">
        <p14:creationId xmlns:p14="http://schemas.microsoft.com/office/powerpoint/2010/main" val="2770164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59D6E627-11E7-4F6A-8E29-BB17612320A0}" type="datetimeFigureOut">
              <a:rPr lang="ru-RU" smtClean="0"/>
              <a:t>11.04.2017</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E4D9CF6B-FAEE-4C2F-BC14-E55BC6405A78}" type="slidenum">
              <a:rPr lang="ru-RU" smtClean="0"/>
              <a:t>‹#›</a:t>
            </a:fld>
            <a:endParaRPr lang="ru-RU"/>
          </a:p>
        </p:txBody>
      </p:sp>
    </p:spTree>
    <p:extLst>
      <p:ext uri="{BB962C8B-B14F-4D97-AF65-F5344CB8AC3E}">
        <p14:creationId xmlns:p14="http://schemas.microsoft.com/office/powerpoint/2010/main" val="2409838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D6E627-11E7-4F6A-8E29-BB17612320A0}" type="datetimeFigureOut">
              <a:rPr lang="ru-RU" smtClean="0"/>
              <a:t>11.04.2017</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E4D9CF6B-FAEE-4C2F-BC14-E55BC6405A78}" type="slidenum">
              <a:rPr lang="ru-RU" smtClean="0"/>
              <a:t>‹#›</a:t>
            </a:fld>
            <a:endParaRPr lang="ru-RU"/>
          </a:p>
        </p:txBody>
      </p:sp>
    </p:spTree>
    <p:extLst>
      <p:ext uri="{BB962C8B-B14F-4D97-AF65-F5344CB8AC3E}">
        <p14:creationId xmlns:p14="http://schemas.microsoft.com/office/powerpoint/2010/main" val="467426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59D6E627-11E7-4F6A-8E29-BB17612320A0}" type="datetimeFigureOut">
              <a:rPr lang="ru-RU" smtClean="0"/>
              <a:t>11.04.2017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4D9CF6B-FAEE-4C2F-BC14-E55BC6405A78}" type="slidenum">
              <a:rPr lang="ru-RU" smtClean="0"/>
              <a:t>‹#›</a:t>
            </a:fld>
            <a:endParaRPr lang="ru-RU"/>
          </a:p>
        </p:txBody>
      </p:sp>
    </p:spTree>
    <p:extLst>
      <p:ext uri="{BB962C8B-B14F-4D97-AF65-F5344CB8AC3E}">
        <p14:creationId xmlns:p14="http://schemas.microsoft.com/office/powerpoint/2010/main" val="3348275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9D6E627-11E7-4F6A-8E29-BB17612320A0}" type="datetimeFigureOut">
              <a:rPr lang="ru-RU" smtClean="0"/>
              <a:t>11.04.2017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4D9CF6B-FAEE-4C2F-BC14-E55BC6405A78}" type="slidenum">
              <a:rPr lang="ru-RU" smtClean="0"/>
              <a:t>‹#›</a:t>
            </a:fld>
            <a:endParaRPr lang="ru-RU"/>
          </a:p>
        </p:txBody>
      </p:sp>
    </p:spTree>
    <p:extLst>
      <p:ext uri="{BB962C8B-B14F-4D97-AF65-F5344CB8AC3E}">
        <p14:creationId xmlns:p14="http://schemas.microsoft.com/office/powerpoint/2010/main" val="4063772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9D6E627-11E7-4F6A-8E29-BB17612320A0}" type="datetimeFigureOut">
              <a:rPr lang="ru-RU" smtClean="0"/>
              <a:t>11.04.2017</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4D9CF6B-FAEE-4C2F-BC14-E55BC6405A78}" type="slidenum">
              <a:rPr lang="ru-RU" smtClean="0"/>
              <a:t>‹#›</a:t>
            </a:fld>
            <a:endParaRPr lang="ru-RU"/>
          </a:p>
        </p:txBody>
      </p:sp>
    </p:spTree>
    <p:extLst>
      <p:ext uri="{BB962C8B-B14F-4D97-AF65-F5344CB8AC3E}">
        <p14:creationId xmlns:p14="http://schemas.microsoft.com/office/powerpoint/2010/main" val="2398532117"/>
      </p:ext>
    </p:extLst>
  </p:cSld>
  <p:clrMap bg1="dk1" tx1="lt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2066.ucoz.ru/blog/" TargetMode="External"/><Relationship Id="rId2" Type="http://schemas.openxmlformats.org/officeDocument/2006/relationships/hyperlink" Target="http://pv-afghan.narod.ru/Memorial_79-89/Skripkin-1981.jpg" TargetMode="External"/><Relationship Id="rId1" Type="http://schemas.openxmlformats.org/officeDocument/2006/relationships/slideLayout" Target="../slideLayouts/slideLayout2.xml"/><Relationship Id="rId4" Type="http://schemas.openxmlformats.org/officeDocument/2006/relationships/hyperlink" Target="http://afghan-yar.msk.ru/page.php?id=44"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2066.ucoz.ru/blo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24000">
              <a:schemeClr val="tx1"/>
            </a:gs>
            <a:gs pos="66000">
              <a:srgbClr val="0070C0"/>
            </a:gs>
            <a:gs pos="83000">
              <a:srgbClr val="FF0000"/>
            </a:gs>
            <a:gs pos="100000">
              <a:srgbClr val="FF0000"/>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14701" y="1649791"/>
            <a:ext cx="7766936" cy="1646302"/>
          </a:xfrm>
        </p:spPr>
        <p:txBody>
          <a:bodyPr/>
          <a:lstStyle/>
          <a:p>
            <a:pPr algn="ctr"/>
            <a:r>
              <a:rPr lang="ru-RU" sz="7200" dirty="0" smtClean="0">
                <a:solidFill>
                  <a:srgbClr val="FF0000"/>
                </a:solidFill>
                <a:latin typeface="Arial Black" panose="020B0A04020102020204" pitchFamily="34" charset="0"/>
                <a:cs typeface="Aharoni" panose="02010803020104030203" pitchFamily="2" charset="-79"/>
              </a:rPr>
              <a:t>ПАМЯТИ ПАВШИМ!!!</a:t>
            </a:r>
            <a:endParaRPr lang="ru-RU" sz="7200" dirty="0">
              <a:solidFill>
                <a:srgbClr val="FF0000"/>
              </a:solidFill>
              <a:latin typeface="Arial Black" panose="020B0A04020102020204" pitchFamily="34" charset="0"/>
              <a:cs typeface="Aharoni" panose="02010803020104030203" pitchFamily="2" charset="-79"/>
            </a:endParaRPr>
          </a:p>
        </p:txBody>
      </p:sp>
      <p:sp>
        <p:nvSpPr>
          <p:cNvPr id="3" name="Подзаголовок 2"/>
          <p:cNvSpPr>
            <a:spLocks noGrp="1"/>
          </p:cNvSpPr>
          <p:nvPr>
            <p:ph type="subTitle" idx="1"/>
          </p:nvPr>
        </p:nvSpPr>
        <p:spPr>
          <a:xfrm>
            <a:off x="943429" y="3571864"/>
            <a:ext cx="8330574" cy="1096899"/>
          </a:xfrm>
        </p:spPr>
        <p:txBody>
          <a:bodyPr>
            <a:noAutofit/>
          </a:bodyPr>
          <a:lstStyle/>
          <a:p>
            <a:r>
              <a:rPr lang="ru-RU" sz="6600" b="1" dirty="0" smtClean="0"/>
              <a:t>ПАМЯТЬ ГЕРОЯМ!!!</a:t>
            </a:r>
            <a:endParaRPr lang="ru-RU" sz="6600" b="1" dirty="0"/>
          </a:p>
        </p:txBody>
      </p:sp>
      <p:sp>
        <p:nvSpPr>
          <p:cNvPr id="5" name="Прямоугольник 4"/>
          <p:cNvSpPr/>
          <p:nvPr/>
        </p:nvSpPr>
        <p:spPr>
          <a:xfrm>
            <a:off x="0" y="5103674"/>
            <a:ext cx="11157221" cy="1754326"/>
          </a:xfrm>
          <a:prstGeom prst="rect">
            <a:avLst/>
          </a:prstGeom>
          <a:noFill/>
        </p:spPr>
        <p:txBody>
          <a:bodyPr wrap="none" lIns="91440" tIns="45720" rIns="91440" bIns="45720">
            <a:spAutoFit/>
          </a:bodyPr>
          <a:lstStyle/>
          <a:p>
            <a:pPr algn="ctr"/>
            <a:r>
              <a:rPr lang="ru-RU" sz="5400" b="1" cap="none" spc="50" dirty="0" smtClean="0">
                <a:ln w="0"/>
                <a:solidFill>
                  <a:schemeClr val="bg2"/>
                </a:solidFill>
                <a:effectLst>
                  <a:innerShdw blurRad="63500" dist="50800" dir="13500000">
                    <a:srgbClr val="000000">
                      <a:alpha val="50000"/>
                    </a:srgbClr>
                  </a:innerShdw>
                </a:effectLst>
              </a:rPr>
              <a:t>06 марта 2017г.</a:t>
            </a:r>
          </a:p>
          <a:p>
            <a:pPr algn="ctr"/>
            <a:r>
              <a:rPr lang="ru-RU" sz="5400" b="1" spc="50" dirty="0">
                <a:ln w="0"/>
                <a:solidFill>
                  <a:schemeClr val="bg2"/>
                </a:solidFill>
                <a:effectLst>
                  <a:innerShdw blurRad="63500" dist="50800" dir="13500000">
                    <a:srgbClr val="000000">
                      <a:alpha val="50000"/>
                    </a:srgbClr>
                  </a:innerShdw>
                </a:effectLst>
              </a:rPr>
              <a:t>г</a:t>
            </a:r>
            <a:r>
              <a:rPr lang="ru-RU" sz="5400" b="1" spc="50" dirty="0" smtClean="0">
                <a:ln w="0"/>
                <a:solidFill>
                  <a:schemeClr val="bg2"/>
                </a:solidFill>
                <a:effectLst>
                  <a:innerShdw blurRad="63500" dist="50800" dir="13500000">
                    <a:srgbClr val="000000">
                      <a:alpha val="50000"/>
                    </a:srgbClr>
                  </a:innerShdw>
                </a:effectLst>
              </a:rPr>
              <a:t>. Краснокамск, Пермский край</a:t>
            </a:r>
            <a:endParaRPr lang="ru-RU" sz="5400" b="1" cap="none" spc="50" dirty="0">
              <a:ln w="0"/>
              <a:solidFill>
                <a:schemeClr val="bg2"/>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15723945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24000">
              <a:schemeClr val="tx1"/>
            </a:gs>
            <a:gs pos="66000">
              <a:srgbClr val="0070C0"/>
            </a:gs>
            <a:gs pos="83000">
              <a:srgbClr val="FF0000"/>
            </a:gs>
            <a:gs pos="100000">
              <a:srgbClr val="FF0000"/>
            </a:gs>
          </a:gsLst>
          <a:lin ang="5400000" scaled="1"/>
        </a:gradFill>
        <a:effectLst/>
      </p:bgPr>
    </p:bg>
    <p:spTree>
      <p:nvGrpSpPr>
        <p:cNvPr id="1" name=""/>
        <p:cNvGrpSpPr/>
        <p:nvPr/>
      </p:nvGrpSpPr>
      <p:grpSpPr>
        <a:xfrm>
          <a:off x="0" y="0"/>
          <a:ext cx="0" cy="0"/>
          <a:chOff x="0" y="0"/>
          <a:chExt cx="0" cy="0"/>
        </a:xfrm>
      </p:grpSpPr>
      <p:sp>
        <p:nvSpPr>
          <p:cNvPr id="6" name="Объект 5"/>
          <p:cNvSpPr>
            <a:spLocks noGrp="1"/>
          </p:cNvSpPr>
          <p:nvPr>
            <p:ph idx="1"/>
          </p:nvPr>
        </p:nvSpPr>
        <p:spPr>
          <a:xfrm>
            <a:off x="314477" y="172132"/>
            <a:ext cx="8596668" cy="3880773"/>
          </a:xfrm>
        </p:spPr>
        <p:txBody>
          <a:bodyPr>
            <a:noAutofit/>
          </a:bodyPr>
          <a:lstStyle/>
          <a:p>
            <a:pPr marL="0" indent="0">
              <a:buNone/>
            </a:pPr>
            <a:r>
              <a:rPr lang="ru-RU" sz="3200" dirty="0">
                <a:solidFill>
                  <a:schemeClr val="bg1"/>
                </a:solidFill>
              </a:rPr>
              <a:t>15 октября полковник Будько по радиотелеграфу докладывал генералу В.А. Матросову о состоянии готовности к операции. В завершение перего­воров генерал Матросов поручил полковнику Будько доработать вопросы подготовки операции.</a:t>
            </a:r>
            <a:r>
              <a:rPr lang="ru-RU" sz="3200" b="1" dirty="0">
                <a:solidFill>
                  <a:schemeClr val="bg1"/>
                </a:solidFill>
              </a:rPr>
              <a:t> 17 октября около 4 часов утра</a:t>
            </a:r>
            <a:r>
              <a:rPr lang="ru-RU" sz="3200" dirty="0">
                <a:solidFill>
                  <a:schemeClr val="bg1"/>
                </a:solidFill>
              </a:rPr>
              <a:t> оперативный дежурный ГУПВ доложил, что на афганской территории против участков Московского и </a:t>
            </a:r>
            <a:r>
              <a:rPr lang="ru-RU" sz="3200" dirty="0" err="1">
                <a:solidFill>
                  <a:schemeClr val="bg1"/>
                </a:solidFill>
              </a:rPr>
              <a:t>Пянджского</a:t>
            </a:r>
            <a:r>
              <a:rPr lang="ru-RU" sz="3200" dirty="0">
                <a:solidFill>
                  <a:schemeClr val="bg1"/>
                </a:solidFill>
              </a:rPr>
              <a:t> погранотрядов начаты боевые действия и у нас </a:t>
            </a:r>
            <a:r>
              <a:rPr lang="ru-RU" sz="3200" b="1" dirty="0">
                <a:solidFill>
                  <a:schemeClr val="bg1"/>
                </a:solidFill>
              </a:rPr>
              <a:t>есть потери</a:t>
            </a:r>
            <a:endParaRPr lang="ru-RU" sz="3200" dirty="0">
              <a:solidFill>
                <a:schemeClr val="bg1"/>
              </a:solidFill>
            </a:endParaRPr>
          </a:p>
        </p:txBody>
      </p:sp>
    </p:spTree>
    <p:extLst>
      <p:ext uri="{BB962C8B-B14F-4D97-AF65-F5344CB8AC3E}">
        <p14:creationId xmlns:p14="http://schemas.microsoft.com/office/powerpoint/2010/main" val="28369631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24000">
              <a:schemeClr val="tx1"/>
            </a:gs>
            <a:gs pos="66000">
              <a:srgbClr val="0070C0"/>
            </a:gs>
            <a:gs pos="83000">
              <a:srgbClr val="FF0000"/>
            </a:gs>
            <a:gs pos="100000">
              <a:srgbClr val="FF0000"/>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a:xfrm>
            <a:off x="677334" y="435429"/>
            <a:ext cx="6536266" cy="5605933"/>
          </a:xfrm>
        </p:spPr>
        <p:txBody>
          <a:bodyPr/>
          <a:lstStyle/>
          <a:p>
            <a:r>
              <a:rPr lang="ru-RU" sz="2400" i="1" dirty="0" smtClean="0">
                <a:solidFill>
                  <a:schemeClr val="bg1"/>
                </a:solidFill>
              </a:rPr>
              <a:t>Из воспоминаний</a:t>
            </a:r>
          </a:p>
          <a:p>
            <a:pPr marL="0" indent="0">
              <a:buNone/>
            </a:pPr>
            <a:r>
              <a:rPr lang="ru-RU" sz="2400" i="1" dirty="0" smtClean="0">
                <a:solidFill>
                  <a:schemeClr val="bg1"/>
                </a:solidFill>
              </a:rPr>
              <a:t>…была </a:t>
            </a:r>
            <a:r>
              <a:rPr lang="ru-RU" sz="2400" i="1" dirty="0">
                <a:solidFill>
                  <a:schemeClr val="bg1"/>
                </a:solidFill>
              </a:rPr>
              <a:t>ещё одна </a:t>
            </a:r>
            <a:r>
              <a:rPr lang="ru-RU" sz="2400" b="1" i="1" dirty="0">
                <a:solidFill>
                  <a:schemeClr val="bg1"/>
                </a:solidFill>
              </a:rPr>
              <a:t>операция в </a:t>
            </a:r>
            <a:r>
              <a:rPr lang="ru-RU" sz="2400" b="1" i="1" dirty="0" err="1">
                <a:solidFill>
                  <a:schemeClr val="bg1"/>
                </a:solidFill>
              </a:rPr>
              <a:t>Куфабском</a:t>
            </a:r>
            <a:r>
              <a:rPr lang="ru-RU" sz="2400" b="1" i="1" dirty="0">
                <a:solidFill>
                  <a:schemeClr val="bg1"/>
                </a:solidFill>
              </a:rPr>
              <a:t> ущелье</a:t>
            </a:r>
            <a:r>
              <a:rPr lang="ru-RU" sz="2400" i="1" dirty="0">
                <a:solidFill>
                  <a:schemeClr val="bg1"/>
                </a:solidFill>
              </a:rPr>
              <a:t>, вблизи кишлака </a:t>
            </a:r>
            <a:r>
              <a:rPr lang="ru-RU" sz="2400" b="1" i="1" dirty="0" err="1">
                <a:solidFill>
                  <a:schemeClr val="bg1"/>
                </a:solidFill>
              </a:rPr>
              <a:t>Саидан</a:t>
            </a:r>
            <a:r>
              <a:rPr lang="ru-RU" sz="2400" b="1" i="1" dirty="0">
                <a:solidFill>
                  <a:schemeClr val="bg1"/>
                </a:solidFill>
              </a:rPr>
              <a:t> (кажется в октябре 81 года</a:t>
            </a:r>
            <a:r>
              <a:rPr lang="ru-RU" sz="2400" i="1" dirty="0">
                <a:solidFill>
                  <a:schemeClr val="bg1"/>
                </a:solidFill>
              </a:rPr>
              <a:t>), о которой из-за больших потерь с нашей стороны вспоминать не принято. Тогда масштабное десантирование закончилось окружением одной из групп </a:t>
            </a:r>
            <a:r>
              <a:rPr lang="ru-RU" sz="2400" i="1" dirty="0" err="1">
                <a:solidFill>
                  <a:schemeClr val="bg1"/>
                </a:solidFill>
              </a:rPr>
              <a:t>дш</a:t>
            </a:r>
            <a:r>
              <a:rPr lang="ru-RU" sz="2400" i="1" dirty="0">
                <a:solidFill>
                  <a:schemeClr val="bg1"/>
                </a:solidFill>
              </a:rPr>
              <a:t>, которой пришлось почти 12 часов вести бой в одиночку, а потом с боем прорываться к своим по темноте. </a:t>
            </a:r>
            <a:r>
              <a:rPr lang="ru-RU" sz="2400" b="1" i="1" dirty="0">
                <a:solidFill>
                  <a:schemeClr val="bg1"/>
                </a:solidFill>
              </a:rPr>
              <a:t>Потеряли 12 пацанов</a:t>
            </a:r>
            <a:r>
              <a:rPr lang="ru-RU" sz="2400" i="1" dirty="0">
                <a:solidFill>
                  <a:schemeClr val="bg1"/>
                </a:solidFill>
              </a:rPr>
              <a:t>. Их тела смогли подобрать только через пару дней - изуродованные и истерзанные. </a:t>
            </a:r>
            <a:endParaRPr lang="ru-RU" sz="2400" dirty="0">
              <a:solidFill>
                <a:schemeClr val="bg1"/>
              </a:solidFill>
            </a:endParaRPr>
          </a:p>
          <a:p>
            <a:endParaRPr lang="ru-RU" dirty="0"/>
          </a:p>
        </p:txBody>
      </p:sp>
      <p:pic>
        <p:nvPicPr>
          <p:cNvPr id="4" name="Рисунок 3" descr="C:\Users\Public\Pictures\Sample Pictures\Kufab-Saidan_1.jpg"/>
          <p:cNvPicPr/>
          <p:nvPr/>
        </p:nvPicPr>
        <p:blipFill>
          <a:blip r:embed="rId2">
            <a:extLst>
              <a:ext uri="{28A0092B-C50C-407E-A947-70E740481C1C}">
                <a14:useLocalDpi xmlns:a14="http://schemas.microsoft.com/office/drawing/2010/main" val="0"/>
              </a:ext>
            </a:extLst>
          </a:blip>
          <a:srcRect/>
          <a:stretch>
            <a:fillRect/>
          </a:stretch>
        </p:blipFill>
        <p:spPr bwMode="auto">
          <a:xfrm>
            <a:off x="7358743" y="2046514"/>
            <a:ext cx="4452483" cy="450124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4086162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24000">
              <a:schemeClr val="tx1"/>
            </a:gs>
            <a:gs pos="66000">
              <a:srgbClr val="0070C0"/>
            </a:gs>
            <a:gs pos="83000">
              <a:srgbClr val="FF0000"/>
            </a:gs>
            <a:gs pos="100000">
              <a:srgbClr val="FF0000"/>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5772" y="101600"/>
            <a:ext cx="10609942" cy="6618513"/>
          </a:xfrm>
        </p:spPr>
        <p:txBody>
          <a:bodyPr>
            <a:noAutofit/>
          </a:bodyPr>
          <a:lstStyle/>
          <a:p>
            <a:r>
              <a:rPr lang="ru-RU" sz="2000" dirty="0">
                <a:solidFill>
                  <a:schemeClr val="bg1"/>
                </a:solidFill>
              </a:rPr>
              <a:t>ГУПВ вместе с дежурной оперативной группой начали выяснять ситуацию. Сразу сделать это было трудно, поскольку по месту дислокации оперативной группы  (в </a:t>
            </a:r>
            <a:r>
              <a:rPr lang="ru-RU" sz="2000" dirty="0" err="1">
                <a:solidFill>
                  <a:schemeClr val="bg1"/>
                </a:solidFill>
              </a:rPr>
              <a:t>пгт</a:t>
            </a:r>
            <a:r>
              <a:rPr lang="ru-RU" sz="2000" dirty="0">
                <a:solidFill>
                  <a:schemeClr val="bg1"/>
                </a:solidFill>
              </a:rPr>
              <a:t> Пяндж) никого из руководства на месте не было. Начальник войск генерал Г.А. </a:t>
            </a:r>
            <a:r>
              <a:rPr lang="ru-RU" sz="2000" dirty="0" err="1">
                <a:solidFill>
                  <a:schemeClr val="bg1"/>
                </a:solidFill>
              </a:rPr>
              <a:t>Згерский</a:t>
            </a:r>
            <a:r>
              <a:rPr lang="ru-RU" sz="2000" dirty="0">
                <a:solidFill>
                  <a:schemeClr val="bg1"/>
                </a:solidFill>
              </a:rPr>
              <a:t> был в одном из погранотрядов, находился в пути и связь с ним отсутствовала. К тому же, ни он, ни начальник штаба округа полковник В.Н. </a:t>
            </a:r>
            <a:r>
              <a:rPr lang="ru-RU" sz="2000" dirty="0" err="1">
                <a:solidFill>
                  <a:schemeClr val="bg1"/>
                </a:solidFill>
              </a:rPr>
              <a:t>Харичев</a:t>
            </a:r>
            <a:r>
              <a:rPr lang="ru-RU" sz="2000" dirty="0">
                <a:solidFill>
                  <a:schemeClr val="bg1"/>
                </a:solidFill>
              </a:rPr>
              <a:t> к разработке этой операции практически не привлекались (что уже было ошибкой). На передовом командном пункте оперативной группы Он и сообщил неприятную весть: </a:t>
            </a:r>
            <a:r>
              <a:rPr lang="ru-RU" sz="2000" b="1" dirty="0">
                <a:solidFill>
                  <a:schemeClr val="bg1"/>
                </a:solidFill>
              </a:rPr>
              <a:t>операция в </a:t>
            </a:r>
            <a:r>
              <a:rPr lang="ru-RU" sz="2000" b="1" dirty="0" err="1">
                <a:solidFill>
                  <a:schemeClr val="bg1"/>
                </a:solidFill>
              </a:rPr>
              <a:t>Куфабском</a:t>
            </a:r>
            <a:r>
              <a:rPr lang="ru-RU" sz="2000" b="1" dirty="0">
                <a:solidFill>
                  <a:schemeClr val="bg1"/>
                </a:solidFill>
              </a:rPr>
              <a:t> ущелье началась с рассветом, первый эшелон десанта (около 60 человек на вертолетах) при подходе к местам высадки попал под сильный огонь </a:t>
            </a:r>
            <a:r>
              <a:rPr lang="ru-RU" sz="2000" b="1" dirty="0" err="1">
                <a:solidFill>
                  <a:schemeClr val="bg1"/>
                </a:solidFill>
              </a:rPr>
              <a:t>душманов</a:t>
            </a:r>
            <a:r>
              <a:rPr lang="ru-RU" sz="2000" b="1" dirty="0">
                <a:solidFill>
                  <a:schemeClr val="bg1"/>
                </a:solidFill>
              </a:rPr>
              <a:t>. Есть убитые и раненые. Вертолет с полковником Будько (он оказался в составе первого эшелона десанта) был обстрелян из крупнокалиберных пулеметов, сам он был тяжело ранен, и вертолет, не приземляясь, доставил его на базу, в госпиталь. Высадившиеся под сильным огнем </a:t>
            </a:r>
            <a:r>
              <a:rPr lang="ru-RU" sz="2000" b="1" dirty="0" err="1">
                <a:solidFill>
                  <a:schemeClr val="bg1"/>
                </a:solidFill>
              </a:rPr>
              <a:t>душманов</a:t>
            </a:r>
            <a:r>
              <a:rPr lang="ru-RU" sz="2000" b="1" dirty="0">
                <a:solidFill>
                  <a:schemeClr val="bg1"/>
                </a:solidFill>
              </a:rPr>
              <a:t> десантные группы несут потери, сгорел один вертолет, в группах нет устойчивого управления, поскольку старший этого эшелона десанта капитан С. Богданов убит </a:t>
            </a:r>
            <a:r>
              <a:rPr lang="ru-RU" sz="2000" dirty="0">
                <a:solidFill>
                  <a:schemeClr val="bg1"/>
                </a:solidFill>
              </a:rPr>
              <a:t>(</a:t>
            </a:r>
            <a:r>
              <a:rPr lang="ru-RU" sz="2000" i="1" dirty="0">
                <a:solidFill>
                  <a:schemeClr val="bg1"/>
                </a:solidFill>
              </a:rPr>
              <a:t>потом это, не подтвердилось</a:t>
            </a:r>
            <a:r>
              <a:rPr lang="ru-RU" sz="2000" dirty="0">
                <a:solidFill>
                  <a:schemeClr val="bg1"/>
                </a:solidFill>
              </a:rPr>
              <a:t>), поэтому надо незамедлительно эвакуировать эти группы. Доклад этот, при всех его погрешностях в деталях, вырисовывал довольно трагичную перспективу для высаженного десанта: устойчивого управления нет, большие потери (</a:t>
            </a:r>
            <a:r>
              <a:rPr lang="ru-RU" sz="2000" b="1" dirty="0">
                <a:solidFill>
                  <a:schemeClr val="bg1"/>
                </a:solidFill>
              </a:rPr>
              <a:t>7 пограничников убитых</a:t>
            </a:r>
            <a:r>
              <a:rPr lang="ru-RU" sz="2000" dirty="0">
                <a:solidFill>
                  <a:schemeClr val="bg1"/>
                </a:solidFill>
              </a:rPr>
              <a:t>, </a:t>
            </a:r>
            <a:r>
              <a:rPr lang="ru-RU" sz="2000" b="1" dirty="0">
                <a:solidFill>
                  <a:schemeClr val="bg1"/>
                </a:solidFill>
              </a:rPr>
              <a:t>8 раненых</a:t>
            </a:r>
            <a:r>
              <a:rPr lang="ru-RU" sz="2000" dirty="0">
                <a:solidFill>
                  <a:schemeClr val="bg1"/>
                </a:solidFill>
              </a:rPr>
              <a:t>), боеприпасы на исходе, и </a:t>
            </a:r>
            <a:r>
              <a:rPr lang="ru-RU" sz="2000" dirty="0" err="1">
                <a:solidFill>
                  <a:schemeClr val="bg1"/>
                </a:solidFill>
              </a:rPr>
              <a:t>душманы</a:t>
            </a:r>
            <a:r>
              <a:rPr lang="ru-RU" sz="2000" dirty="0">
                <a:solidFill>
                  <a:schemeClr val="bg1"/>
                </a:solidFill>
              </a:rPr>
              <a:t>, что называется, не дают поднять головы.</a:t>
            </a:r>
            <a:br>
              <a:rPr lang="ru-RU" sz="2000" dirty="0">
                <a:solidFill>
                  <a:schemeClr val="bg1"/>
                </a:solidFill>
              </a:rPr>
            </a:br>
            <a:endParaRPr lang="ru-RU" sz="2000" dirty="0">
              <a:solidFill>
                <a:schemeClr val="bg1"/>
              </a:solidFill>
            </a:endParaRPr>
          </a:p>
        </p:txBody>
      </p:sp>
    </p:spTree>
    <p:extLst>
      <p:ext uri="{BB962C8B-B14F-4D97-AF65-F5344CB8AC3E}">
        <p14:creationId xmlns:p14="http://schemas.microsoft.com/office/powerpoint/2010/main" val="15787510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24000">
              <a:schemeClr val="tx1"/>
            </a:gs>
            <a:gs pos="66000">
              <a:srgbClr val="0070C0"/>
            </a:gs>
            <a:gs pos="83000">
              <a:srgbClr val="FF0000"/>
            </a:gs>
            <a:gs pos="100000">
              <a:srgbClr val="FF0000"/>
            </a:gs>
          </a:gsLst>
          <a:lin ang="5400000" scaled="1"/>
        </a:grad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677334" y="159657"/>
            <a:ext cx="9177866" cy="6698343"/>
          </a:xfrm>
        </p:spPr>
        <p:txBody>
          <a:bodyPr>
            <a:normAutofit fontScale="25000" lnSpcReduction="20000"/>
          </a:bodyPr>
          <a:lstStyle/>
          <a:p>
            <a:pPr marL="0" indent="0" algn="ctr">
              <a:buNone/>
            </a:pPr>
            <a:r>
              <a:rPr lang="ru-RU" sz="6400" b="1" i="1" dirty="0">
                <a:solidFill>
                  <a:schemeClr val="bg1"/>
                </a:solidFill>
                <a:latin typeface="Arial Black" panose="020B0A04020102020204" pitchFamily="34" charset="0"/>
              </a:rPr>
              <a:t>Рассказывает участник афганской войны майор пограничной авиации Владимир </a:t>
            </a:r>
            <a:r>
              <a:rPr lang="ru-RU" sz="6400" b="1" i="1" dirty="0" err="1">
                <a:solidFill>
                  <a:schemeClr val="bg1"/>
                </a:solidFill>
                <a:latin typeface="Arial Black" panose="020B0A04020102020204" pitchFamily="34" charset="0"/>
              </a:rPr>
              <a:t>Бейда</a:t>
            </a:r>
            <a:r>
              <a:rPr lang="ru-RU" sz="6400" b="1" i="1" dirty="0">
                <a:solidFill>
                  <a:schemeClr val="bg1"/>
                </a:solidFill>
                <a:latin typeface="Arial Black" panose="020B0A04020102020204" pitchFamily="34" charset="0"/>
              </a:rPr>
              <a:t>:</a:t>
            </a:r>
            <a:endParaRPr lang="ru-RU" sz="6400" dirty="0">
              <a:solidFill>
                <a:schemeClr val="bg1"/>
              </a:solidFill>
              <a:latin typeface="Arial Black" panose="020B0A04020102020204" pitchFamily="34" charset="0"/>
            </a:endParaRPr>
          </a:p>
          <a:p>
            <a:pPr marL="0" indent="0">
              <a:buNone/>
            </a:pPr>
            <a:r>
              <a:rPr lang="ru-RU" sz="6400" i="1" dirty="0">
                <a:solidFill>
                  <a:schemeClr val="bg1"/>
                </a:solidFill>
                <a:latin typeface="Arial Black" panose="020B0A04020102020204" pitchFamily="34" charset="0"/>
              </a:rPr>
              <a:t>    - ...В октябре 1981 года в </a:t>
            </a:r>
            <a:r>
              <a:rPr lang="ru-RU" sz="6400" i="1" dirty="0" err="1">
                <a:solidFill>
                  <a:schemeClr val="bg1"/>
                </a:solidFill>
                <a:latin typeface="Arial Black" panose="020B0A04020102020204" pitchFamily="34" charset="0"/>
              </a:rPr>
              <a:t>Куфабском</a:t>
            </a:r>
            <a:r>
              <a:rPr lang="ru-RU" sz="6400" i="1" dirty="0">
                <a:solidFill>
                  <a:schemeClr val="bg1"/>
                </a:solidFill>
                <a:latin typeface="Arial Black" panose="020B0A04020102020204" pitchFamily="34" charset="0"/>
              </a:rPr>
              <a:t> ущелье, недалеко от населенного пункта </a:t>
            </a:r>
            <a:r>
              <a:rPr lang="ru-RU" sz="6400" i="1" dirty="0" err="1">
                <a:solidFill>
                  <a:schemeClr val="bg1"/>
                </a:solidFill>
                <a:latin typeface="Arial Black" panose="020B0A04020102020204" pitchFamily="34" charset="0"/>
              </a:rPr>
              <a:t>Саидан</a:t>
            </a:r>
            <a:r>
              <a:rPr lang="ru-RU" sz="6400" i="1" dirty="0">
                <a:solidFill>
                  <a:schemeClr val="bg1"/>
                </a:solidFill>
                <a:latin typeface="Arial Black" panose="020B0A04020102020204" pitchFamily="34" charset="0"/>
              </a:rPr>
              <a:t>, наши вертолеты с десантом попали в засаду. Тот бой запомнился очень хорошо, наверное, потому, что мы впервые побывали в такой передряге. Брали банду Абдуллы </a:t>
            </a:r>
            <a:r>
              <a:rPr lang="ru-RU" sz="6400" i="1" dirty="0" err="1">
                <a:solidFill>
                  <a:schemeClr val="bg1"/>
                </a:solidFill>
                <a:latin typeface="Arial Black" panose="020B0A04020102020204" pitchFamily="34" charset="0"/>
              </a:rPr>
              <a:t>Вахоб</a:t>
            </a:r>
            <a:r>
              <a:rPr lang="ru-RU" sz="6400" i="1" dirty="0">
                <a:solidFill>
                  <a:schemeClr val="bg1"/>
                </a:solidFill>
                <a:latin typeface="Arial Black" panose="020B0A04020102020204" pitchFamily="34" charset="0"/>
              </a:rPr>
              <a:t>. Бой завязался ожесточенный, было много погибших. А все получилось по глупости: борт перед этим несколько раз в горах садился на одно и то же место. Подлетит, сядет, "пехота" пошарит вокруг - и обратно улетают. "Духи" это засекли и ждали.</a:t>
            </a:r>
            <a:endParaRPr lang="ru-RU" sz="6400" dirty="0">
              <a:solidFill>
                <a:schemeClr val="bg1"/>
              </a:solidFill>
              <a:latin typeface="Arial Black" panose="020B0A04020102020204" pitchFamily="34" charset="0"/>
            </a:endParaRPr>
          </a:p>
          <a:p>
            <a:pPr marL="0" indent="0">
              <a:buNone/>
            </a:pPr>
            <a:r>
              <a:rPr lang="ru-RU" sz="6400" i="1" dirty="0">
                <a:solidFill>
                  <a:schemeClr val="bg1"/>
                </a:solidFill>
                <a:latin typeface="Arial Black" panose="020B0A04020102020204" pitchFamily="34" charset="0"/>
              </a:rPr>
              <a:t>Из воспоминаний Валерия Романова (в 1981 г. – летчик-штурман вертолета Ми-8 № 14).</a:t>
            </a:r>
            <a:endParaRPr lang="ru-RU" sz="6400" dirty="0">
              <a:solidFill>
                <a:schemeClr val="bg1"/>
              </a:solidFill>
              <a:latin typeface="Arial Black" panose="020B0A04020102020204" pitchFamily="34" charset="0"/>
            </a:endParaRPr>
          </a:p>
          <a:p>
            <a:pPr marL="0" indent="0">
              <a:buNone/>
            </a:pPr>
            <a:r>
              <a:rPr lang="ru-RU" sz="6400" i="1" dirty="0">
                <a:solidFill>
                  <a:schemeClr val="bg1"/>
                </a:solidFill>
                <a:latin typeface="Arial Black" panose="020B0A04020102020204" pitchFamily="34" charset="0"/>
              </a:rPr>
              <a:t>	Операция «</a:t>
            </a:r>
            <a:r>
              <a:rPr lang="ru-RU" sz="6400" i="1" dirty="0" err="1">
                <a:solidFill>
                  <a:schemeClr val="bg1"/>
                </a:solidFill>
                <a:latin typeface="Arial Black" panose="020B0A04020102020204" pitchFamily="34" charset="0"/>
              </a:rPr>
              <a:t>Куфаб</a:t>
            </a:r>
            <a:r>
              <a:rPr lang="ru-RU" sz="6400" i="1" dirty="0">
                <a:solidFill>
                  <a:schemeClr val="bg1"/>
                </a:solidFill>
                <a:latin typeface="Arial Black" panose="020B0A04020102020204" pitchFamily="34" charset="0"/>
              </a:rPr>
              <a:t> – 81» готовили коряво, поспешно. На 17 октября 81г. намечалась выброска десантной группы составом не менее 300-х человек и 20-ти вертолетов. По армейским меркам это на операцию конечно же не тянуло, но ведь пограничники всегда воевали не числом, а умением, поэтому Абдулу решили накрыть качественно и конкретно. Конкретно этого количества может быть и хватило, а вот качественно…</a:t>
            </a:r>
            <a:endParaRPr lang="ru-RU" sz="6400" dirty="0">
              <a:solidFill>
                <a:schemeClr val="bg1"/>
              </a:solidFill>
              <a:latin typeface="Arial Black" panose="020B0A04020102020204" pitchFamily="34" charset="0"/>
            </a:endParaRPr>
          </a:p>
          <a:p>
            <a:pPr marL="0" indent="0">
              <a:buNone/>
            </a:pPr>
            <a:r>
              <a:rPr lang="ru-RU" sz="6400" i="1" dirty="0">
                <a:solidFill>
                  <a:schemeClr val="bg1"/>
                </a:solidFill>
                <a:latin typeface="Arial Black" panose="020B0A04020102020204" pitchFamily="34" charset="0"/>
              </a:rPr>
              <a:t>	Десантная группа была сформирована наспех, многие были необстрелянными, даже командир и замполит. Порядок десантирования спланировали навскидку, непрофессионально. Например: в первом эшелоне на бортах были загружены только гранатометы, во втором – только боеприпасы.  Боекомплект бойцов первого эшелона был облегченный, не рассчитанный на длительный бой. И вообще все было спланировано так, как будто отряд </a:t>
            </a:r>
            <a:r>
              <a:rPr lang="ru-RU" sz="6400" i="1" dirty="0" err="1">
                <a:solidFill>
                  <a:schemeClr val="bg1"/>
                </a:solidFill>
                <a:latin typeface="Arial Black" panose="020B0A04020102020204" pitchFamily="34" charset="0"/>
              </a:rPr>
              <a:t>Вахопа</a:t>
            </a:r>
            <a:r>
              <a:rPr lang="ru-RU" sz="6400" i="1" dirty="0">
                <a:solidFill>
                  <a:schemeClr val="bg1"/>
                </a:solidFill>
                <a:latin typeface="Arial Black" panose="020B0A04020102020204" pitchFamily="34" charset="0"/>
              </a:rPr>
              <a:t> не тертые головорезы, а бейсбольная команда. Рано утром 17 октября 1981 года, взяв на борт 10 человек, в том числе командира и замполита всей десантной группой, мы вылетели в район </a:t>
            </a:r>
            <a:r>
              <a:rPr lang="ru-RU" sz="6400" i="1" dirty="0" err="1">
                <a:solidFill>
                  <a:schemeClr val="bg1"/>
                </a:solidFill>
                <a:latin typeface="Arial Black" panose="020B0A04020102020204" pitchFamily="34" charset="0"/>
              </a:rPr>
              <a:t>Куфабского</a:t>
            </a:r>
            <a:r>
              <a:rPr lang="ru-RU" sz="6400" i="1" dirty="0">
                <a:solidFill>
                  <a:schemeClr val="bg1"/>
                </a:solidFill>
                <a:latin typeface="Arial Black" panose="020B0A04020102020204" pitchFamily="34" charset="0"/>
              </a:rPr>
              <a:t> ущелья. На подходе к площадке десантирования начали выполнять заход. Мы были четвертыми. Все шло обычным порядком. Вдруг в эфире раздались крики командира первой пары: «Засада! Подвергся сильному обстрелу с земли!».</a:t>
            </a:r>
            <a:endParaRPr lang="ru-RU" sz="6400" dirty="0">
              <a:solidFill>
                <a:schemeClr val="bg1"/>
              </a:solidFill>
              <a:latin typeface="Arial Black" panose="020B0A04020102020204" pitchFamily="34" charset="0"/>
            </a:endParaRPr>
          </a:p>
          <a:p>
            <a:endParaRPr lang="ru-RU" dirty="0"/>
          </a:p>
        </p:txBody>
      </p:sp>
    </p:spTree>
    <p:extLst>
      <p:ext uri="{BB962C8B-B14F-4D97-AF65-F5344CB8AC3E}">
        <p14:creationId xmlns:p14="http://schemas.microsoft.com/office/powerpoint/2010/main" val="23113608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24000">
              <a:schemeClr val="tx1"/>
            </a:gs>
            <a:gs pos="66000">
              <a:srgbClr val="0070C0"/>
            </a:gs>
            <a:gs pos="83000">
              <a:srgbClr val="FF0000"/>
            </a:gs>
            <a:gs pos="100000">
              <a:srgbClr val="FF0000"/>
            </a:gs>
          </a:gsLst>
          <a:lin ang="5400000" scaled="1"/>
        </a:grad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648305" y="551543"/>
            <a:ext cx="9323009" cy="5809133"/>
          </a:xfrm>
        </p:spPr>
        <p:txBody>
          <a:bodyPr>
            <a:normAutofit/>
          </a:bodyPr>
          <a:lstStyle/>
          <a:p>
            <a:pPr marL="0" indent="0">
              <a:buNone/>
            </a:pPr>
            <a:r>
              <a:rPr lang="ru-RU" sz="2400" dirty="0">
                <a:solidFill>
                  <a:schemeClr val="bg1"/>
                </a:solidFill>
                <a:latin typeface="Arial Black" panose="020B0A04020102020204" pitchFamily="34" charset="0"/>
              </a:rPr>
              <a:t>В первой паре вертолетов находилась десантная группа и гранатометный расчет Петра Владимировича. Он не растерялся, своим личным примером показал остальным, что нужно быть храбрым, спрыгнул с «вертушки» и вступил в бой прикрывая высадку остальных членов группы.</a:t>
            </a:r>
          </a:p>
          <a:p>
            <a:pPr marL="0" indent="0">
              <a:buNone/>
            </a:pPr>
            <a:r>
              <a:rPr lang="ru-RU" sz="2400" b="1" i="1" dirty="0">
                <a:solidFill>
                  <a:schemeClr val="bg1"/>
                </a:solidFill>
                <a:latin typeface="Arial Black" panose="020B0A04020102020204" pitchFamily="34" charset="0"/>
              </a:rPr>
              <a:t>Из воспоминаний</a:t>
            </a:r>
            <a:r>
              <a:rPr lang="ru-RU" sz="2400" i="1" dirty="0">
                <a:solidFill>
                  <a:schemeClr val="bg1"/>
                </a:solidFill>
                <a:latin typeface="Arial Black" panose="020B0A04020102020204" pitchFamily="34" charset="0"/>
              </a:rPr>
              <a:t>… На исходе первого часа «Остались: доктор, прапорщики – командиры взводов, 4 СПГ, 1 АГС, 1 РПГ». Нормально, воевать можно. ПКС только один (без патронов), да и то Абдула успел снять с вертолёта. Ага, а выстрелов-то к гранатомётам всего несколько штук, да и гранат тоже… Вот это уже абзац (боеприпасы были на бортах, шедших за нами).</a:t>
            </a:r>
            <a:endParaRPr lang="ru-RU" sz="2400" dirty="0">
              <a:solidFill>
                <a:schemeClr val="bg1"/>
              </a:solidFill>
              <a:latin typeface="Arial Black" panose="020B0A04020102020204" pitchFamily="34" charset="0"/>
            </a:endParaRPr>
          </a:p>
          <a:p>
            <a:endParaRPr lang="ru-RU" dirty="0"/>
          </a:p>
        </p:txBody>
      </p:sp>
    </p:spTree>
    <p:extLst>
      <p:ext uri="{BB962C8B-B14F-4D97-AF65-F5344CB8AC3E}">
        <p14:creationId xmlns:p14="http://schemas.microsoft.com/office/powerpoint/2010/main" val="14770397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24000">
              <a:schemeClr val="tx1"/>
            </a:gs>
            <a:gs pos="66000">
              <a:srgbClr val="0070C0"/>
            </a:gs>
            <a:gs pos="83000">
              <a:srgbClr val="FF0000"/>
            </a:gs>
            <a:gs pos="100000">
              <a:srgbClr val="FF0000"/>
            </a:gs>
          </a:gsLst>
          <a:lin ang="5400000" scaled="1"/>
        </a:grad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677333" y="275771"/>
            <a:ext cx="8844037" cy="6226629"/>
          </a:xfrm>
        </p:spPr>
        <p:txBody>
          <a:bodyPr>
            <a:normAutofit fontScale="92500"/>
          </a:bodyPr>
          <a:lstStyle/>
          <a:p>
            <a:pPr marL="0" indent="0">
              <a:buNone/>
            </a:pPr>
            <a:r>
              <a:rPr lang="ru-RU" sz="3000" dirty="0">
                <a:solidFill>
                  <a:schemeClr val="bg1"/>
                </a:solidFill>
              </a:rPr>
              <a:t>Но и эвакуация оставшихся людей в этих условиях могла обернуться худшими для них последствиями. Надо было искать другое решение, уточнив возможности и готовность подразделений, оставшихся на базе, а также огневые возможности эскадрильи вертолетов. Единственный способ сохранить людей и завершить операцию - высадить следующий эшелон десанта, предварительно подавив ударами вертолетов основные огневые точки </a:t>
            </a:r>
            <a:r>
              <a:rPr lang="ru-RU" sz="3000" dirty="0" err="1">
                <a:solidFill>
                  <a:schemeClr val="bg1"/>
                </a:solidFill>
              </a:rPr>
              <a:t>душманов</a:t>
            </a:r>
            <a:r>
              <a:rPr lang="ru-RU" sz="3000" dirty="0">
                <a:solidFill>
                  <a:schemeClr val="bg1"/>
                </a:solidFill>
              </a:rPr>
              <a:t>. Этот десант должен был объединить разрозненные группы первого эшелона, организовать эвакуацию раненых и убитых, восстановить систему огня и надежного управления.</a:t>
            </a:r>
          </a:p>
          <a:p>
            <a:endParaRPr lang="ru-RU" dirty="0"/>
          </a:p>
        </p:txBody>
      </p:sp>
    </p:spTree>
    <p:extLst>
      <p:ext uri="{BB962C8B-B14F-4D97-AF65-F5344CB8AC3E}">
        <p14:creationId xmlns:p14="http://schemas.microsoft.com/office/powerpoint/2010/main" val="33251375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24000">
              <a:schemeClr val="tx1"/>
            </a:gs>
            <a:gs pos="66000">
              <a:srgbClr val="0070C0"/>
            </a:gs>
            <a:gs pos="83000">
              <a:srgbClr val="FF0000"/>
            </a:gs>
            <a:gs pos="100000">
              <a:srgbClr val="FF0000"/>
            </a:gs>
          </a:gsLst>
          <a:lin ang="5400000" scaled="1"/>
        </a:grad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677334" y="188687"/>
            <a:ext cx="8596668" cy="6342742"/>
          </a:xfrm>
        </p:spPr>
        <p:txBody>
          <a:bodyPr>
            <a:normAutofit/>
          </a:bodyPr>
          <a:lstStyle/>
          <a:p>
            <a:pPr marL="0" indent="0">
              <a:buNone/>
            </a:pPr>
            <a:r>
              <a:rPr lang="ru-RU" sz="2400" b="1" dirty="0" smtClean="0">
                <a:solidFill>
                  <a:schemeClr val="bg1"/>
                </a:solidFill>
              </a:rPr>
              <a:t>        Второй </a:t>
            </a:r>
            <a:r>
              <a:rPr lang="ru-RU" sz="2400" b="1" dirty="0">
                <a:solidFill>
                  <a:schemeClr val="bg1"/>
                </a:solidFill>
              </a:rPr>
              <a:t>эшелон десанта был высажен в тот же день после предварительных ударов вертолетами по выявленным объектам </a:t>
            </a:r>
            <a:r>
              <a:rPr lang="ru-RU" sz="2400" b="1" dirty="0" err="1">
                <a:solidFill>
                  <a:schemeClr val="bg1"/>
                </a:solidFill>
              </a:rPr>
              <a:t>душманов</a:t>
            </a:r>
            <a:r>
              <a:rPr lang="ru-RU" sz="2400" dirty="0">
                <a:solidFill>
                  <a:schemeClr val="bg1"/>
                </a:solidFill>
              </a:rPr>
              <a:t>. Он должен был объединиться с первой группой, расширить позицию десанта и закрепиться на ночь. Задача эта была выполнена практически без потерь. За ночь удалось подготовиться к наращиванию наших усилий в </a:t>
            </a:r>
            <a:r>
              <a:rPr lang="ru-RU" sz="2400" dirty="0" err="1">
                <a:solidFill>
                  <a:schemeClr val="bg1"/>
                </a:solidFill>
              </a:rPr>
              <a:t>Куфабе</a:t>
            </a:r>
            <a:r>
              <a:rPr lang="ru-RU" sz="2400" dirty="0">
                <a:solidFill>
                  <a:schemeClr val="bg1"/>
                </a:solidFill>
              </a:rPr>
              <a:t>, организовать с утра воздушную разведку, удары вертолетов по новым целям, доставку боеприпасов, продовольствия и пр. Руководство действиями в операции вместо раненого полковника Будько было возложено на начальника штаба САПО полковника В.Н. </a:t>
            </a:r>
            <a:r>
              <a:rPr lang="ru-RU" sz="2400" dirty="0" err="1">
                <a:solidFill>
                  <a:schemeClr val="bg1"/>
                </a:solidFill>
              </a:rPr>
              <a:t>Харичева</a:t>
            </a:r>
            <a:r>
              <a:rPr lang="ru-RU" sz="2400" dirty="0">
                <a:solidFill>
                  <a:schemeClr val="bg1"/>
                </a:solidFill>
              </a:rPr>
              <a:t>, знающего эти районы и имеющего боевой опыт.</a:t>
            </a:r>
          </a:p>
          <a:p>
            <a:pPr marL="0" indent="0">
              <a:buNone/>
            </a:pPr>
            <a:r>
              <a:rPr lang="ru-RU" sz="2400" b="1" dirty="0">
                <a:solidFill>
                  <a:schemeClr val="bg1"/>
                </a:solidFill>
              </a:rPr>
              <a:t>   	</a:t>
            </a:r>
            <a:r>
              <a:rPr lang="ru-RU" sz="2400" dirty="0">
                <a:solidFill>
                  <a:schemeClr val="bg1"/>
                </a:solidFill>
              </a:rPr>
              <a:t>Казалось, положение нормализуется, и дело идет к успешному завершению операции, но… Потери…</a:t>
            </a:r>
          </a:p>
          <a:p>
            <a:endParaRPr lang="ru-RU" sz="2000" dirty="0"/>
          </a:p>
        </p:txBody>
      </p:sp>
    </p:spTree>
    <p:extLst>
      <p:ext uri="{BB962C8B-B14F-4D97-AF65-F5344CB8AC3E}">
        <p14:creationId xmlns:p14="http://schemas.microsoft.com/office/powerpoint/2010/main" val="1052298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24000">
              <a:schemeClr val="tx1"/>
            </a:gs>
            <a:gs pos="66000">
              <a:srgbClr val="0070C0"/>
            </a:gs>
            <a:gs pos="83000">
              <a:srgbClr val="FF0000"/>
            </a:gs>
            <a:gs pos="100000">
              <a:srgbClr val="FF0000"/>
            </a:gs>
          </a:gsLst>
          <a:lin ang="5400000" scaled="1"/>
        </a:grad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677334" y="246743"/>
            <a:ext cx="9497180" cy="6444343"/>
          </a:xfrm>
        </p:spPr>
        <p:txBody>
          <a:bodyPr>
            <a:normAutofit fontScale="92500" lnSpcReduction="10000"/>
          </a:bodyPr>
          <a:lstStyle/>
          <a:p>
            <a:pPr marL="0" indent="0" algn="ctr">
              <a:buNone/>
            </a:pPr>
            <a:r>
              <a:rPr lang="ru-RU" sz="2400" b="1" dirty="0">
                <a:solidFill>
                  <a:schemeClr val="bg1"/>
                </a:solidFill>
              </a:rPr>
              <a:t>17.10.1981 г. при высадке десанта </a:t>
            </a:r>
            <a:r>
              <a:rPr lang="ru-RU" sz="2400" b="1" dirty="0" err="1">
                <a:solidFill>
                  <a:schemeClr val="bg1"/>
                </a:solidFill>
              </a:rPr>
              <a:t>Пянджского</a:t>
            </a:r>
            <a:r>
              <a:rPr lang="ru-RU" sz="2400" b="1" dirty="0">
                <a:solidFill>
                  <a:schemeClr val="bg1"/>
                </a:solidFill>
              </a:rPr>
              <a:t> СБО в </a:t>
            </a:r>
            <a:r>
              <a:rPr lang="ru-RU" sz="2400" b="1" dirty="0" err="1">
                <a:solidFill>
                  <a:schemeClr val="bg1"/>
                </a:solidFill>
              </a:rPr>
              <a:t>Куфабское</a:t>
            </a:r>
            <a:r>
              <a:rPr lang="ru-RU" sz="2400" b="1" dirty="0">
                <a:solidFill>
                  <a:schemeClr val="bg1"/>
                </a:solidFill>
              </a:rPr>
              <a:t> ущелье у кишлака </a:t>
            </a:r>
            <a:r>
              <a:rPr lang="ru-RU" sz="2400" b="1" dirty="0" err="1">
                <a:solidFill>
                  <a:schemeClr val="bg1"/>
                </a:solidFill>
              </a:rPr>
              <a:t>Сайдан</a:t>
            </a:r>
            <a:r>
              <a:rPr lang="ru-RU" sz="2400" b="1" dirty="0">
                <a:solidFill>
                  <a:schemeClr val="bg1"/>
                </a:solidFill>
              </a:rPr>
              <a:t> погибли:</a:t>
            </a:r>
            <a:endParaRPr lang="ru-RU" sz="2400" dirty="0">
              <a:solidFill>
                <a:schemeClr val="bg1"/>
              </a:solidFill>
            </a:endParaRPr>
          </a:p>
          <a:p>
            <a:pPr lvl="0"/>
            <a:r>
              <a:rPr lang="ru-RU" sz="2400" dirty="0">
                <a:solidFill>
                  <a:schemeClr val="bg1"/>
                </a:solidFill>
              </a:rPr>
              <a:t>командир </a:t>
            </a:r>
            <a:r>
              <a:rPr lang="ru-RU" sz="2400" dirty="0">
                <a:solidFill>
                  <a:schemeClr val="bg1"/>
                </a:solidFill>
                <a:hlinkClick r:id="rId2"/>
              </a:rPr>
              <a:t>экипажа вертолёта Ми-8 № 14</a:t>
            </a:r>
            <a:r>
              <a:rPr lang="ru-RU" sz="2400" dirty="0">
                <a:solidFill>
                  <a:schemeClr val="bg1"/>
                </a:solidFill>
              </a:rPr>
              <a:t> ст. лейтенант </a:t>
            </a:r>
            <a:r>
              <a:rPr lang="ru-RU" sz="2400" b="1" cap="all" dirty="0">
                <a:solidFill>
                  <a:schemeClr val="bg1"/>
                </a:solidFill>
              </a:rPr>
              <a:t>СКРИПКИН</a:t>
            </a:r>
            <a:r>
              <a:rPr lang="ru-RU" sz="2400" b="1" dirty="0">
                <a:solidFill>
                  <a:schemeClr val="bg1"/>
                </a:solidFill>
              </a:rPr>
              <a:t> Юрий Михайлович</a:t>
            </a:r>
            <a:r>
              <a:rPr lang="ru-RU" sz="2400" dirty="0">
                <a:solidFill>
                  <a:schemeClr val="bg1"/>
                </a:solidFill>
              </a:rPr>
              <a:t>;</a:t>
            </a:r>
          </a:p>
          <a:p>
            <a:pPr lvl="0"/>
            <a:r>
              <a:rPr lang="ru-RU" sz="2400" dirty="0">
                <a:solidFill>
                  <a:schemeClr val="bg1"/>
                </a:solidFill>
              </a:rPr>
              <a:t>капитан медицинской службы </a:t>
            </a:r>
            <a:r>
              <a:rPr lang="ru-RU" sz="2400" b="1" u="sng" dirty="0">
                <a:solidFill>
                  <a:schemeClr val="bg1"/>
                </a:solidFill>
                <a:hlinkClick r:id="rId3"/>
              </a:rPr>
              <a:t>КОКШАРОВ Герман Яковлевич</a:t>
            </a:r>
            <a:r>
              <a:rPr lang="ru-RU" sz="2400" dirty="0">
                <a:solidFill>
                  <a:schemeClr val="bg1"/>
                </a:solidFill>
              </a:rPr>
              <a:t>;</a:t>
            </a:r>
          </a:p>
          <a:p>
            <a:pPr lvl="0"/>
            <a:r>
              <a:rPr lang="ru-RU" sz="2400" dirty="0">
                <a:solidFill>
                  <a:schemeClr val="bg1"/>
                </a:solidFill>
              </a:rPr>
              <a:t>командир взвода лейтенант </a:t>
            </a:r>
            <a:r>
              <a:rPr lang="ru-RU" sz="2400" b="1" u="sng" cap="all" dirty="0">
                <a:solidFill>
                  <a:schemeClr val="bg1"/>
                </a:solidFill>
                <a:hlinkClick r:id="rId3"/>
              </a:rPr>
              <a:t>МИЛОВАНОВ</a:t>
            </a:r>
            <a:r>
              <a:rPr lang="ru-RU" sz="2400" b="1" dirty="0">
                <a:solidFill>
                  <a:schemeClr val="bg1"/>
                </a:solidFill>
                <a:hlinkClick r:id="rId3"/>
              </a:rPr>
              <a:t> </a:t>
            </a:r>
            <a:r>
              <a:rPr lang="ru-RU" sz="2400" b="1" u="sng" dirty="0">
                <a:solidFill>
                  <a:schemeClr val="bg1"/>
                </a:solidFill>
                <a:hlinkClick r:id="rId3"/>
              </a:rPr>
              <a:t>Александр Николаевич</a:t>
            </a:r>
            <a:r>
              <a:rPr lang="ru-RU" sz="2400" dirty="0">
                <a:solidFill>
                  <a:schemeClr val="bg1"/>
                </a:solidFill>
              </a:rPr>
              <a:t>;</a:t>
            </a:r>
          </a:p>
          <a:p>
            <a:pPr lvl="0"/>
            <a:r>
              <a:rPr lang="ru-RU" sz="2400" dirty="0">
                <a:solidFill>
                  <a:schemeClr val="bg1"/>
                </a:solidFill>
              </a:rPr>
              <a:t>командир расчета гранатомета сержант </a:t>
            </a:r>
            <a:r>
              <a:rPr lang="ru-RU" sz="2400" b="1" u="sng" dirty="0">
                <a:solidFill>
                  <a:schemeClr val="bg1"/>
                </a:solidFill>
                <a:hlinkClick r:id="rId3"/>
              </a:rPr>
              <a:t>ЖАРКОВ Петр Владимирович</a:t>
            </a:r>
            <a:endParaRPr lang="ru-RU" sz="2400" dirty="0">
              <a:solidFill>
                <a:schemeClr val="bg1"/>
              </a:solidFill>
            </a:endParaRPr>
          </a:p>
          <a:p>
            <a:pPr lvl="0"/>
            <a:r>
              <a:rPr lang="ru-RU" sz="2400" dirty="0">
                <a:solidFill>
                  <a:schemeClr val="bg1"/>
                </a:solidFill>
              </a:rPr>
              <a:t>командир отделения сержант </a:t>
            </a:r>
            <a:r>
              <a:rPr lang="ru-RU" sz="2400" b="1" u="sng" cap="all" dirty="0">
                <a:solidFill>
                  <a:schemeClr val="bg1"/>
                </a:solidFill>
                <a:hlinkClick r:id="rId4"/>
              </a:rPr>
              <a:t>ЗЕЛЕНЦОВ</a:t>
            </a:r>
            <a:r>
              <a:rPr lang="ru-RU" sz="2400" b="1" dirty="0">
                <a:solidFill>
                  <a:schemeClr val="bg1"/>
                </a:solidFill>
                <a:hlinkClick r:id="rId4"/>
              </a:rPr>
              <a:t> </a:t>
            </a:r>
            <a:r>
              <a:rPr lang="ru-RU" sz="2400" b="1" u="sng" dirty="0">
                <a:solidFill>
                  <a:schemeClr val="bg1"/>
                </a:solidFill>
                <a:hlinkClick r:id="rId4"/>
              </a:rPr>
              <a:t>Вячеслав Викторович</a:t>
            </a:r>
            <a:r>
              <a:rPr lang="ru-RU" sz="2400" dirty="0">
                <a:solidFill>
                  <a:schemeClr val="bg1"/>
                </a:solidFill>
              </a:rPr>
              <a:t>;</a:t>
            </a:r>
          </a:p>
          <a:p>
            <a:pPr lvl="0"/>
            <a:r>
              <a:rPr lang="ru-RU" sz="2400" dirty="0">
                <a:solidFill>
                  <a:schemeClr val="bg1"/>
                </a:solidFill>
              </a:rPr>
              <a:t>командир отделения сержант </a:t>
            </a:r>
            <a:r>
              <a:rPr lang="ru-RU" sz="2400" b="1" u="sng" cap="all" dirty="0">
                <a:solidFill>
                  <a:schemeClr val="bg1"/>
                </a:solidFill>
                <a:hlinkClick r:id="rId3"/>
              </a:rPr>
              <a:t>РЕШЕТНИК</a:t>
            </a:r>
            <a:r>
              <a:rPr lang="ru-RU" sz="2400" b="1" dirty="0">
                <a:solidFill>
                  <a:schemeClr val="bg1"/>
                </a:solidFill>
                <a:hlinkClick r:id="rId3"/>
              </a:rPr>
              <a:t> </a:t>
            </a:r>
            <a:r>
              <a:rPr lang="ru-RU" sz="2400" b="1" u="sng" dirty="0">
                <a:solidFill>
                  <a:schemeClr val="bg1"/>
                </a:solidFill>
                <a:hlinkClick r:id="rId3"/>
              </a:rPr>
              <a:t>Сергей Александрович</a:t>
            </a:r>
            <a:r>
              <a:rPr lang="ru-RU" sz="2400" dirty="0">
                <a:solidFill>
                  <a:schemeClr val="bg1"/>
                </a:solidFill>
              </a:rPr>
              <a:t>;</a:t>
            </a:r>
          </a:p>
          <a:p>
            <a:pPr lvl="0"/>
            <a:r>
              <a:rPr lang="ru-RU" sz="2400" dirty="0">
                <a:solidFill>
                  <a:schemeClr val="bg1"/>
                </a:solidFill>
              </a:rPr>
              <a:t>ст. стрелок рядовой </a:t>
            </a:r>
            <a:r>
              <a:rPr lang="ru-RU" sz="2400" b="1" u="sng" cap="all" dirty="0">
                <a:solidFill>
                  <a:schemeClr val="bg1"/>
                </a:solidFill>
                <a:hlinkClick r:id="rId3"/>
              </a:rPr>
              <a:t>БИЛЫК</a:t>
            </a:r>
            <a:r>
              <a:rPr lang="ru-RU" sz="2400" b="1" dirty="0">
                <a:solidFill>
                  <a:schemeClr val="bg1"/>
                </a:solidFill>
                <a:hlinkClick r:id="rId3"/>
              </a:rPr>
              <a:t> </a:t>
            </a:r>
            <a:r>
              <a:rPr lang="ru-RU" sz="2400" b="1" u="sng" dirty="0">
                <a:solidFill>
                  <a:schemeClr val="bg1"/>
                </a:solidFill>
                <a:hlinkClick r:id="rId3"/>
              </a:rPr>
              <a:t>Виктор Петрович</a:t>
            </a:r>
            <a:r>
              <a:rPr lang="ru-RU" sz="2400" dirty="0">
                <a:solidFill>
                  <a:schemeClr val="bg1"/>
                </a:solidFill>
              </a:rPr>
              <a:t>;</a:t>
            </a:r>
          </a:p>
          <a:p>
            <a:pPr lvl="0"/>
            <a:r>
              <a:rPr lang="ru-RU" sz="2400" dirty="0">
                <a:solidFill>
                  <a:schemeClr val="bg1"/>
                </a:solidFill>
              </a:rPr>
              <a:t>стрелок рядовой </a:t>
            </a:r>
            <a:r>
              <a:rPr lang="ru-RU" sz="2400" b="1" u="sng" cap="all" dirty="0">
                <a:solidFill>
                  <a:schemeClr val="bg1"/>
                </a:solidFill>
                <a:hlinkClick r:id="rId3"/>
              </a:rPr>
              <a:t>ГОЛОСНОЙ</a:t>
            </a:r>
            <a:r>
              <a:rPr lang="ru-RU" sz="2400" b="1" dirty="0">
                <a:solidFill>
                  <a:schemeClr val="bg1"/>
                </a:solidFill>
                <a:hlinkClick r:id="rId3"/>
              </a:rPr>
              <a:t> </a:t>
            </a:r>
            <a:r>
              <a:rPr lang="ru-RU" sz="2400" b="1" u="sng" dirty="0">
                <a:solidFill>
                  <a:schemeClr val="bg1"/>
                </a:solidFill>
                <a:hlinkClick r:id="rId3"/>
              </a:rPr>
              <a:t>Иван Григорьевич</a:t>
            </a:r>
            <a:r>
              <a:rPr lang="ru-RU" sz="2400" dirty="0">
                <a:solidFill>
                  <a:schemeClr val="bg1"/>
                </a:solidFill>
              </a:rPr>
              <a:t>;</a:t>
            </a:r>
          </a:p>
          <a:p>
            <a:pPr lvl="0"/>
            <a:r>
              <a:rPr lang="ru-RU" sz="2400" dirty="0">
                <a:solidFill>
                  <a:schemeClr val="bg1"/>
                </a:solidFill>
              </a:rPr>
              <a:t>командир инженерно-сапёрной роты ст. лейтенант </a:t>
            </a:r>
            <a:r>
              <a:rPr lang="ru-RU" sz="2400" b="1" u="sng" cap="all" dirty="0">
                <a:solidFill>
                  <a:schemeClr val="bg1"/>
                </a:solidFill>
                <a:hlinkClick r:id="rId3"/>
              </a:rPr>
              <a:t>КОЖЕВНИКОВ</a:t>
            </a:r>
            <a:r>
              <a:rPr lang="ru-RU" sz="2400" b="1" dirty="0">
                <a:solidFill>
                  <a:schemeClr val="bg1"/>
                </a:solidFill>
                <a:hlinkClick r:id="rId3"/>
              </a:rPr>
              <a:t> </a:t>
            </a:r>
            <a:r>
              <a:rPr lang="ru-RU" sz="2400" b="1" u="sng" dirty="0">
                <a:solidFill>
                  <a:schemeClr val="bg1"/>
                </a:solidFill>
                <a:hlinkClick r:id="rId3"/>
              </a:rPr>
              <a:t>Виктор Николаевич</a:t>
            </a:r>
            <a:r>
              <a:rPr lang="ru-RU" sz="2400" dirty="0">
                <a:solidFill>
                  <a:schemeClr val="bg1"/>
                </a:solidFill>
              </a:rPr>
              <a:t>, командированный в СБО из 47-го Кара-</a:t>
            </a:r>
            <a:r>
              <a:rPr lang="ru-RU" sz="2400" dirty="0" err="1">
                <a:solidFill>
                  <a:schemeClr val="bg1"/>
                </a:solidFill>
              </a:rPr>
              <a:t>Калинского</a:t>
            </a:r>
            <a:r>
              <a:rPr lang="ru-RU" sz="2400" dirty="0">
                <a:solidFill>
                  <a:schemeClr val="bg1"/>
                </a:solidFill>
              </a:rPr>
              <a:t> погранотряда, был найден мертвым спустя несколько дней.</a:t>
            </a:r>
          </a:p>
          <a:p>
            <a:endParaRPr lang="ru-RU" dirty="0"/>
          </a:p>
        </p:txBody>
      </p:sp>
    </p:spTree>
    <p:extLst>
      <p:ext uri="{BB962C8B-B14F-4D97-AF65-F5344CB8AC3E}">
        <p14:creationId xmlns:p14="http://schemas.microsoft.com/office/powerpoint/2010/main" val="26239922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24000">
              <a:schemeClr val="tx1"/>
            </a:gs>
            <a:gs pos="66000">
              <a:srgbClr val="0070C0"/>
            </a:gs>
            <a:gs pos="83000">
              <a:srgbClr val="FF0000"/>
            </a:gs>
            <a:gs pos="100000">
              <a:srgbClr val="FF0000"/>
            </a:gs>
          </a:gsLst>
          <a:lin ang="5400000" scaled="1"/>
        </a:gradFill>
        <a:effectLst/>
      </p:bgPr>
    </p:bg>
    <p:spTree>
      <p:nvGrpSpPr>
        <p:cNvPr id="1" name=""/>
        <p:cNvGrpSpPr/>
        <p:nvPr/>
      </p:nvGrpSpPr>
      <p:grpSpPr>
        <a:xfrm>
          <a:off x="0" y="0"/>
          <a:ext cx="0" cy="0"/>
          <a:chOff x="0" y="0"/>
          <a:chExt cx="0" cy="0"/>
        </a:xfrm>
      </p:grpSpPr>
      <p:pic>
        <p:nvPicPr>
          <p:cNvPr id="7" name="Объект 6"/>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l="5777" r="10826"/>
          <a:stretch/>
        </p:blipFill>
        <p:spPr>
          <a:xfrm>
            <a:off x="221329" y="188686"/>
            <a:ext cx="5689904" cy="316411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Объект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97759" y="3556000"/>
            <a:ext cx="5694998" cy="319904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 name="Рисунок 8"/>
          <p:cNvPicPr>
            <a:picLocks noChangeAspect="1"/>
          </p:cNvPicPr>
          <p:nvPr/>
        </p:nvPicPr>
        <p:blipFill rotWithShape="1">
          <a:blip r:embed="rId4" cstate="print">
            <a:extLst>
              <a:ext uri="{28A0092B-C50C-407E-A947-70E740481C1C}">
                <a14:useLocalDpi xmlns:a14="http://schemas.microsoft.com/office/drawing/2010/main" val="0"/>
              </a:ext>
            </a:extLst>
          </a:blip>
          <a:srcRect l="16739" t="-2909" r="10678" b="-1"/>
          <a:stretch/>
        </p:blipFill>
        <p:spPr>
          <a:xfrm>
            <a:off x="6674280" y="1770743"/>
            <a:ext cx="4847663" cy="38608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6795529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24000">
              <a:schemeClr val="tx1"/>
            </a:gs>
            <a:gs pos="66000">
              <a:srgbClr val="0070C0"/>
            </a:gs>
            <a:gs pos="83000">
              <a:srgbClr val="FF0000"/>
            </a:gs>
            <a:gs pos="100000">
              <a:srgbClr val="FF0000"/>
            </a:gs>
          </a:gsLst>
          <a:lin ang="5400000" scaled="1"/>
        </a:grad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677333" y="145143"/>
            <a:ext cx="9003695" cy="6502400"/>
          </a:xfrm>
        </p:spPr>
        <p:txBody>
          <a:bodyPr>
            <a:normAutofit fontScale="92500"/>
          </a:bodyPr>
          <a:lstStyle/>
          <a:p>
            <a:pPr marL="0" indent="0">
              <a:buNone/>
            </a:pPr>
            <a:r>
              <a:rPr lang="ru-RU" dirty="0" smtClean="0">
                <a:solidFill>
                  <a:schemeClr val="bg1"/>
                </a:solidFill>
              </a:rPr>
              <a:t>         </a:t>
            </a:r>
            <a:r>
              <a:rPr lang="ru-RU" sz="2800" dirty="0" smtClean="0">
                <a:solidFill>
                  <a:schemeClr val="bg1"/>
                </a:solidFill>
              </a:rPr>
              <a:t>Убитых </a:t>
            </a:r>
            <a:r>
              <a:rPr lang="ru-RU" sz="2800" dirty="0">
                <a:solidFill>
                  <a:schemeClr val="bg1"/>
                </a:solidFill>
              </a:rPr>
              <a:t>собрали только через несколько дней, после высадки второго десанта (25.10.81). Над телами глумились, многие были изувечены до неузнаваемости.</a:t>
            </a:r>
          </a:p>
          <a:p>
            <a:pPr marL="0" indent="0" fontAlgn="base">
              <a:buNone/>
            </a:pPr>
            <a:r>
              <a:rPr lang="ru-RU" sz="2800" dirty="0" smtClean="0">
                <a:solidFill>
                  <a:schemeClr val="bg1"/>
                </a:solidFill>
              </a:rPr>
              <a:t>         Горько</a:t>
            </a:r>
            <a:r>
              <a:rPr lang="ru-RU" sz="2800" dirty="0">
                <a:solidFill>
                  <a:schemeClr val="bg1"/>
                </a:solidFill>
              </a:rPr>
              <a:t>, обидно, тяжело на душе. Уходят лучшие из лучших, в расцвете сил, полные надежд и планов. Ничем не восполнить эти потери. Ни какими словами не утешить родных и близких. И одно только может смягчить горечь утрат – наша память, понимание, что эта жертва была не напрасна. Петр погиб – во имя жизни других, во имя спокойствия и мира на нашей земле. Верный присяге, убеждённый в том, что защищают интересы Родины и оказывает дружественную помощь соседнему народу, он лишь выполняли воинский долг. И наша святая обязанность – хранить память о нем, как о верном сыне Отчизны.</a:t>
            </a:r>
          </a:p>
          <a:p>
            <a:endParaRPr lang="ru-RU" sz="2800" dirty="0"/>
          </a:p>
        </p:txBody>
      </p:sp>
    </p:spTree>
    <p:extLst>
      <p:ext uri="{BB962C8B-B14F-4D97-AF65-F5344CB8AC3E}">
        <p14:creationId xmlns:p14="http://schemas.microsoft.com/office/powerpoint/2010/main" val="292007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24000">
              <a:schemeClr val="tx1"/>
            </a:gs>
            <a:gs pos="66000">
              <a:srgbClr val="0070C0"/>
            </a:gs>
            <a:gs pos="83000">
              <a:srgbClr val="FF0000"/>
            </a:gs>
            <a:gs pos="100000">
              <a:srgbClr val="FF0000"/>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Торжественное открытие мемориальной доски</a:t>
            </a:r>
            <a:endParaRPr lang="ru-RU" dirty="0"/>
          </a:p>
        </p:txBody>
      </p:sp>
      <p:pic>
        <p:nvPicPr>
          <p:cNvPr id="4" name="Объект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89861" y="1918524"/>
            <a:ext cx="3585454" cy="436490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Объект 4"/>
          <p:cNvSpPr>
            <a:spLocks noGrp="1"/>
          </p:cNvSpPr>
          <p:nvPr>
            <p:ph sz="half" idx="2"/>
          </p:nvPr>
        </p:nvSpPr>
        <p:spPr>
          <a:xfrm>
            <a:off x="3875315" y="2160589"/>
            <a:ext cx="6603999" cy="3880773"/>
          </a:xfrm>
        </p:spPr>
        <p:txBody>
          <a:bodyPr>
            <a:normAutofit lnSpcReduction="10000"/>
          </a:bodyPr>
          <a:lstStyle/>
          <a:p>
            <a:pPr marL="0" indent="0" algn="ctr">
              <a:buNone/>
            </a:pPr>
            <a:r>
              <a:rPr lang="ru-RU" sz="2800" b="1" u="sng" dirty="0">
                <a:solidFill>
                  <a:schemeClr val="bg1"/>
                </a:solidFill>
              </a:rPr>
              <a:t>Жарков Петр Владимирович</a:t>
            </a:r>
            <a:endParaRPr lang="ru-RU" sz="2800" u="sng" dirty="0">
              <a:solidFill>
                <a:schemeClr val="bg1"/>
              </a:solidFill>
            </a:endParaRPr>
          </a:p>
          <a:p>
            <a:pPr marL="0" indent="0" algn="ctr">
              <a:buNone/>
            </a:pPr>
            <a:r>
              <a:rPr lang="ru-RU" sz="2800" b="1" dirty="0">
                <a:solidFill>
                  <a:schemeClr val="bg1"/>
                </a:solidFill>
              </a:rPr>
              <a:t>родился 06 сентября  1960 года погиб 17 октября 1981г.</a:t>
            </a:r>
            <a:endParaRPr lang="ru-RU" sz="2800" dirty="0">
              <a:solidFill>
                <a:schemeClr val="bg1"/>
              </a:solidFill>
            </a:endParaRPr>
          </a:p>
          <a:p>
            <a:pPr marL="0" indent="0" algn="ctr">
              <a:buNone/>
            </a:pPr>
            <a:r>
              <a:rPr lang="ru-RU" sz="2800" b="1" dirty="0">
                <a:solidFill>
                  <a:schemeClr val="bg1"/>
                </a:solidFill>
              </a:rPr>
              <a:t>при исполнении     служебного долга в Афганистане, награжден медалью «За отличие в охране государственной границы СССР» и орденом Красной Звезды (посмертно)</a:t>
            </a:r>
            <a:endParaRPr lang="ru-RU" sz="2800" dirty="0">
              <a:solidFill>
                <a:schemeClr val="bg1"/>
              </a:solidFill>
            </a:endParaRPr>
          </a:p>
          <a:p>
            <a:endParaRPr lang="ru-RU" dirty="0"/>
          </a:p>
        </p:txBody>
      </p:sp>
    </p:spTree>
    <p:extLst>
      <p:ext uri="{BB962C8B-B14F-4D97-AF65-F5344CB8AC3E}">
        <p14:creationId xmlns:p14="http://schemas.microsoft.com/office/powerpoint/2010/main" val="21849785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24000">
              <a:schemeClr val="tx1"/>
            </a:gs>
            <a:gs pos="66000">
              <a:srgbClr val="0070C0"/>
            </a:gs>
            <a:gs pos="83000">
              <a:srgbClr val="FF0000"/>
            </a:gs>
            <a:gs pos="100000">
              <a:srgbClr val="FF0000"/>
            </a:gs>
          </a:gsLst>
          <a:lin ang="5400000" scaled="1"/>
        </a:grad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677334" y="304801"/>
            <a:ext cx="8596668" cy="5736562"/>
          </a:xfrm>
        </p:spPr>
        <p:txBody>
          <a:bodyPr/>
          <a:lstStyle/>
          <a:p>
            <a:pPr marL="0" indent="0" algn="ctr">
              <a:buNone/>
            </a:pPr>
            <a:r>
              <a:rPr lang="ru-RU" sz="3200" b="1" dirty="0">
                <a:solidFill>
                  <a:schemeClr val="bg1"/>
                </a:solidFill>
              </a:rPr>
              <a:t>На</a:t>
            </a:r>
            <a:r>
              <a:rPr lang="ru-RU" sz="3200" dirty="0">
                <a:solidFill>
                  <a:schemeClr val="bg1"/>
                </a:solidFill>
              </a:rPr>
              <a:t> нашей планете продолжают звучать орудийные залпы и автоматные очереди, разрушаться жилые дома и различные здания, но, самое главное, продолжают  гибнуть люди: как солдаты, так и мирное население. Я хочу показать, что нас много общего с героями книг о войне в Афганистане. Я надеюсь, что молодёжь всегда будет помнить и  знать исторические события России, о так называемые локальные войны.</a:t>
            </a:r>
          </a:p>
          <a:p>
            <a:endParaRPr lang="ru-RU" dirty="0">
              <a:solidFill>
                <a:schemeClr val="bg1"/>
              </a:solidFill>
            </a:endParaRPr>
          </a:p>
        </p:txBody>
      </p:sp>
    </p:spTree>
    <p:extLst>
      <p:ext uri="{BB962C8B-B14F-4D97-AF65-F5344CB8AC3E}">
        <p14:creationId xmlns:p14="http://schemas.microsoft.com/office/powerpoint/2010/main" val="1677696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24000">
              <a:schemeClr val="tx1"/>
            </a:gs>
            <a:gs pos="66000">
              <a:srgbClr val="0070C0"/>
            </a:gs>
            <a:gs pos="83000">
              <a:srgbClr val="FF0000"/>
            </a:gs>
            <a:gs pos="100000">
              <a:srgbClr val="FF0000"/>
            </a:gs>
          </a:gsLst>
          <a:lin ang="5400000" scaled="1"/>
        </a:grad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677334" y="362857"/>
            <a:ext cx="8596668" cy="5678505"/>
          </a:xfrm>
        </p:spPr>
        <p:txBody>
          <a:bodyPr>
            <a:normAutofit fontScale="92500" lnSpcReduction="10000"/>
          </a:bodyPr>
          <a:lstStyle/>
          <a:p>
            <a:pPr marL="0" indent="0" algn="ctr" fontAlgn="base">
              <a:buNone/>
            </a:pPr>
            <a:r>
              <a:rPr lang="ru-RU" sz="3200" dirty="0">
                <a:solidFill>
                  <a:schemeClr val="bg1"/>
                </a:solidFill>
              </a:rPr>
              <a:t>Хочется поблагодарить всех писателей за ту правду, подчас такую горькую, что слезы наворачиваются на глаза, порой смешную, что хохочешь от души. Спасибо за то, что заставили задуматься, ведь нам, живущим, и остается помнить, не забывать.</a:t>
            </a:r>
          </a:p>
          <a:p>
            <a:pPr marL="0" indent="0" algn="ctr" fontAlgn="base">
              <a:buNone/>
            </a:pPr>
            <a:r>
              <a:rPr lang="ru-RU" sz="3200" dirty="0">
                <a:solidFill>
                  <a:schemeClr val="bg1"/>
                </a:solidFill>
              </a:rPr>
              <a:t>	Мы – учащиеся «Средней общеобразовательной школы № 6»                                  г. Краснокамска ни-когда не забываем, чествуем и несем «Вахту Памяти». </a:t>
            </a:r>
            <a:endParaRPr lang="ru-RU" sz="3200" dirty="0" smtClean="0">
              <a:solidFill>
                <a:schemeClr val="bg1"/>
              </a:solidFill>
            </a:endParaRPr>
          </a:p>
          <a:p>
            <a:pPr marL="0" indent="0" algn="ctr" fontAlgn="base">
              <a:buNone/>
            </a:pPr>
            <a:r>
              <a:rPr lang="ru-RU" sz="3200" dirty="0" smtClean="0">
                <a:solidFill>
                  <a:schemeClr val="bg1"/>
                </a:solidFill>
              </a:rPr>
              <a:t>Гордимся </a:t>
            </a:r>
            <a:r>
              <a:rPr lang="ru-RU" sz="3200" dirty="0">
                <a:solidFill>
                  <a:schemeClr val="bg1"/>
                </a:solidFill>
              </a:rPr>
              <a:t>-  нашими выпускниками, погибшими при исполнении воинского долга. </a:t>
            </a:r>
          </a:p>
          <a:p>
            <a:endParaRPr lang="ru-RU" dirty="0"/>
          </a:p>
        </p:txBody>
      </p:sp>
    </p:spTree>
    <p:extLst>
      <p:ext uri="{BB962C8B-B14F-4D97-AF65-F5344CB8AC3E}">
        <p14:creationId xmlns:p14="http://schemas.microsoft.com/office/powerpoint/2010/main" val="23988683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24000">
              <a:schemeClr val="tx1"/>
            </a:gs>
            <a:gs pos="66000">
              <a:srgbClr val="0070C0"/>
            </a:gs>
            <a:gs pos="83000">
              <a:srgbClr val="FF0000"/>
            </a:gs>
            <a:gs pos="100000">
              <a:srgbClr val="FF0000"/>
            </a:gs>
          </a:gsLst>
          <a:lin ang="5400000" scaled="1"/>
        </a:grad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0" y="275772"/>
            <a:ext cx="9090780" cy="2423886"/>
          </a:xfrm>
        </p:spPr>
        <p:txBody>
          <a:bodyPr>
            <a:normAutofit/>
          </a:bodyPr>
          <a:lstStyle/>
          <a:p>
            <a:pPr marL="0" indent="0" algn="ctr">
              <a:buNone/>
            </a:pPr>
            <a:r>
              <a:rPr lang="ru-RU" sz="3200" dirty="0">
                <a:solidFill>
                  <a:schemeClr val="bg1"/>
                </a:solidFill>
              </a:rPr>
              <a:t>Пусть память будет крепче, чем гранит,</a:t>
            </a:r>
            <a:br>
              <a:rPr lang="ru-RU" sz="3200" dirty="0">
                <a:solidFill>
                  <a:schemeClr val="bg1"/>
                </a:solidFill>
              </a:rPr>
            </a:br>
            <a:r>
              <a:rPr lang="ru-RU" sz="3200" dirty="0">
                <a:solidFill>
                  <a:schemeClr val="bg1"/>
                </a:solidFill>
              </a:rPr>
              <a:t>    </a:t>
            </a:r>
            <a:r>
              <a:rPr lang="ru-RU" sz="3200" dirty="0" smtClean="0">
                <a:solidFill>
                  <a:schemeClr val="bg1"/>
                </a:solidFill>
              </a:rPr>
              <a:t>И </a:t>
            </a:r>
            <a:r>
              <a:rPr lang="ru-RU" sz="3200" dirty="0">
                <a:solidFill>
                  <a:schemeClr val="bg1"/>
                </a:solidFill>
              </a:rPr>
              <a:t>в сердце кровь стучать не перестанет</a:t>
            </a:r>
            <a:r>
              <a:rPr lang="ru-RU" sz="3200" dirty="0" smtClean="0">
                <a:solidFill>
                  <a:schemeClr val="bg1"/>
                </a:solidFill>
              </a:rPr>
              <a:t>,</a:t>
            </a:r>
            <a:endParaRPr lang="ru-RU" sz="3200" dirty="0">
              <a:solidFill>
                <a:schemeClr val="bg1"/>
              </a:solidFill>
            </a:endParaRPr>
          </a:p>
          <a:p>
            <a:pPr marL="0" indent="0" algn="ctr">
              <a:buNone/>
            </a:pPr>
            <a:r>
              <a:rPr lang="ru-RU" sz="3200" dirty="0">
                <a:solidFill>
                  <a:schemeClr val="bg1"/>
                </a:solidFill>
              </a:rPr>
              <a:t> Пока есть Русь, она в душе </a:t>
            </a:r>
            <a:r>
              <a:rPr lang="ru-RU" sz="3200" dirty="0" smtClean="0">
                <a:solidFill>
                  <a:schemeClr val="bg1"/>
                </a:solidFill>
              </a:rPr>
              <a:t>хранит</a:t>
            </a:r>
            <a:endParaRPr lang="ru-RU" sz="3200" dirty="0">
              <a:solidFill>
                <a:schemeClr val="bg1"/>
              </a:solidFill>
            </a:endParaRPr>
          </a:p>
          <a:p>
            <a:pPr marL="0" indent="0" algn="ctr">
              <a:buNone/>
            </a:pPr>
            <a:r>
              <a:rPr lang="ru-RU" sz="3200" dirty="0" smtClean="0">
                <a:solidFill>
                  <a:schemeClr val="bg1"/>
                </a:solidFill>
              </a:rPr>
              <a:t>Погибших </a:t>
            </a:r>
            <a:r>
              <a:rPr lang="ru-RU" sz="3200" dirty="0">
                <a:solidFill>
                  <a:schemeClr val="bg1"/>
                </a:solidFill>
              </a:rPr>
              <a:t>на войне в Афганистане.</a:t>
            </a:r>
          </a:p>
          <a:p>
            <a:endParaRPr lang="ru-RU" sz="3200"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76686" y="2519436"/>
            <a:ext cx="6235700" cy="415713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352" y="2807002"/>
            <a:ext cx="5643334" cy="376222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745480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24000">
              <a:schemeClr val="tx1"/>
            </a:gs>
            <a:gs pos="66000">
              <a:srgbClr val="0070C0"/>
            </a:gs>
            <a:gs pos="83000">
              <a:srgbClr val="FF0000"/>
            </a:gs>
            <a:gs pos="100000">
              <a:srgbClr val="FF0000"/>
            </a:gs>
          </a:gsLst>
          <a:lin ang="5400000" scaled="1"/>
        </a:gradFill>
        <a:effectLst/>
      </p:bgPr>
    </p:bg>
    <p:spTree>
      <p:nvGrpSpPr>
        <p:cNvPr id="1" name=""/>
        <p:cNvGrpSpPr/>
        <p:nvPr/>
      </p:nvGrpSpPr>
      <p:grpSpPr>
        <a:xfrm>
          <a:off x="0" y="0"/>
          <a:ext cx="0" cy="0"/>
          <a:chOff x="0" y="0"/>
          <a:chExt cx="0" cy="0"/>
        </a:xfrm>
      </p:grpSpPr>
      <p:pic>
        <p:nvPicPr>
          <p:cNvPr id="7" name="Объект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27919" y="370152"/>
            <a:ext cx="5562543" cy="370836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Объект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149067" y="2757715"/>
            <a:ext cx="5740569" cy="382704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495314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24000">
              <a:schemeClr val="tx1"/>
            </a:gs>
            <a:gs pos="66000">
              <a:srgbClr val="0070C0"/>
            </a:gs>
            <a:gs pos="83000">
              <a:srgbClr val="FF0000"/>
            </a:gs>
            <a:gs pos="100000">
              <a:srgbClr val="FF0000"/>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3" y="609600"/>
            <a:ext cx="8829523" cy="1320800"/>
          </a:xfrm>
        </p:spPr>
        <p:txBody>
          <a:bodyPr>
            <a:noAutofit/>
          </a:bodyPr>
          <a:lstStyle/>
          <a:p>
            <a:pPr algn="ctr"/>
            <a:r>
              <a:rPr lang="ru-RU" sz="4000" dirty="0" smtClean="0">
                <a:solidFill>
                  <a:schemeClr val="bg1"/>
                </a:solidFill>
              </a:rPr>
              <a:t>Сценарий разработан заместителем директора по воспитательной работе МБОУ СОШ № 6 – </a:t>
            </a:r>
            <a:r>
              <a:rPr lang="ru-RU" sz="4000" dirty="0" err="1" smtClean="0">
                <a:solidFill>
                  <a:schemeClr val="bg1"/>
                </a:solidFill>
              </a:rPr>
              <a:t>Галеевой</a:t>
            </a:r>
            <a:r>
              <a:rPr lang="ru-RU" sz="4000" dirty="0" smtClean="0">
                <a:solidFill>
                  <a:schemeClr val="bg1"/>
                </a:solidFill>
              </a:rPr>
              <a:t> Лолой Николаевной</a:t>
            </a:r>
            <a:br>
              <a:rPr lang="ru-RU" sz="4000" dirty="0" smtClean="0">
                <a:solidFill>
                  <a:schemeClr val="bg1"/>
                </a:solidFill>
              </a:rPr>
            </a:br>
            <a:r>
              <a:rPr lang="ru-RU" sz="4000" dirty="0" smtClean="0">
                <a:solidFill>
                  <a:schemeClr val="bg1"/>
                </a:solidFill>
              </a:rPr>
              <a:t>Исследовательскую работу провели учащиеся 10 класса:</a:t>
            </a:r>
            <a:br>
              <a:rPr lang="ru-RU" sz="4000" dirty="0" smtClean="0">
                <a:solidFill>
                  <a:schemeClr val="bg1"/>
                </a:solidFill>
              </a:rPr>
            </a:br>
            <a:r>
              <a:rPr lang="ru-RU" sz="4000" dirty="0" smtClean="0">
                <a:solidFill>
                  <a:schemeClr val="bg1"/>
                </a:solidFill>
              </a:rPr>
              <a:t>Дубова Анна и Хакимова </a:t>
            </a:r>
            <a:r>
              <a:rPr lang="ru-RU" sz="4000" dirty="0" err="1" smtClean="0">
                <a:solidFill>
                  <a:schemeClr val="bg1"/>
                </a:solidFill>
              </a:rPr>
              <a:t>Сабрина</a:t>
            </a:r>
            <a:endParaRPr lang="ru-RU" sz="4000" dirty="0">
              <a:solidFill>
                <a:schemeClr val="bg1"/>
              </a:solidFill>
            </a:endParaRPr>
          </a:p>
        </p:txBody>
      </p:sp>
    </p:spTree>
    <p:extLst>
      <p:ext uri="{BB962C8B-B14F-4D97-AF65-F5344CB8AC3E}">
        <p14:creationId xmlns:p14="http://schemas.microsoft.com/office/powerpoint/2010/main" val="6058190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24000">
              <a:schemeClr val="tx1"/>
            </a:gs>
            <a:gs pos="66000">
              <a:srgbClr val="0070C0"/>
            </a:gs>
            <a:gs pos="83000">
              <a:srgbClr val="FF0000"/>
            </a:gs>
            <a:gs pos="100000">
              <a:srgbClr val="FF0000"/>
            </a:gs>
          </a:gsLst>
          <a:lin ang="5400000" scaled="1"/>
        </a:grad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387047" y="0"/>
            <a:ext cx="8916609" cy="6400799"/>
          </a:xfrm>
        </p:spPr>
        <p:txBody>
          <a:bodyPr>
            <a:normAutofit lnSpcReduction="10000"/>
          </a:bodyPr>
          <a:lstStyle/>
          <a:p>
            <a:pPr marL="0" indent="0">
              <a:buNone/>
            </a:pPr>
            <a:r>
              <a:rPr lang="ru-RU" sz="2400" dirty="0" smtClean="0">
                <a:solidFill>
                  <a:schemeClr val="bg1"/>
                </a:solidFill>
              </a:rPr>
              <a:t>        </a:t>
            </a:r>
            <a:r>
              <a:rPr lang="ru-RU" sz="2800" dirty="0" smtClean="0">
                <a:solidFill>
                  <a:schemeClr val="bg1"/>
                </a:solidFill>
              </a:rPr>
              <a:t>Лаконичные </a:t>
            </a:r>
            <a:r>
              <a:rPr lang="ru-RU" sz="2800" dirty="0">
                <a:solidFill>
                  <a:schemeClr val="bg1"/>
                </a:solidFill>
              </a:rPr>
              <a:t>строки короткой биографии, юное лицо на фотографии.  Ему, было - 21. Он не думал, что погибнет, совершив поступок, о котором скажут потом - </a:t>
            </a:r>
            <a:r>
              <a:rPr lang="ru-RU" sz="2800" b="1" u="sng" dirty="0">
                <a:solidFill>
                  <a:schemeClr val="bg1"/>
                </a:solidFill>
              </a:rPr>
              <a:t>ПОДВИГ</a:t>
            </a:r>
            <a:r>
              <a:rPr lang="ru-RU" sz="2800" dirty="0">
                <a:solidFill>
                  <a:schemeClr val="bg1"/>
                </a:solidFill>
              </a:rPr>
              <a:t>.</a:t>
            </a:r>
          </a:p>
          <a:p>
            <a:pPr marL="0" indent="0">
              <a:buNone/>
            </a:pPr>
            <a:r>
              <a:rPr lang="ru-RU" sz="2800" dirty="0" smtClean="0">
                <a:solidFill>
                  <a:schemeClr val="bg1"/>
                </a:solidFill>
              </a:rPr>
              <a:t>            Родился </a:t>
            </a:r>
            <a:r>
              <a:rPr lang="ru-RU" sz="2800" dirty="0">
                <a:solidFill>
                  <a:schemeClr val="bg1"/>
                </a:solidFill>
              </a:rPr>
              <a:t>Петр Владимирович в селе </a:t>
            </a:r>
            <a:r>
              <a:rPr lang="ru-RU" sz="2800" dirty="0" err="1">
                <a:solidFill>
                  <a:schemeClr val="bg1"/>
                </a:solidFill>
              </a:rPr>
              <a:t>Никисилица</a:t>
            </a:r>
            <a:r>
              <a:rPr lang="ru-RU" sz="2800" dirty="0">
                <a:solidFill>
                  <a:schemeClr val="bg1"/>
                </a:solidFill>
              </a:rPr>
              <a:t>, </a:t>
            </a:r>
            <a:r>
              <a:rPr lang="ru-RU" sz="2800" dirty="0" err="1">
                <a:solidFill>
                  <a:schemeClr val="bg1"/>
                </a:solidFill>
              </a:rPr>
              <a:t>Севского</a:t>
            </a:r>
            <a:r>
              <a:rPr lang="ru-RU" sz="2800" dirty="0">
                <a:solidFill>
                  <a:schemeClr val="bg1"/>
                </a:solidFill>
              </a:rPr>
              <a:t> района, Брянской области, с 1966 года проживал в г. Краснокамске, Пермской области, с 1967 года по 1976 год обучался в школе № 6 г. Краснокамска (окончил 9 классов), ветераны педагогического труда  вспоминают о нём, как о прилежном ученике, спортсмене, хорошем товарище. Был обычным, весёлым, шустрым мальчишкой, душой компании, хорошим организатором. Увлекался техникой, в 10 лет умел водить машину. Зимой занимался лыжами. При этом не забывал помогать родителям по хозяйству.</a:t>
            </a:r>
          </a:p>
          <a:p>
            <a:pPr marL="0" indent="0">
              <a:buNone/>
            </a:pPr>
            <a:endParaRPr lang="ru-RU" sz="2800" dirty="0"/>
          </a:p>
        </p:txBody>
      </p:sp>
    </p:spTree>
    <p:extLst>
      <p:ext uri="{BB962C8B-B14F-4D97-AF65-F5344CB8AC3E}">
        <p14:creationId xmlns:p14="http://schemas.microsoft.com/office/powerpoint/2010/main" val="3070648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24000">
              <a:schemeClr val="tx1"/>
            </a:gs>
            <a:gs pos="66000">
              <a:srgbClr val="0070C0"/>
            </a:gs>
            <a:gs pos="83000">
              <a:srgbClr val="FF0000"/>
            </a:gs>
            <a:gs pos="100000">
              <a:srgbClr val="FF0000"/>
            </a:gs>
          </a:gsLst>
          <a:lin ang="5400000" scaled="1"/>
        </a:gradFill>
        <a:effectLst/>
      </p:bgPr>
    </p:bg>
    <p:spTree>
      <p:nvGrpSpPr>
        <p:cNvPr id="1" name=""/>
        <p:cNvGrpSpPr/>
        <p:nvPr/>
      </p:nvGrpSpPr>
      <p:grpSpPr>
        <a:xfrm>
          <a:off x="0" y="0"/>
          <a:ext cx="0" cy="0"/>
          <a:chOff x="0" y="0"/>
          <a:chExt cx="0" cy="0"/>
        </a:xfrm>
      </p:grpSpPr>
      <p:sp>
        <p:nvSpPr>
          <p:cNvPr id="3" name="Объект 2"/>
          <p:cNvSpPr>
            <a:spLocks noGrp="1"/>
          </p:cNvSpPr>
          <p:nvPr>
            <p:ph sz="half" idx="1"/>
          </p:nvPr>
        </p:nvSpPr>
        <p:spPr>
          <a:xfrm>
            <a:off x="241906" y="220534"/>
            <a:ext cx="4184035" cy="3880772"/>
          </a:xfrm>
        </p:spPr>
        <p:txBody>
          <a:bodyPr>
            <a:normAutofit fontScale="92500" lnSpcReduction="10000"/>
          </a:bodyPr>
          <a:lstStyle/>
          <a:p>
            <a:pPr marL="0" indent="0">
              <a:buNone/>
            </a:pPr>
            <a:r>
              <a:rPr lang="ru-RU" sz="2800" dirty="0" smtClean="0">
                <a:solidFill>
                  <a:schemeClr val="bg1"/>
                </a:solidFill>
              </a:rPr>
              <a:t>         После </a:t>
            </a:r>
            <a:r>
              <a:rPr lang="ru-RU" sz="2800" dirty="0">
                <a:solidFill>
                  <a:schemeClr val="bg1"/>
                </a:solidFill>
              </a:rPr>
              <a:t>окончания школы он пошёл учится в СПТУ № 16 г. Перми по специальности механик. До 1979 года работал рулевым-мотористом на теплоходе.</a:t>
            </a:r>
          </a:p>
          <a:p>
            <a:pPr marL="0" indent="0">
              <a:buNone/>
            </a:pPr>
            <a:r>
              <a:rPr lang="ru-RU" sz="2800" dirty="0" smtClean="0">
                <a:solidFill>
                  <a:schemeClr val="bg1"/>
                </a:solidFill>
              </a:rPr>
              <a:t>        Проходил </a:t>
            </a:r>
            <a:r>
              <a:rPr lang="ru-RU" sz="2800" dirty="0">
                <a:solidFill>
                  <a:schemeClr val="bg1"/>
                </a:solidFill>
              </a:rPr>
              <a:t>службу в </a:t>
            </a:r>
            <a:r>
              <a:rPr lang="ru-RU" sz="2800" dirty="0" err="1">
                <a:solidFill>
                  <a:schemeClr val="bg1"/>
                </a:solidFill>
              </a:rPr>
              <a:t>Пянжанском</a:t>
            </a:r>
            <a:r>
              <a:rPr lang="ru-RU" sz="2800" dirty="0">
                <a:solidFill>
                  <a:schemeClr val="bg1"/>
                </a:solidFill>
              </a:rPr>
              <a:t> пограничном отряде с осени 1979 г. </a:t>
            </a:r>
            <a:endParaRPr lang="ru-RU" sz="2800" dirty="0">
              <a:solidFill>
                <a:schemeClr val="bg1"/>
              </a:solidFill>
            </a:endParaRPr>
          </a:p>
        </p:txBody>
      </p:sp>
      <p:pic>
        <p:nvPicPr>
          <p:cNvPr id="12" name="Объект 11"/>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425941" y="2575953"/>
            <a:ext cx="7541782" cy="410061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21198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24000">
              <a:schemeClr val="tx1"/>
            </a:gs>
            <a:gs pos="66000">
              <a:srgbClr val="0070C0"/>
            </a:gs>
            <a:gs pos="83000">
              <a:srgbClr val="FF0000"/>
            </a:gs>
            <a:gs pos="100000">
              <a:srgbClr val="FF0000"/>
            </a:gs>
          </a:gsLst>
          <a:lin ang="5400000" scaled="1"/>
        </a:grad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677334" y="203200"/>
            <a:ext cx="8596668" cy="6212113"/>
          </a:xfrm>
        </p:spPr>
        <p:txBody>
          <a:bodyPr>
            <a:normAutofit fontScale="92500" lnSpcReduction="10000"/>
          </a:bodyPr>
          <a:lstStyle/>
          <a:p>
            <a:pPr marL="0" indent="0">
              <a:buNone/>
            </a:pPr>
            <a:r>
              <a:rPr lang="ru-RU" sz="2800" b="1" i="1" dirty="0">
                <a:solidFill>
                  <a:schemeClr val="bg1"/>
                </a:solidFill>
              </a:rPr>
              <a:t>Историческая справка:</a:t>
            </a:r>
            <a:r>
              <a:rPr lang="ru-RU" sz="2800" dirty="0">
                <a:solidFill>
                  <a:schemeClr val="bg1"/>
                </a:solidFill>
              </a:rPr>
              <a:t> </a:t>
            </a:r>
            <a:r>
              <a:rPr lang="ru-RU" sz="2800" dirty="0" err="1">
                <a:solidFill>
                  <a:schemeClr val="bg1"/>
                </a:solidFill>
              </a:rPr>
              <a:t>Пянджский</a:t>
            </a:r>
            <a:r>
              <a:rPr lang="ru-RU" sz="2800" dirty="0">
                <a:solidFill>
                  <a:schemeClr val="bg1"/>
                </a:solidFill>
              </a:rPr>
              <a:t> пограничный отряд (1928-2005 </a:t>
            </a:r>
            <a:r>
              <a:rPr lang="ru-RU" sz="2800" dirty="0" err="1">
                <a:solidFill>
                  <a:schemeClr val="bg1"/>
                </a:solidFill>
              </a:rPr>
              <a:t>г.г</a:t>
            </a:r>
            <a:r>
              <a:rPr lang="ru-RU" sz="2800" dirty="0">
                <a:solidFill>
                  <a:schemeClr val="bg1"/>
                </a:solidFill>
              </a:rPr>
              <a:t>.)</a:t>
            </a:r>
            <a:br>
              <a:rPr lang="ru-RU" sz="2800" dirty="0">
                <a:solidFill>
                  <a:schemeClr val="bg1"/>
                </a:solidFill>
              </a:rPr>
            </a:br>
            <a:r>
              <a:rPr lang="ru-RU" sz="2800" dirty="0">
                <a:solidFill>
                  <a:schemeClr val="bg1"/>
                </a:solidFill>
              </a:rPr>
              <a:t>1 октября 1928 года на базе четырех из восьми комендатур 47-го Узбекского пограничного отряда: </a:t>
            </a:r>
            <a:r>
              <a:rPr lang="ru-RU" sz="2800" dirty="0" err="1">
                <a:solidFill>
                  <a:schemeClr val="bg1"/>
                </a:solidFill>
              </a:rPr>
              <a:t>Айваджской</a:t>
            </a:r>
            <a:r>
              <a:rPr lang="ru-RU" sz="2800" dirty="0">
                <a:solidFill>
                  <a:schemeClr val="bg1"/>
                </a:solidFill>
              </a:rPr>
              <a:t>, </a:t>
            </a:r>
            <a:r>
              <a:rPr lang="ru-RU" sz="2800" dirty="0" err="1">
                <a:solidFill>
                  <a:schemeClr val="bg1"/>
                </a:solidFill>
              </a:rPr>
              <a:t>Сарайской</a:t>
            </a:r>
            <a:r>
              <a:rPr lang="ru-RU" sz="2800" dirty="0">
                <a:solidFill>
                  <a:schemeClr val="bg1"/>
                </a:solidFill>
              </a:rPr>
              <a:t>, </a:t>
            </a:r>
            <a:r>
              <a:rPr lang="ru-RU" sz="2800" dirty="0" err="1">
                <a:solidFill>
                  <a:schemeClr val="bg1"/>
                </a:solidFill>
              </a:rPr>
              <a:t>Пархарской</a:t>
            </a:r>
            <a:r>
              <a:rPr lang="ru-RU" sz="2800" dirty="0">
                <a:solidFill>
                  <a:schemeClr val="bg1"/>
                </a:solidFill>
              </a:rPr>
              <a:t> и Сары-</a:t>
            </a:r>
            <a:r>
              <a:rPr lang="ru-RU" sz="2800" dirty="0" err="1">
                <a:solidFill>
                  <a:schemeClr val="bg1"/>
                </a:solidFill>
              </a:rPr>
              <a:t>Чашминской</a:t>
            </a:r>
            <a:r>
              <a:rPr lang="ru-RU" sz="2800" dirty="0">
                <a:solidFill>
                  <a:schemeClr val="bg1"/>
                </a:solidFill>
              </a:rPr>
              <a:t> – создан Сарай-</a:t>
            </a:r>
            <a:r>
              <a:rPr lang="ru-RU" sz="2800" dirty="0" err="1">
                <a:solidFill>
                  <a:schemeClr val="bg1"/>
                </a:solidFill>
              </a:rPr>
              <a:t>Комарский</a:t>
            </a:r>
            <a:r>
              <a:rPr lang="ru-RU" sz="2800" dirty="0">
                <a:solidFill>
                  <a:schemeClr val="bg1"/>
                </a:solidFill>
              </a:rPr>
              <a:t> (название г. Пянджа до 1931 г.) пограничный отряд, который принял под охрану один из наиболее трудных участков границы. В 1954 г. на ее базе сформирован Московский пограничный отряд с местом дислокации в п. Московский. </a:t>
            </a:r>
            <a:br>
              <a:rPr lang="ru-RU" sz="2800" dirty="0">
                <a:solidFill>
                  <a:schemeClr val="bg1"/>
                </a:solidFill>
              </a:rPr>
            </a:br>
            <a:r>
              <a:rPr lang="ru-RU" sz="2800" dirty="0">
                <a:solidFill>
                  <a:schemeClr val="bg1"/>
                </a:solidFill>
              </a:rPr>
              <a:t>Примером мужества и героизма служит выполнение интернационального долга пограничниками </a:t>
            </a:r>
            <a:r>
              <a:rPr lang="ru-RU" sz="2800" dirty="0" err="1">
                <a:solidFill>
                  <a:schemeClr val="bg1"/>
                </a:solidFill>
              </a:rPr>
              <a:t>Пянджского</a:t>
            </a:r>
            <a:r>
              <a:rPr lang="ru-RU" sz="2800" dirty="0">
                <a:solidFill>
                  <a:schemeClr val="bg1"/>
                </a:solidFill>
              </a:rPr>
              <a:t> отряда в Республики Афганистан. Многие солдаты, прапорщики и офицеры были удостоены высоких государственных наград. </a:t>
            </a:r>
          </a:p>
          <a:p>
            <a:endParaRPr lang="ru-RU" dirty="0"/>
          </a:p>
        </p:txBody>
      </p:sp>
    </p:spTree>
    <p:extLst>
      <p:ext uri="{BB962C8B-B14F-4D97-AF65-F5344CB8AC3E}">
        <p14:creationId xmlns:p14="http://schemas.microsoft.com/office/powerpoint/2010/main" val="7701912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24000">
              <a:schemeClr val="tx1"/>
            </a:gs>
            <a:gs pos="66000">
              <a:srgbClr val="0070C0"/>
            </a:gs>
            <a:gs pos="83000">
              <a:srgbClr val="FF0000"/>
            </a:gs>
            <a:gs pos="100000">
              <a:srgbClr val="FF0000"/>
            </a:gs>
          </a:gsLst>
          <a:lin ang="5400000" scaled="1"/>
        </a:gradFill>
        <a:effectLst/>
      </p:bgPr>
    </p:bg>
    <p:spTree>
      <p:nvGrpSpPr>
        <p:cNvPr id="1" name=""/>
        <p:cNvGrpSpPr/>
        <p:nvPr/>
      </p:nvGrpSpPr>
      <p:grpSpPr>
        <a:xfrm>
          <a:off x="0" y="0"/>
          <a:ext cx="0" cy="0"/>
          <a:chOff x="0" y="0"/>
          <a:chExt cx="0" cy="0"/>
        </a:xfrm>
      </p:grpSpPr>
      <p:sp>
        <p:nvSpPr>
          <p:cNvPr id="4" name="Заголовок 1"/>
          <p:cNvSpPr>
            <a:spLocks noGrp="1"/>
          </p:cNvSpPr>
          <p:nvPr>
            <p:ph idx="1"/>
          </p:nvPr>
        </p:nvSpPr>
        <p:spPr>
          <a:xfrm>
            <a:off x="677334" y="174171"/>
            <a:ext cx="8596668" cy="6683829"/>
          </a:xfrm>
        </p:spPr>
        <p:txBody>
          <a:bodyPr>
            <a:normAutofit/>
          </a:bodyPr>
          <a:lstStyle/>
          <a:p>
            <a:pPr marL="0" indent="0" algn="ctr">
              <a:buNone/>
            </a:pPr>
            <a:r>
              <a:rPr lang="ru-RU" b="1" dirty="0">
                <a:solidFill>
                  <a:schemeClr val="bg1"/>
                </a:solidFill>
              </a:rPr>
              <a:t>Как мало лет он прожил.</a:t>
            </a:r>
          </a:p>
          <a:p>
            <a:pPr marL="0" indent="0" algn="ctr">
              <a:buNone/>
            </a:pPr>
            <a:r>
              <a:rPr lang="ru-RU" b="1" dirty="0">
                <a:solidFill>
                  <a:schemeClr val="bg1"/>
                </a:solidFill>
              </a:rPr>
              <a:t>Всего 21!</a:t>
            </a:r>
          </a:p>
          <a:p>
            <a:pPr marL="0" indent="0" algn="ctr">
              <a:buNone/>
            </a:pPr>
            <a:r>
              <a:rPr lang="ru-RU" b="1" dirty="0">
                <a:solidFill>
                  <a:schemeClr val="bg1"/>
                </a:solidFill>
              </a:rPr>
              <a:t>Но миг победы больше, чем года.</a:t>
            </a:r>
          </a:p>
          <a:p>
            <a:pPr marL="0" indent="0" algn="ctr">
              <a:buNone/>
            </a:pPr>
            <a:r>
              <a:rPr lang="ru-RU" b="1" dirty="0">
                <a:solidFill>
                  <a:schemeClr val="bg1"/>
                </a:solidFill>
              </a:rPr>
              <a:t>Как трудно умереть, чтобы остаться,</a:t>
            </a:r>
          </a:p>
          <a:p>
            <a:pPr marL="0" indent="0" algn="ctr">
              <a:buNone/>
            </a:pPr>
            <a:r>
              <a:rPr lang="ru-RU" b="1" dirty="0">
                <a:solidFill>
                  <a:schemeClr val="bg1"/>
                </a:solidFill>
              </a:rPr>
              <a:t>Остаться в наших душах навсегда.</a:t>
            </a:r>
          </a:p>
          <a:p>
            <a:pPr marL="0" indent="0">
              <a:buNone/>
            </a:pPr>
            <a:r>
              <a:rPr lang="ru-RU" sz="2000" dirty="0" smtClean="0">
                <a:solidFill>
                  <a:schemeClr val="bg1"/>
                </a:solidFill>
              </a:rPr>
              <a:t>           15 </a:t>
            </a:r>
            <a:r>
              <a:rPr lang="ru-RU" sz="2000" dirty="0">
                <a:solidFill>
                  <a:schemeClr val="bg1"/>
                </a:solidFill>
              </a:rPr>
              <a:t>февраля 1989 года, для многих стал днём, когда кончился счет потерям наших солдат в республике Афганистан. Тяжёлый, печальный итог. Много горя, бед и страданий принесли нашему народу эти 9 лет и 51 день жестоких сражений в чужом краю. Но и там, в далёком стране, советские воины проявили лучшие человеческие качества: мужество, стойкость, благородство. В неимоверно трудных условиях боевой жизни, вдали от дома, ежечасно подвергаясь опасности, и подчас смертельной, они сохранили верность военной присяге, воинскому и человеческому долгу. Но многим не суждено было вернуться к родному порогу, немало полегло совсем юных мальчишек на каменистой афганской земле, среди них и выпускник  нашей  школы – Жарков Петр Владимирович.</a:t>
            </a:r>
          </a:p>
          <a:p>
            <a:endParaRPr lang="ru-RU" sz="2000" dirty="0"/>
          </a:p>
        </p:txBody>
      </p:sp>
    </p:spTree>
    <p:extLst>
      <p:ext uri="{BB962C8B-B14F-4D97-AF65-F5344CB8AC3E}">
        <p14:creationId xmlns:p14="http://schemas.microsoft.com/office/powerpoint/2010/main" val="2082629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24000">
              <a:schemeClr val="tx1"/>
            </a:gs>
            <a:gs pos="66000">
              <a:srgbClr val="0070C0"/>
            </a:gs>
            <a:gs pos="83000">
              <a:srgbClr val="FF0000"/>
            </a:gs>
            <a:gs pos="100000">
              <a:srgbClr val="FF0000"/>
            </a:gs>
          </a:gsLst>
          <a:lin ang="5400000" scaled="1"/>
        </a:gradFill>
        <a:effectLst/>
      </p:bgPr>
    </p:bg>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1862077104"/>
              </p:ext>
            </p:extLst>
          </p:nvPr>
        </p:nvGraphicFramePr>
        <p:xfrm>
          <a:off x="300491" y="1878555"/>
          <a:ext cx="9699852" cy="3477216"/>
        </p:xfrm>
        <a:graphic>
          <a:graphicData uri="http://schemas.openxmlformats.org/drawingml/2006/table">
            <a:tbl>
              <a:tblPr firstRow="1" firstCol="1" bandRow="1">
                <a:tableStyleId>{5C22544A-7EE6-4342-B048-85BDC9FD1C3A}</a:tableStyleId>
              </a:tblPr>
              <a:tblGrid>
                <a:gridCol w="1219567">
                  <a:extLst>
                    <a:ext uri="{9D8B030D-6E8A-4147-A177-3AD203B41FA5}">
                      <a16:colId xmlns:a16="http://schemas.microsoft.com/office/drawing/2014/main" val="2353348989"/>
                    </a:ext>
                  </a:extLst>
                </a:gridCol>
                <a:gridCol w="777283">
                  <a:extLst>
                    <a:ext uri="{9D8B030D-6E8A-4147-A177-3AD203B41FA5}">
                      <a16:colId xmlns:a16="http://schemas.microsoft.com/office/drawing/2014/main" val="3763618759"/>
                    </a:ext>
                  </a:extLst>
                </a:gridCol>
                <a:gridCol w="992859">
                  <a:extLst>
                    <a:ext uri="{9D8B030D-6E8A-4147-A177-3AD203B41FA5}">
                      <a16:colId xmlns:a16="http://schemas.microsoft.com/office/drawing/2014/main" val="1442227802"/>
                    </a:ext>
                  </a:extLst>
                </a:gridCol>
                <a:gridCol w="972616">
                  <a:extLst>
                    <a:ext uri="{9D8B030D-6E8A-4147-A177-3AD203B41FA5}">
                      <a16:colId xmlns:a16="http://schemas.microsoft.com/office/drawing/2014/main" val="4045181190"/>
                    </a:ext>
                  </a:extLst>
                </a:gridCol>
                <a:gridCol w="364351">
                  <a:extLst>
                    <a:ext uri="{9D8B030D-6E8A-4147-A177-3AD203B41FA5}">
                      <a16:colId xmlns:a16="http://schemas.microsoft.com/office/drawing/2014/main" val="3478625504"/>
                    </a:ext>
                  </a:extLst>
                </a:gridCol>
                <a:gridCol w="1216530">
                  <a:extLst>
                    <a:ext uri="{9D8B030D-6E8A-4147-A177-3AD203B41FA5}">
                      <a16:colId xmlns:a16="http://schemas.microsoft.com/office/drawing/2014/main" val="2430623758"/>
                    </a:ext>
                  </a:extLst>
                </a:gridCol>
                <a:gridCol w="900758">
                  <a:extLst>
                    <a:ext uri="{9D8B030D-6E8A-4147-A177-3AD203B41FA5}">
                      <a16:colId xmlns:a16="http://schemas.microsoft.com/office/drawing/2014/main" val="1649783791"/>
                    </a:ext>
                  </a:extLst>
                </a:gridCol>
                <a:gridCol w="781332">
                  <a:extLst>
                    <a:ext uri="{9D8B030D-6E8A-4147-A177-3AD203B41FA5}">
                      <a16:colId xmlns:a16="http://schemas.microsoft.com/office/drawing/2014/main" val="1308186276"/>
                    </a:ext>
                  </a:extLst>
                </a:gridCol>
                <a:gridCol w="771211">
                  <a:extLst>
                    <a:ext uri="{9D8B030D-6E8A-4147-A177-3AD203B41FA5}">
                      <a16:colId xmlns:a16="http://schemas.microsoft.com/office/drawing/2014/main" val="3048712537"/>
                    </a:ext>
                  </a:extLst>
                </a:gridCol>
                <a:gridCol w="1703345">
                  <a:extLst>
                    <a:ext uri="{9D8B030D-6E8A-4147-A177-3AD203B41FA5}">
                      <a16:colId xmlns:a16="http://schemas.microsoft.com/office/drawing/2014/main" val="3698270256"/>
                    </a:ext>
                  </a:extLst>
                </a:gridCol>
              </a:tblGrid>
              <a:tr h="1548019">
                <a:tc>
                  <a:txBody>
                    <a:bodyPr/>
                    <a:lstStyle/>
                    <a:p>
                      <a:pPr>
                        <a:lnSpc>
                          <a:spcPct val="107000"/>
                        </a:lnSpc>
                        <a:spcAft>
                          <a:spcPts val="0"/>
                        </a:spcAft>
                      </a:pPr>
                      <a:r>
                        <a:rPr lang="ru-RU" sz="1800">
                          <a:solidFill>
                            <a:schemeClr val="bg1"/>
                          </a:solidFill>
                          <a:effectLst/>
                        </a:rPr>
                        <a:t>Ф.И.О.</a:t>
                      </a:r>
                      <a:endParaRPr lang="ru-RU" sz="1800">
                        <a:solidFill>
                          <a:schemeClr val="bg1"/>
                        </a:solidFill>
                        <a:effectLst/>
                        <a:latin typeface="Times New Roman" panose="02020603050405020304" pitchFamily="18" charset="0"/>
                        <a:ea typeface="Times New Roman" panose="02020603050405020304" pitchFamily="18" charset="0"/>
                      </a:endParaRPr>
                    </a:p>
                  </a:txBody>
                  <a:tcPr marL="8972" marR="8972" marT="8972" marB="8972" anchor="ctr"/>
                </a:tc>
                <a:tc>
                  <a:txBody>
                    <a:bodyPr/>
                    <a:lstStyle/>
                    <a:p>
                      <a:pPr algn="ctr">
                        <a:lnSpc>
                          <a:spcPct val="107000"/>
                        </a:lnSpc>
                        <a:spcAft>
                          <a:spcPts val="0"/>
                        </a:spcAft>
                      </a:pPr>
                      <a:r>
                        <a:rPr lang="ru-RU" sz="1800">
                          <a:solidFill>
                            <a:schemeClr val="bg1"/>
                          </a:solidFill>
                          <a:effectLst/>
                        </a:rPr>
                        <a:t> Воинское звание</a:t>
                      </a:r>
                      <a:endParaRPr lang="ru-RU" sz="1800">
                        <a:solidFill>
                          <a:schemeClr val="bg1"/>
                        </a:solidFill>
                        <a:effectLst/>
                        <a:latin typeface="Times New Roman" panose="02020603050405020304" pitchFamily="18" charset="0"/>
                        <a:ea typeface="Times New Roman" panose="02020603050405020304" pitchFamily="18" charset="0"/>
                      </a:endParaRPr>
                    </a:p>
                  </a:txBody>
                  <a:tcPr marL="8972" marR="8972" marT="8972" marB="8972" anchor="ctr"/>
                </a:tc>
                <a:tc>
                  <a:txBody>
                    <a:bodyPr/>
                    <a:lstStyle/>
                    <a:p>
                      <a:pPr algn="ctr">
                        <a:lnSpc>
                          <a:spcPct val="107000"/>
                        </a:lnSpc>
                        <a:spcAft>
                          <a:spcPts val="0"/>
                        </a:spcAft>
                      </a:pPr>
                      <a:r>
                        <a:rPr lang="ru-RU" sz="1800">
                          <a:solidFill>
                            <a:schemeClr val="bg1"/>
                          </a:solidFill>
                          <a:effectLst/>
                        </a:rPr>
                        <a:t>Должность  </a:t>
                      </a:r>
                      <a:endParaRPr lang="ru-RU" sz="1800">
                        <a:solidFill>
                          <a:schemeClr val="bg1"/>
                        </a:solidFill>
                        <a:effectLst/>
                        <a:latin typeface="Times New Roman" panose="02020603050405020304" pitchFamily="18" charset="0"/>
                        <a:ea typeface="Times New Roman" panose="02020603050405020304" pitchFamily="18" charset="0"/>
                      </a:endParaRPr>
                    </a:p>
                  </a:txBody>
                  <a:tcPr marL="8972" marR="8972" marT="8972" marB="8972" anchor="ctr"/>
                </a:tc>
                <a:tc>
                  <a:txBody>
                    <a:bodyPr/>
                    <a:lstStyle/>
                    <a:p>
                      <a:pPr algn="ctr">
                        <a:lnSpc>
                          <a:spcPct val="107000"/>
                        </a:lnSpc>
                        <a:spcAft>
                          <a:spcPts val="0"/>
                        </a:spcAft>
                      </a:pPr>
                      <a:r>
                        <a:rPr lang="ru-RU" sz="1800">
                          <a:solidFill>
                            <a:schemeClr val="bg1"/>
                          </a:solidFill>
                          <a:effectLst/>
                        </a:rPr>
                        <a:t> Округ / Отряд  </a:t>
                      </a:r>
                      <a:endParaRPr lang="ru-RU" sz="1800">
                        <a:solidFill>
                          <a:schemeClr val="bg1"/>
                        </a:solidFill>
                        <a:effectLst/>
                        <a:latin typeface="Times New Roman" panose="02020603050405020304" pitchFamily="18" charset="0"/>
                        <a:ea typeface="Times New Roman" panose="02020603050405020304" pitchFamily="18" charset="0"/>
                      </a:endParaRPr>
                    </a:p>
                  </a:txBody>
                  <a:tcPr marL="8972" marR="8972" marT="8972" marB="8972" anchor="ctr"/>
                </a:tc>
                <a:tc>
                  <a:txBody>
                    <a:bodyPr/>
                    <a:lstStyle/>
                    <a:p>
                      <a:pPr algn="ctr">
                        <a:lnSpc>
                          <a:spcPct val="107000"/>
                        </a:lnSpc>
                        <a:spcAft>
                          <a:spcPts val="0"/>
                        </a:spcAft>
                      </a:pPr>
                      <a:r>
                        <a:rPr lang="ru-RU" sz="1800">
                          <a:solidFill>
                            <a:schemeClr val="bg1"/>
                          </a:solidFill>
                          <a:effectLst/>
                        </a:rPr>
                        <a:t>В/ч</a:t>
                      </a:r>
                      <a:endParaRPr lang="ru-RU" sz="1800">
                        <a:solidFill>
                          <a:schemeClr val="bg1"/>
                        </a:solidFill>
                        <a:effectLst/>
                        <a:latin typeface="Times New Roman" panose="02020603050405020304" pitchFamily="18" charset="0"/>
                        <a:ea typeface="Times New Roman" panose="02020603050405020304" pitchFamily="18" charset="0"/>
                      </a:endParaRPr>
                    </a:p>
                  </a:txBody>
                  <a:tcPr marL="8972" marR="8972" marT="8972" marB="8972" anchor="ctr"/>
                </a:tc>
                <a:tc>
                  <a:txBody>
                    <a:bodyPr/>
                    <a:lstStyle/>
                    <a:p>
                      <a:pPr algn="ctr">
                        <a:lnSpc>
                          <a:spcPct val="107000"/>
                        </a:lnSpc>
                        <a:spcAft>
                          <a:spcPts val="0"/>
                        </a:spcAft>
                      </a:pPr>
                      <a:r>
                        <a:rPr lang="ru-RU" sz="1800">
                          <a:solidFill>
                            <a:schemeClr val="bg1"/>
                          </a:solidFill>
                          <a:effectLst/>
                        </a:rPr>
                        <a:t> Подразделение</a:t>
                      </a:r>
                      <a:endParaRPr lang="ru-RU" sz="1800">
                        <a:solidFill>
                          <a:schemeClr val="bg1"/>
                        </a:solidFill>
                        <a:effectLst/>
                        <a:latin typeface="Times New Roman" panose="02020603050405020304" pitchFamily="18" charset="0"/>
                        <a:ea typeface="Times New Roman" panose="02020603050405020304" pitchFamily="18" charset="0"/>
                      </a:endParaRPr>
                    </a:p>
                  </a:txBody>
                  <a:tcPr marL="8972" marR="8972" marT="8972" marB="8972" anchor="ctr"/>
                </a:tc>
                <a:tc>
                  <a:txBody>
                    <a:bodyPr/>
                    <a:lstStyle/>
                    <a:p>
                      <a:pPr algn="ctr">
                        <a:lnSpc>
                          <a:spcPct val="107000"/>
                        </a:lnSpc>
                        <a:spcAft>
                          <a:spcPts val="0"/>
                        </a:spcAft>
                      </a:pPr>
                      <a:r>
                        <a:rPr lang="ru-RU" sz="1800">
                          <a:solidFill>
                            <a:schemeClr val="bg1"/>
                          </a:solidFill>
                          <a:effectLst/>
                        </a:rPr>
                        <a:t> Националь-ность</a:t>
                      </a:r>
                      <a:endParaRPr lang="ru-RU" sz="1800">
                        <a:solidFill>
                          <a:schemeClr val="bg1"/>
                        </a:solidFill>
                        <a:effectLst/>
                        <a:latin typeface="Times New Roman" panose="02020603050405020304" pitchFamily="18" charset="0"/>
                        <a:ea typeface="Times New Roman" panose="02020603050405020304" pitchFamily="18" charset="0"/>
                      </a:endParaRPr>
                    </a:p>
                  </a:txBody>
                  <a:tcPr marL="8972" marR="8972" marT="8972" marB="8972" anchor="ctr"/>
                </a:tc>
                <a:tc>
                  <a:txBody>
                    <a:bodyPr/>
                    <a:lstStyle/>
                    <a:p>
                      <a:pPr algn="ctr">
                        <a:lnSpc>
                          <a:spcPct val="107000"/>
                        </a:lnSpc>
                        <a:spcAft>
                          <a:spcPts val="0"/>
                        </a:spcAft>
                      </a:pPr>
                      <a:r>
                        <a:rPr lang="ru-RU" sz="1800">
                          <a:solidFill>
                            <a:schemeClr val="bg1"/>
                          </a:solidFill>
                          <a:effectLst/>
                        </a:rPr>
                        <a:t> Дата рождения</a:t>
                      </a:r>
                      <a:endParaRPr lang="ru-RU" sz="1800">
                        <a:solidFill>
                          <a:schemeClr val="bg1"/>
                        </a:solidFill>
                        <a:effectLst/>
                        <a:latin typeface="Times New Roman" panose="02020603050405020304" pitchFamily="18" charset="0"/>
                        <a:ea typeface="Times New Roman" panose="02020603050405020304" pitchFamily="18" charset="0"/>
                      </a:endParaRPr>
                    </a:p>
                  </a:txBody>
                  <a:tcPr marL="8972" marR="8972" marT="8972" marB="8972" anchor="ctr"/>
                </a:tc>
                <a:tc>
                  <a:txBody>
                    <a:bodyPr/>
                    <a:lstStyle/>
                    <a:p>
                      <a:pPr algn="ctr">
                        <a:lnSpc>
                          <a:spcPct val="107000"/>
                        </a:lnSpc>
                        <a:spcAft>
                          <a:spcPts val="0"/>
                        </a:spcAft>
                      </a:pPr>
                      <a:r>
                        <a:rPr lang="ru-RU" sz="1800">
                          <a:solidFill>
                            <a:schemeClr val="bg1"/>
                          </a:solidFill>
                          <a:effectLst/>
                        </a:rPr>
                        <a:t>Дата гибели  </a:t>
                      </a:r>
                      <a:endParaRPr lang="ru-RU" sz="1800">
                        <a:solidFill>
                          <a:schemeClr val="bg1"/>
                        </a:solidFill>
                        <a:effectLst/>
                        <a:latin typeface="Times New Roman" panose="02020603050405020304" pitchFamily="18" charset="0"/>
                        <a:ea typeface="Times New Roman" panose="02020603050405020304" pitchFamily="18" charset="0"/>
                      </a:endParaRPr>
                    </a:p>
                  </a:txBody>
                  <a:tcPr marL="8972" marR="8972" marT="8972" marB="8972" anchor="ctr"/>
                </a:tc>
                <a:tc>
                  <a:txBody>
                    <a:bodyPr/>
                    <a:lstStyle/>
                    <a:p>
                      <a:pPr algn="ctr">
                        <a:lnSpc>
                          <a:spcPct val="107000"/>
                        </a:lnSpc>
                        <a:spcAft>
                          <a:spcPts val="0"/>
                        </a:spcAft>
                      </a:pPr>
                      <a:r>
                        <a:rPr lang="ru-RU" sz="1800">
                          <a:solidFill>
                            <a:schemeClr val="bg1"/>
                          </a:solidFill>
                          <a:effectLst/>
                        </a:rPr>
                        <a:t> Место гибели, смертельного ранения</a:t>
                      </a:r>
                      <a:endParaRPr lang="ru-RU" sz="1800">
                        <a:solidFill>
                          <a:schemeClr val="bg1"/>
                        </a:solidFill>
                        <a:effectLst/>
                        <a:latin typeface="Times New Roman" panose="02020603050405020304" pitchFamily="18" charset="0"/>
                        <a:ea typeface="Times New Roman" panose="02020603050405020304" pitchFamily="18" charset="0"/>
                      </a:endParaRPr>
                    </a:p>
                  </a:txBody>
                  <a:tcPr marL="8972" marR="8972" marT="8972" marB="8972" anchor="ctr"/>
                </a:tc>
                <a:extLst>
                  <a:ext uri="{0D108BD9-81ED-4DB2-BD59-A6C34878D82A}">
                    <a16:rowId xmlns:a16="http://schemas.microsoft.com/office/drawing/2014/main" val="3425535411"/>
                  </a:ext>
                </a:extLst>
              </a:tr>
              <a:tr h="1929197">
                <a:tc>
                  <a:txBody>
                    <a:bodyPr/>
                    <a:lstStyle/>
                    <a:p>
                      <a:pPr>
                        <a:lnSpc>
                          <a:spcPct val="107000"/>
                        </a:lnSpc>
                        <a:spcAft>
                          <a:spcPts val="0"/>
                        </a:spcAft>
                      </a:pPr>
                      <a:r>
                        <a:rPr lang="ru-RU" sz="1800" u="none" strike="noStrike" dirty="0">
                          <a:solidFill>
                            <a:schemeClr val="bg1"/>
                          </a:solidFill>
                          <a:effectLst/>
                          <a:hlinkClick r:id="rId2"/>
                        </a:rPr>
                        <a:t>ЖАРКОВ Петр Владимирович</a:t>
                      </a:r>
                      <a:endParaRPr lang="ru-RU" sz="1800" dirty="0">
                        <a:solidFill>
                          <a:schemeClr val="bg1"/>
                        </a:solidFill>
                        <a:effectLst/>
                        <a:latin typeface="Times New Roman" panose="02020603050405020304" pitchFamily="18" charset="0"/>
                        <a:ea typeface="Times New Roman" panose="02020603050405020304" pitchFamily="18" charset="0"/>
                      </a:endParaRPr>
                    </a:p>
                  </a:txBody>
                  <a:tcPr marL="8972" marR="8972" marT="8972" marB="8972" anchor="ctr"/>
                </a:tc>
                <a:tc>
                  <a:txBody>
                    <a:bodyPr/>
                    <a:lstStyle/>
                    <a:p>
                      <a:pPr algn="ctr">
                        <a:lnSpc>
                          <a:spcPct val="107000"/>
                        </a:lnSpc>
                        <a:spcAft>
                          <a:spcPts val="0"/>
                        </a:spcAft>
                      </a:pPr>
                      <a:r>
                        <a:rPr lang="ru-RU" sz="1800">
                          <a:solidFill>
                            <a:schemeClr val="bg1"/>
                          </a:solidFill>
                          <a:effectLst/>
                        </a:rPr>
                        <a:t>Сержант</a:t>
                      </a:r>
                      <a:endParaRPr lang="ru-RU" sz="1800">
                        <a:solidFill>
                          <a:schemeClr val="bg1"/>
                        </a:solidFill>
                        <a:effectLst/>
                        <a:latin typeface="Times New Roman" panose="02020603050405020304" pitchFamily="18" charset="0"/>
                        <a:ea typeface="Times New Roman" panose="02020603050405020304" pitchFamily="18" charset="0"/>
                      </a:endParaRPr>
                    </a:p>
                  </a:txBody>
                  <a:tcPr marL="8972" marR="8972" marT="8972" marB="8972" anchor="ctr"/>
                </a:tc>
                <a:tc>
                  <a:txBody>
                    <a:bodyPr/>
                    <a:lstStyle/>
                    <a:p>
                      <a:pPr algn="ctr">
                        <a:lnSpc>
                          <a:spcPct val="107000"/>
                        </a:lnSpc>
                        <a:spcAft>
                          <a:spcPts val="0"/>
                        </a:spcAft>
                      </a:pPr>
                      <a:r>
                        <a:rPr lang="ru-RU" sz="1800">
                          <a:solidFill>
                            <a:schemeClr val="bg1"/>
                          </a:solidFill>
                          <a:effectLst/>
                        </a:rPr>
                        <a:t>командир расчета гранатомета</a:t>
                      </a:r>
                      <a:endParaRPr lang="ru-RU" sz="1800">
                        <a:solidFill>
                          <a:schemeClr val="bg1"/>
                        </a:solidFill>
                        <a:effectLst/>
                        <a:latin typeface="Times New Roman" panose="02020603050405020304" pitchFamily="18" charset="0"/>
                        <a:ea typeface="Times New Roman" panose="02020603050405020304" pitchFamily="18" charset="0"/>
                      </a:endParaRPr>
                    </a:p>
                  </a:txBody>
                  <a:tcPr marL="8972" marR="8972" marT="8972" marB="8972" anchor="ctr"/>
                </a:tc>
                <a:tc>
                  <a:txBody>
                    <a:bodyPr/>
                    <a:lstStyle/>
                    <a:p>
                      <a:pPr algn="ctr">
                        <a:lnSpc>
                          <a:spcPct val="107000"/>
                        </a:lnSpc>
                        <a:spcAft>
                          <a:spcPts val="0"/>
                        </a:spcAft>
                      </a:pPr>
                      <a:r>
                        <a:rPr lang="ru-RU" sz="1800">
                          <a:solidFill>
                            <a:schemeClr val="bg1"/>
                          </a:solidFill>
                          <a:effectLst/>
                        </a:rPr>
                        <a:t>КСАПО / 48-ой Пянджский ПогО</a:t>
                      </a:r>
                      <a:endParaRPr lang="ru-RU" sz="1800">
                        <a:solidFill>
                          <a:schemeClr val="bg1"/>
                        </a:solidFill>
                        <a:effectLst/>
                        <a:latin typeface="Times New Roman" panose="02020603050405020304" pitchFamily="18" charset="0"/>
                        <a:ea typeface="Times New Roman" panose="02020603050405020304" pitchFamily="18" charset="0"/>
                      </a:endParaRPr>
                    </a:p>
                  </a:txBody>
                  <a:tcPr marL="8972" marR="8972" marT="8972" marB="8972" anchor="ctr"/>
                </a:tc>
                <a:tc>
                  <a:txBody>
                    <a:bodyPr/>
                    <a:lstStyle/>
                    <a:p>
                      <a:pPr algn="ctr">
                        <a:lnSpc>
                          <a:spcPct val="107000"/>
                        </a:lnSpc>
                        <a:spcAft>
                          <a:spcPts val="0"/>
                        </a:spcAft>
                      </a:pPr>
                      <a:r>
                        <a:rPr lang="ru-RU" sz="1800">
                          <a:solidFill>
                            <a:schemeClr val="bg1"/>
                          </a:solidFill>
                          <a:effectLst/>
                        </a:rPr>
                        <a:t>2066</a:t>
                      </a:r>
                      <a:endParaRPr lang="ru-RU" sz="1800">
                        <a:solidFill>
                          <a:schemeClr val="bg1"/>
                        </a:solidFill>
                        <a:effectLst/>
                        <a:latin typeface="Times New Roman" panose="02020603050405020304" pitchFamily="18" charset="0"/>
                        <a:ea typeface="Times New Roman" panose="02020603050405020304" pitchFamily="18" charset="0"/>
                      </a:endParaRPr>
                    </a:p>
                  </a:txBody>
                  <a:tcPr marL="8972" marR="8972" marT="8972" marB="8972" anchor="ctr"/>
                </a:tc>
                <a:tc>
                  <a:txBody>
                    <a:bodyPr/>
                    <a:lstStyle/>
                    <a:p>
                      <a:pPr algn="ctr">
                        <a:lnSpc>
                          <a:spcPct val="107000"/>
                        </a:lnSpc>
                        <a:spcAft>
                          <a:spcPts val="0"/>
                        </a:spcAft>
                      </a:pPr>
                      <a:r>
                        <a:rPr lang="ru-RU" sz="1800">
                          <a:solidFill>
                            <a:schemeClr val="bg1"/>
                          </a:solidFill>
                          <a:effectLst/>
                        </a:rPr>
                        <a:t>ММГ</a:t>
                      </a:r>
                      <a:endParaRPr lang="ru-RU" sz="1800">
                        <a:solidFill>
                          <a:schemeClr val="bg1"/>
                        </a:solidFill>
                        <a:effectLst/>
                        <a:latin typeface="Times New Roman" panose="02020603050405020304" pitchFamily="18" charset="0"/>
                        <a:ea typeface="Times New Roman" panose="02020603050405020304" pitchFamily="18" charset="0"/>
                      </a:endParaRPr>
                    </a:p>
                  </a:txBody>
                  <a:tcPr marL="8972" marR="8972" marT="8972" marB="8972" anchor="ctr"/>
                </a:tc>
                <a:tc>
                  <a:txBody>
                    <a:bodyPr/>
                    <a:lstStyle/>
                    <a:p>
                      <a:pPr algn="ctr">
                        <a:lnSpc>
                          <a:spcPct val="107000"/>
                        </a:lnSpc>
                        <a:spcAft>
                          <a:spcPts val="0"/>
                        </a:spcAft>
                      </a:pPr>
                      <a:r>
                        <a:rPr lang="ru-RU" sz="1800">
                          <a:solidFill>
                            <a:schemeClr val="bg1"/>
                          </a:solidFill>
                          <a:effectLst/>
                        </a:rPr>
                        <a:t>русский</a:t>
                      </a:r>
                      <a:endParaRPr lang="ru-RU" sz="1800">
                        <a:solidFill>
                          <a:schemeClr val="bg1"/>
                        </a:solidFill>
                        <a:effectLst/>
                        <a:latin typeface="Times New Roman" panose="02020603050405020304" pitchFamily="18" charset="0"/>
                        <a:ea typeface="Times New Roman" panose="02020603050405020304" pitchFamily="18" charset="0"/>
                      </a:endParaRPr>
                    </a:p>
                  </a:txBody>
                  <a:tcPr marL="8972" marR="8972" marT="8972" marB="8972" anchor="ctr"/>
                </a:tc>
                <a:tc>
                  <a:txBody>
                    <a:bodyPr/>
                    <a:lstStyle/>
                    <a:p>
                      <a:pPr algn="ctr">
                        <a:lnSpc>
                          <a:spcPct val="107000"/>
                        </a:lnSpc>
                        <a:spcAft>
                          <a:spcPts val="0"/>
                        </a:spcAft>
                      </a:pPr>
                      <a:r>
                        <a:rPr lang="ru-RU" sz="1800">
                          <a:solidFill>
                            <a:schemeClr val="bg1"/>
                          </a:solidFill>
                          <a:effectLst/>
                        </a:rPr>
                        <a:t>06.09.1960</a:t>
                      </a:r>
                      <a:endParaRPr lang="ru-RU" sz="1800">
                        <a:solidFill>
                          <a:schemeClr val="bg1"/>
                        </a:solidFill>
                        <a:effectLst/>
                        <a:latin typeface="Times New Roman" panose="02020603050405020304" pitchFamily="18" charset="0"/>
                        <a:ea typeface="Times New Roman" panose="02020603050405020304" pitchFamily="18" charset="0"/>
                      </a:endParaRPr>
                    </a:p>
                  </a:txBody>
                  <a:tcPr marL="8972" marR="8972" marT="8972" marB="8972" anchor="ctr"/>
                </a:tc>
                <a:tc>
                  <a:txBody>
                    <a:bodyPr/>
                    <a:lstStyle/>
                    <a:p>
                      <a:pPr algn="ctr">
                        <a:lnSpc>
                          <a:spcPct val="107000"/>
                        </a:lnSpc>
                        <a:spcAft>
                          <a:spcPts val="0"/>
                        </a:spcAft>
                      </a:pPr>
                      <a:r>
                        <a:rPr lang="ru-RU" sz="1800">
                          <a:solidFill>
                            <a:schemeClr val="bg1"/>
                          </a:solidFill>
                          <a:effectLst/>
                        </a:rPr>
                        <a:t>17.10.1981</a:t>
                      </a:r>
                      <a:endParaRPr lang="ru-RU" sz="1800">
                        <a:solidFill>
                          <a:schemeClr val="bg1"/>
                        </a:solidFill>
                        <a:effectLst/>
                        <a:latin typeface="Times New Roman" panose="02020603050405020304" pitchFamily="18" charset="0"/>
                        <a:ea typeface="Times New Roman" panose="02020603050405020304" pitchFamily="18" charset="0"/>
                      </a:endParaRPr>
                    </a:p>
                  </a:txBody>
                  <a:tcPr marL="8972" marR="8972" marT="8972" marB="8972" anchor="ctr"/>
                </a:tc>
                <a:tc>
                  <a:txBody>
                    <a:bodyPr/>
                    <a:lstStyle/>
                    <a:p>
                      <a:pPr algn="ctr">
                        <a:lnSpc>
                          <a:spcPct val="107000"/>
                        </a:lnSpc>
                        <a:spcAft>
                          <a:spcPts val="0"/>
                        </a:spcAft>
                      </a:pPr>
                      <a:r>
                        <a:rPr lang="ru-RU" sz="1800" dirty="0" err="1">
                          <a:solidFill>
                            <a:schemeClr val="bg1"/>
                          </a:solidFill>
                          <a:effectLst/>
                        </a:rPr>
                        <a:t>Куфабское</a:t>
                      </a:r>
                      <a:r>
                        <a:rPr lang="ru-RU" sz="1800" dirty="0">
                          <a:solidFill>
                            <a:schemeClr val="bg1"/>
                          </a:solidFill>
                          <a:effectLst/>
                        </a:rPr>
                        <a:t> ущелье к. </a:t>
                      </a:r>
                      <a:r>
                        <a:rPr lang="ru-RU" sz="1800" dirty="0" err="1">
                          <a:solidFill>
                            <a:schemeClr val="bg1"/>
                          </a:solidFill>
                          <a:effectLst/>
                        </a:rPr>
                        <a:t>Сайдан</a:t>
                      </a:r>
                      <a:endParaRPr lang="ru-RU" sz="1800" dirty="0">
                        <a:solidFill>
                          <a:schemeClr val="bg1"/>
                        </a:solidFill>
                        <a:effectLst/>
                        <a:latin typeface="Times New Roman" panose="02020603050405020304" pitchFamily="18" charset="0"/>
                        <a:ea typeface="Times New Roman" panose="02020603050405020304" pitchFamily="18" charset="0"/>
                      </a:endParaRPr>
                    </a:p>
                  </a:txBody>
                  <a:tcPr marL="8972" marR="8972" marT="8972" marB="8972" anchor="ctr"/>
                </a:tc>
                <a:extLst>
                  <a:ext uri="{0D108BD9-81ED-4DB2-BD59-A6C34878D82A}">
                    <a16:rowId xmlns:a16="http://schemas.microsoft.com/office/drawing/2014/main" val="716170325"/>
                  </a:ext>
                </a:extLst>
              </a:tr>
            </a:tbl>
          </a:graphicData>
        </a:graphic>
      </p:graphicFrame>
    </p:spTree>
    <p:extLst>
      <p:ext uri="{BB962C8B-B14F-4D97-AF65-F5344CB8AC3E}">
        <p14:creationId xmlns:p14="http://schemas.microsoft.com/office/powerpoint/2010/main" val="171670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24000">
              <a:schemeClr val="tx1"/>
            </a:gs>
            <a:gs pos="66000">
              <a:srgbClr val="0070C0"/>
            </a:gs>
            <a:gs pos="83000">
              <a:srgbClr val="FF0000"/>
            </a:gs>
            <a:gs pos="100000">
              <a:srgbClr val="FF0000"/>
            </a:gs>
          </a:gsLst>
          <a:lin ang="5400000" scaled="1"/>
        </a:grad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677334" y="232229"/>
            <a:ext cx="8596668" cy="6386285"/>
          </a:xfrm>
        </p:spPr>
        <p:txBody>
          <a:bodyPr>
            <a:normAutofit lnSpcReduction="10000"/>
          </a:bodyPr>
          <a:lstStyle/>
          <a:p>
            <a:pPr marL="0" indent="0">
              <a:buNone/>
            </a:pPr>
            <a:r>
              <a:rPr lang="ru-RU" sz="2800" dirty="0">
                <a:solidFill>
                  <a:schemeClr val="bg1"/>
                </a:solidFill>
              </a:rPr>
              <a:t>В художественно-публицистическом сборнике «Во имя высокой цели…» воины-интернационалисты повествуют о суровых буднях боевых испытаний. Невозможно без содрогания читать эти очерки - свидетельство участников различных боевых операций от рядовых до офицеров. Читаю о военных дорогах Валерия </a:t>
            </a:r>
            <a:r>
              <a:rPr lang="ru-RU" sz="2800" dirty="0" err="1">
                <a:solidFill>
                  <a:schemeClr val="bg1"/>
                </a:solidFill>
              </a:rPr>
              <a:t>Лепестова</a:t>
            </a:r>
            <a:r>
              <a:rPr lang="ru-RU" sz="2800" dirty="0">
                <a:solidFill>
                  <a:schemeClr val="bg1"/>
                </a:solidFill>
              </a:rPr>
              <a:t> из Калининской области, Александра Нестерова из </a:t>
            </a:r>
            <a:r>
              <a:rPr lang="ru-RU" sz="2800" dirty="0" err="1">
                <a:solidFill>
                  <a:schemeClr val="bg1"/>
                </a:solidFill>
              </a:rPr>
              <a:t>Вольнянского</a:t>
            </a:r>
            <a:r>
              <a:rPr lang="ru-RU" sz="2800" dirty="0">
                <a:solidFill>
                  <a:schemeClr val="bg1"/>
                </a:solidFill>
              </a:rPr>
              <a:t> района Запорожской области, а у меня перед глазами встает портрет выпускника нашей школы Петра </a:t>
            </a:r>
            <a:r>
              <a:rPr lang="ru-RU" sz="2800" dirty="0" err="1">
                <a:solidFill>
                  <a:schemeClr val="bg1"/>
                </a:solidFill>
              </a:rPr>
              <a:t>Жаркова</a:t>
            </a:r>
            <a:r>
              <a:rPr lang="ru-RU" sz="2800" dirty="0">
                <a:solidFill>
                  <a:schemeClr val="bg1"/>
                </a:solidFill>
              </a:rPr>
              <a:t>., о котором написано так мало. Исследуя его биографию и восполняя пробелы из книг и воспоминаний родных, как по разному описывается ситуация в горах </a:t>
            </a:r>
            <a:r>
              <a:rPr lang="ru-RU" sz="2800" dirty="0" err="1">
                <a:solidFill>
                  <a:schemeClr val="bg1"/>
                </a:solidFill>
              </a:rPr>
              <a:t>Кубафа</a:t>
            </a:r>
            <a:r>
              <a:rPr lang="ru-RU" sz="2800" dirty="0">
                <a:solidFill>
                  <a:schemeClr val="bg1"/>
                </a:solidFill>
              </a:rPr>
              <a:t>, где он погиб.</a:t>
            </a:r>
          </a:p>
          <a:p>
            <a:endParaRPr lang="ru-RU" dirty="0"/>
          </a:p>
        </p:txBody>
      </p:sp>
    </p:spTree>
    <p:extLst>
      <p:ext uri="{BB962C8B-B14F-4D97-AF65-F5344CB8AC3E}">
        <p14:creationId xmlns:p14="http://schemas.microsoft.com/office/powerpoint/2010/main" val="1464277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24000">
              <a:schemeClr val="tx1"/>
            </a:gs>
            <a:gs pos="66000">
              <a:srgbClr val="0070C0"/>
            </a:gs>
            <a:gs pos="83000">
              <a:srgbClr val="FF0000"/>
            </a:gs>
            <a:gs pos="100000">
              <a:srgbClr val="FF0000"/>
            </a:gs>
          </a:gsLst>
          <a:lin ang="5400000" scaled="1"/>
        </a:gradFill>
        <a:effectLst/>
      </p:bgPr>
    </p:bg>
    <p:spTree>
      <p:nvGrpSpPr>
        <p:cNvPr id="1" name=""/>
        <p:cNvGrpSpPr/>
        <p:nvPr/>
      </p:nvGrpSpPr>
      <p:grpSpPr>
        <a:xfrm>
          <a:off x="0" y="0"/>
          <a:ext cx="0" cy="0"/>
          <a:chOff x="0" y="0"/>
          <a:chExt cx="0" cy="0"/>
        </a:xfrm>
      </p:grpSpPr>
      <p:sp>
        <p:nvSpPr>
          <p:cNvPr id="5" name="Объект 4"/>
          <p:cNvSpPr>
            <a:spLocks noGrp="1"/>
          </p:cNvSpPr>
          <p:nvPr>
            <p:ph sz="half" idx="1"/>
          </p:nvPr>
        </p:nvSpPr>
        <p:spPr>
          <a:xfrm>
            <a:off x="677334" y="261257"/>
            <a:ext cx="5897637" cy="5780104"/>
          </a:xfrm>
        </p:spPr>
        <p:txBody>
          <a:bodyPr>
            <a:normAutofit/>
          </a:bodyPr>
          <a:lstStyle/>
          <a:p>
            <a:pPr marL="0" indent="0">
              <a:buNone/>
            </a:pPr>
            <a:r>
              <a:rPr lang="ru-RU" dirty="0">
                <a:solidFill>
                  <a:schemeClr val="bg1"/>
                </a:solidFill>
              </a:rPr>
              <a:t>В 1981 году на </a:t>
            </a:r>
            <a:r>
              <a:rPr lang="ru-RU" dirty="0" err="1">
                <a:solidFill>
                  <a:schemeClr val="bg1"/>
                </a:solidFill>
              </a:rPr>
              <a:t>Куфабе</a:t>
            </a:r>
            <a:r>
              <a:rPr lang="ru-RU" dirty="0">
                <a:solidFill>
                  <a:schemeClr val="bg1"/>
                </a:solidFill>
              </a:rPr>
              <a:t> активизировались мятежники (брали </a:t>
            </a:r>
            <a:r>
              <a:rPr lang="ru-RU" b="1" dirty="0">
                <a:solidFill>
                  <a:schemeClr val="bg1"/>
                </a:solidFill>
              </a:rPr>
              <a:t>банду генерала </a:t>
            </a:r>
            <a:r>
              <a:rPr lang="ru-RU" b="1" dirty="0" err="1">
                <a:solidFill>
                  <a:schemeClr val="bg1"/>
                </a:solidFill>
              </a:rPr>
              <a:t>Абдуль-Вахид</a:t>
            </a:r>
            <a:r>
              <a:rPr lang="ru-RU" b="1" dirty="0">
                <a:solidFill>
                  <a:schemeClr val="bg1"/>
                </a:solidFill>
              </a:rPr>
              <a:t> </a:t>
            </a:r>
            <a:r>
              <a:rPr lang="ru-RU" b="1" dirty="0" err="1">
                <a:solidFill>
                  <a:schemeClr val="bg1"/>
                </a:solidFill>
              </a:rPr>
              <a:t>Хурсани</a:t>
            </a:r>
            <a:r>
              <a:rPr lang="ru-RU" b="1" dirty="0">
                <a:solidFill>
                  <a:schemeClr val="bg1"/>
                </a:solidFill>
              </a:rPr>
              <a:t>, он же  Абдулла </a:t>
            </a:r>
            <a:r>
              <a:rPr lang="ru-RU" b="1" dirty="0" err="1">
                <a:solidFill>
                  <a:schemeClr val="bg1"/>
                </a:solidFill>
              </a:rPr>
              <a:t>Вахоб</a:t>
            </a:r>
            <a:r>
              <a:rPr lang="ru-RU" b="1" dirty="0">
                <a:solidFill>
                  <a:schemeClr val="bg1"/>
                </a:solidFill>
              </a:rPr>
              <a:t> полевой командир действующий в 80-х годах </a:t>
            </a:r>
            <a:r>
              <a:rPr lang="ru-RU" dirty="0">
                <a:solidFill>
                  <a:schemeClr val="bg1"/>
                </a:solidFill>
              </a:rPr>
              <a:t>на </a:t>
            </a:r>
            <a:r>
              <a:rPr lang="ru-RU" dirty="0" err="1">
                <a:solidFill>
                  <a:schemeClr val="bg1"/>
                </a:solidFill>
              </a:rPr>
              <a:t>Куфабе</a:t>
            </a:r>
            <a:r>
              <a:rPr lang="ru-RU" dirty="0">
                <a:solidFill>
                  <a:schemeClr val="bg1"/>
                </a:solidFill>
              </a:rPr>
              <a:t>, </a:t>
            </a:r>
            <a:r>
              <a:rPr lang="ru-RU" dirty="0" err="1">
                <a:solidFill>
                  <a:schemeClr val="bg1"/>
                </a:solidFill>
              </a:rPr>
              <a:t>Джаваях</a:t>
            </a:r>
            <a:r>
              <a:rPr lang="ru-RU" dirty="0">
                <a:solidFill>
                  <a:schemeClr val="bg1"/>
                </a:solidFill>
              </a:rPr>
              <a:t> и Дарвазе.</a:t>
            </a:r>
            <a:r>
              <a:rPr lang="ru-RU" b="1" dirty="0">
                <a:solidFill>
                  <a:schemeClr val="bg1"/>
                </a:solidFill>
              </a:rPr>
              <a:t>)</a:t>
            </a:r>
            <a:r>
              <a:rPr lang="ru-RU" dirty="0">
                <a:solidFill>
                  <a:schemeClr val="bg1"/>
                </a:solidFill>
              </a:rPr>
              <a:t>, и это обусловило необходимость проведения новой операции. Замысел, разработанный оперативной группой, рассматривался в штабе  и с некоторыми поправками был принят в октябре. Предусматривалось силами трех маневренных и одной </a:t>
            </a:r>
            <a:r>
              <a:rPr lang="ru-RU" dirty="0" err="1">
                <a:solidFill>
                  <a:schemeClr val="bg1"/>
                </a:solidFill>
              </a:rPr>
              <a:t>десантно</a:t>
            </a:r>
            <a:r>
              <a:rPr lang="ru-RU" dirty="0">
                <a:solidFill>
                  <a:schemeClr val="bg1"/>
                </a:solidFill>
              </a:rPr>
              <a:t>-штурмовой группой (в эту десантную группу и вошёл Жарков П.В.) при поддержке эскадрильи вертолетов осуществить внезапную высадку десантов (вертолетных) для блокирования основной базы мятежников в </a:t>
            </a:r>
            <a:r>
              <a:rPr lang="ru-RU" dirty="0" err="1">
                <a:solidFill>
                  <a:schemeClr val="bg1"/>
                </a:solidFill>
              </a:rPr>
              <a:t>Куфабском</a:t>
            </a:r>
            <a:r>
              <a:rPr lang="ru-RU" dirty="0">
                <a:solidFill>
                  <a:schemeClr val="bg1"/>
                </a:solidFill>
              </a:rPr>
              <a:t> ущелье, огневое подавление (в основном вертолетами) их выявленных сил и последующее прочесывание (поиск) намеченных районов.</a:t>
            </a:r>
          </a:p>
          <a:p>
            <a:pPr marL="0" indent="0">
              <a:buNone/>
            </a:pPr>
            <a:endParaRPr lang="ru-RU" dirty="0"/>
          </a:p>
        </p:txBody>
      </p:sp>
      <p:pic>
        <p:nvPicPr>
          <p:cNvPr id="7" name="Объект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352268" y="4361288"/>
            <a:ext cx="4184650" cy="2353865"/>
          </a:xfrm>
        </p:spPr>
      </p:pic>
    </p:spTree>
    <p:extLst>
      <p:ext uri="{BB962C8B-B14F-4D97-AF65-F5344CB8AC3E}">
        <p14:creationId xmlns:p14="http://schemas.microsoft.com/office/powerpoint/2010/main" val="4106663899"/>
      </p:ext>
    </p:extLst>
  </p:cSld>
  <p:clrMapOvr>
    <a:masterClrMapping/>
  </p:clrMapOvr>
</p:sld>
</file>

<file path=ppt/theme/theme1.xml><?xml version="1.0" encoding="utf-8"?>
<a:theme xmlns:a="http://schemas.openxmlformats.org/drawingml/2006/main" name="Аспект">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Аспект">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docProps/app.xml><?xml version="1.0" encoding="utf-8"?>
<Properties xmlns="http://schemas.openxmlformats.org/officeDocument/2006/extended-properties" xmlns:vt="http://schemas.openxmlformats.org/officeDocument/2006/docPropsVTypes">
  <Template>Facet</Template>
  <TotalTime>49</TotalTime>
  <Words>1178</Words>
  <Application>Microsoft Office PowerPoint</Application>
  <PresentationFormat>Широкоэкранный</PresentationFormat>
  <Paragraphs>75</Paragraphs>
  <Slides>24</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24</vt:i4>
      </vt:variant>
    </vt:vector>
  </HeadingPairs>
  <TitlesOfParts>
    <vt:vector size="31" baseType="lpstr">
      <vt:lpstr>Aharoni</vt:lpstr>
      <vt:lpstr>Arial</vt:lpstr>
      <vt:lpstr>Arial Black</vt:lpstr>
      <vt:lpstr>Times New Roman</vt:lpstr>
      <vt:lpstr>Trebuchet MS</vt:lpstr>
      <vt:lpstr>Wingdings 3</vt:lpstr>
      <vt:lpstr>Аспект</vt:lpstr>
      <vt:lpstr>ПАМЯТИ ПАВШИМ!!!</vt:lpstr>
      <vt:lpstr>Торжественное открытие мемориальной доски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ГУПВ вместе с дежурной оперативной группой начали выяснять ситуацию. Сразу сделать это было трудно, поскольку по месту дислокации оперативной группы  (в пгт Пяндж) никого из руководства на месте не было. Начальник войск генерал Г.А. Згерский был в одном из погранотрядов, находился в пути и связь с ним отсутствовала. К тому же, ни он, ни начальник штаба округа полковник В.Н. Харичев к разработке этой операции практически не привлекались (что уже было ошибкой). На передовом командном пункте оперативной группы Он и сообщил неприятную весть: операция в Куфабском ущелье началась с рассветом, первый эшелон десанта (около 60 человек на вертолетах) при подходе к местам высадки попал под сильный огонь душманов. Есть убитые и раненые. Вертолет с полковником Будько (он оказался в составе первого эшелона десанта) был обстрелян из крупнокалиберных пулеметов, сам он был тяжело ранен, и вертолет, не приземляясь, доставил его на базу, в госпиталь. Высадившиеся под сильным огнем душманов десантные группы несут потери, сгорел один вертолет, в группах нет устойчивого управления, поскольку старший этого эшелона десанта капитан С. Богданов убит (потом это, не подтвердилось), поэтому надо незамедлительно эвакуировать эти группы. Доклад этот, при всех его погрешностях в деталях, вырисовывал довольно трагичную перспективу для высаженного десанта: устойчивого управления нет, большие потери (7 пограничников убитых, 8 раненых), боеприпасы на исходе, и душманы, что называется, не дают поднять головы.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Сценарий разработан заместителем директора по воспитательной работе МБОУ СОШ № 6 – Галеевой Лолой Николаевной Исследовательскую работу провели учащиеся 10 класса: Дубова Анна и Хакимова Сабрина</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ПАМЯТИ ПАВШИМ!!!</dc:title>
  <dc:creator>Asus</dc:creator>
  <cp:lastModifiedBy>Asus</cp:lastModifiedBy>
  <cp:revision>7</cp:revision>
  <dcterms:created xsi:type="dcterms:W3CDTF">2017-04-11T16:17:33Z</dcterms:created>
  <dcterms:modified xsi:type="dcterms:W3CDTF">2017-04-11T17:07:02Z</dcterms:modified>
</cp:coreProperties>
</file>