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6"/>
  </p:notesMasterIdLst>
  <p:sldIdLst>
    <p:sldId id="256" r:id="rId2"/>
    <p:sldId id="265" r:id="rId3"/>
    <p:sldId id="284" r:id="rId4"/>
    <p:sldId id="285" r:id="rId5"/>
    <p:sldId id="276" r:id="rId6"/>
    <p:sldId id="266" r:id="rId7"/>
    <p:sldId id="270" r:id="rId8"/>
    <p:sldId id="267" r:id="rId9"/>
    <p:sldId id="268" r:id="rId10"/>
    <p:sldId id="269" r:id="rId11"/>
    <p:sldId id="271" r:id="rId12"/>
    <p:sldId id="286" r:id="rId13"/>
    <p:sldId id="272" r:id="rId14"/>
    <p:sldId id="273" r:id="rId15"/>
    <p:sldId id="274" r:id="rId16"/>
    <p:sldId id="288" r:id="rId17"/>
    <p:sldId id="287" r:id="rId18"/>
    <p:sldId id="289" r:id="rId19"/>
    <p:sldId id="258" r:id="rId20"/>
    <p:sldId id="259" r:id="rId21"/>
    <p:sldId id="282" r:id="rId22"/>
    <p:sldId id="290" r:id="rId23"/>
    <p:sldId id="283" r:id="rId24"/>
    <p:sldId id="260" r:id="rId25"/>
    <p:sldId id="261" r:id="rId26"/>
    <p:sldId id="279" r:id="rId27"/>
    <p:sldId id="262" r:id="rId28"/>
    <p:sldId id="275" r:id="rId29"/>
    <p:sldId id="277" r:id="rId30"/>
    <p:sldId id="292" r:id="rId31"/>
    <p:sldId id="291" r:id="rId32"/>
    <p:sldId id="280" r:id="rId33"/>
    <p:sldId id="281" r:id="rId34"/>
    <p:sldId id="27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1FDB"/>
    <a:srgbClr val="00E266"/>
    <a:srgbClr val="FCC9A2"/>
    <a:srgbClr val="43FF98"/>
    <a:srgbClr val="85DFFF"/>
    <a:srgbClr val="2DC8FF"/>
    <a:srgbClr val="5A0A9C"/>
    <a:srgbClr val="A521AF"/>
    <a:srgbClr val="9D36A8"/>
    <a:srgbClr val="B13D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44" autoAdjust="0"/>
  </p:normalViewPr>
  <p:slideViewPr>
    <p:cSldViewPr>
      <p:cViewPr>
        <p:scale>
          <a:sx n="70" d="100"/>
          <a:sy n="70" d="100"/>
        </p:scale>
        <p:origin x="-1374" y="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618256051326916E-2"/>
          <c:y val="6.3898887639045873E-2"/>
          <c:w val="0.92381741778406634"/>
          <c:h val="0.8270500562429696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соц.-ком.р</c:v>
                </c:pt>
                <c:pt idx="1">
                  <c:v>познават.р</c:v>
                </c:pt>
                <c:pt idx="2">
                  <c:v>худ.-эст.р.</c:v>
                </c:pt>
                <c:pt idx="3">
                  <c:v>обр. обл.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1.9</c:v>
                </c:pt>
                <c:pt idx="1">
                  <c:v>2.2000000000000002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соц.-ком.р</c:v>
                </c:pt>
                <c:pt idx="1">
                  <c:v>познават.р</c:v>
                </c:pt>
                <c:pt idx="2">
                  <c:v>худ.-эст.р.</c:v>
                </c:pt>
                <c:pt idx="3">
                  <c:v>обр. обл.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3.9</c:v>
                </c:pt>
                <c:pt idx="1">
                  <c:v>4.4000000000000004</c:v>
                </c:pt>
                <c:pt idx="2">
                  <c:v>4.2</c:v>
                </c:pt>
              </c:numCache>
            </c:numRef>
          </c:val>
        </c:ser>
        <c:axId val="155032192"/>
        <c:axId val="154861952"/>
      </c:barChart>
      <c:catAx>
        <c:axId val="155032192"/>
        <c:scaling>
          <c:orientation val="minMax"/>
        </c:scaling>
        <c:axPos val="b"/>
        <c:tickLblPos val="nextTo"/>
        <c:crossAx val="154861952"/>
        <c:crosses val="autoZero"/>
        <c:auto val="1"/>
        <c:lblAlgn val="ctr"/>
        <c:lblOffset val="100"/>
      </c:catAx>
      <c:valAx>
        <c:axId val="154861952"/>
        <c:scaling>
          <c:orientation val="minMax"/>
        </c:scaling>
        <c:axPos val="l"/>
        <c:majorGridlines/>
        <c:numFmt formatCode="General" sourceLinked="1"/>
        <c:tickLblPos val="nextTo"/>
        <c:crossAx val="155032192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77C64-F6EA-44B0-90A4-3C5529B5174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6AFB3F-EF15-4659-B75B-7E6C7D5FF541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500" baseline="0" dirty="0" smtClean="0">
              <a:solidFill>
                <a:srgbClr val="002060"/>
              </a:solidFill>
            </a:rPr>
            <a:t>ТВОРЧЕСКИЕ МАСТЕРСКИЕ</a:t>
          </a:r>
          <a:endParaRPr lang="ru-RU" sz="1500" baseline="0" dirty="0">
            <a:solidFill>
              <a:srgbClr val="002060"/>
            </a:solidFill>
          </a:endParaRPr>
        </a:p>
      </dgm:t>
    </dgm:pt>
    <dgm:pt modelId="{A4ED488E-A3DE-4029-9F18-0292F59A09C0}" type="parTrans" cxnId="{F82302C7-F107-4193-A55F-391598BA4575}">
      <dgm:prSet/>
      <dgm:spPr/>
      <dgm:t>
        <a:bodyPr/>
        <a:lstStyle/>
        <a:p>
          <a:endParaRPr lang="ru-RU"/>
        </a:p>
      </dgm:t>
    </dgm:pt>
    <dgm:pt modelId="{D3418C5F-2BA6-4E75-BECC-3B5C6BBB471E}" type="sibTrans" cxnId="{F82302C7-F107-4193-A55F-391598BA4575}">
      <dgm:prSet/>
      <dgm:spPr/>
      <dgm:t>
        <a:bodyPr/>
        <a:lstStyle/>
        <a:p>
          <a:endParaRPr lang="ru-RU"/>
        </a:p>
      </dgm:t>
    </dgm:pt>
    <dgm:pt modelId="{57A48079-43B4-4269-A6B7-A4373B89BC91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500" baseline="0" dirty="0" smtClean="0">
              <a:solidFill>
                <a:srgbClr val="002060"/>
              </a:solidFill>
            </a:rPr>
            <a:t>МАСТЕР - КЛАССЫ</a:t>
          </a:r>
          <a:endParaRPr lang="ru-RU" sz="1500" baseline="0" dirty="0">
            <a:solidFill>
              <a:srgbClr val="002060"/>
            </a:solidFill>
          </a:endParaRPr>
        </a:p>
      </dgm:t>
    </dgm:pt>
    <dgm:pt modelId="{82C3DC84-6CA2-4332-B930-1FBFC3440591}" type="parTrans" cxnId="{FE873A1F-88FB-4BB7-AD6B-600E418CFE76}">
      <dgm:prSet/>
      <dgm:spPr/>
      <dgm:t>
        <a:bodyPr/>
        <a:lstStyle/>
        <a:p>
          <a:endParaRPr lang="ru-RU"/>
        </a:p>
      </dgm:t>
    </dgm:pt>
    <dgm:pt modelId="{532C91E8-B053-474A-BA2D-C18C5C4DA6E0}" type="sibTrans" cxnId="{FE873A1F-88FB-4BB7-AD6B-600E418CFE76}">
      <dgm:prSet/>
      <dgm:spPr/>
      <dgm:t>
        <a:bodyPr/>
        <a:lstStyle/>
        <a:p>
          <a:endParaRPr lang="ru-RU"/>
        </a:p>
      </dgm:t>
    </dgm:pt>
    <dgm:pt modelId="{FE5E2E4B-0299-4D84-A9A7-C434C2C7D28E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500" baseline="0" dirty="0" smtClean="0">
              <a:solidFill>
                <a:srgbClr val="002060"/>
              </a:solidFill>
            </a:rPr>
            <a:t>ЭКСКУРСИИ</a:t>
          </a:r>
          <a:endParaRPr lang="ru-RU" sz="1500" baseline="0" dirty="0">
            <a:solidFill>
              <a:srgbClr val="002060"/>
            </a:solidFill>
          </a:endParaRPr>
        </a:p>
      </dgm:t>
    </dgm:pt>
    <dgm:pt modelId="{D2E238BF-0E2F-4BD5-B51C-01B9E9BCE028}" type="parTrans" cxnId="{2A0CDE01-0230-45AD-BE3A-66FEF930F302}">
      <dgm:prSet/>
      <dgm:spPr/>
      <dgm:t>
        <a:bodyPr/>
        <a:lstStyle/>
        <a:p>
          <a:endParaRPr lang="ru-RU"/>
        </a:p>
      </dgm:t>
    </dgm:pt>
    <dgm:pt modelId="{B17F65F3-A8E7-4CD6-A7FC-35CDABBDCF3C}" type="sibTrans" cxnId="{2A0CDE01-0230-45AD-BE3A-66FEF930F302}">
      <dgm:prSet/>
      <dgm:spPr/>
      <dgm:t>
        <a:bodyPr/>
        <a:lstStyle/>
        <a:p>
          <a:endParaRPr lang="ru-RU"/>
        </a:p>
      </dgm:t>
    </dgm:pt>
    <dgm:pt modelId="{F18B208C-A82D-40B8-9732-D2FFA183C5BC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500" baseline="0" dirty="0" smtClean="0">
              <a:solidFill>
                <a:srgbClr val="002060"/>
              </a:solidFill>
            </a:rPr>
            <a:t>ВЫСТАВКИ</a:t>
          </a:r>
          <a:endParaRPr lang="ru-RU" sz="1500" baseline="0" dirty="0">
            <a:solidFill>
              <a:srgbClr val="002060"/>
            </a:solidFill>
          </a:endParaRPr>
        </a:p>
      </dgm:t>
    </dgm:pt>
    <dgm:pt modelId="{357B5C23-A213-46D6-9AB6-9640D5B51E45}" type="parTrans" cxnId="{79E0FC1D-0738-49CB-9FEC-C4ABC9942203}">
      <dgm:prSet/>
      <dgm:spPr/>
      <dgm:t>
        <a:bodyPr/>
        <a:lstStyle/>
        <a:p>
          <a:endParaRPr lang="ru-RU"/>
        </a:p>
      </dgm:t>
    </dgm:pt>
    <dgm:pt modelId="{C3DB74EB-05A1-4B35-9AF3-9DE550FF66E4}" type="sibTrans" cxnId="{79E0FC1D-0738-49CB-9FEC-C4ABC9942203}">
      <dgm:prSet/>
      <dgm:spPr/>
      <dgm:t>
        <a:bodyPr/>
        <a:lstStyle/>
        <a:p>
          <a:endParaRPr lang="ru-RU"/>
        </a:p>
      </dgm:t>
    </dgm:pt>
    <dgm:pt modelId="{59A6BFCE-64D5-4398-B9E8-FDC4AD964ED7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r>
            <a:rPr lang="ru-RU" sz="1500" baseline="0" dirty="0" smtClean="0">
              <a:solidFill>
                <a:srgbClr val="002060"/>
              </a:solidFill>
            </a:rPr>
            <a:t>АКЦИИ</a:t>
          </a:r>
          <a:endParaRPr lang="ru-RU" sz="1500" baseline="0" dirty="0">
            <a:solidFill>
              <a:srgbClr val="002060"/>
            </a:solidFill>
          </a:endParaRPr>
        </a:p>
      </dgm:t>
    </dgm:pt>
    <dgm:pt modelId="{2D2CEBA9-A8A7-4C86-BBEB-24403A71BAB2}" type="parTrans" cxnId="{5798DB72-AE1E-4A16-91EB-C013F851D140}">
      <dgm:prSet/>
      <dgm:spPr/>
      <dgm:t>
        <a:bodyPr/>
        <a:lstStyle/>
        <a:p>
          <a:endParaRPr lang="ru-RU"/>
        </a:p>
      </dgm:t>
    </dgm:pt>
    <dgm:pt modelId="{6C843C93-94E0-45CD-A9D9-3E85AF8977A0}" type="sibTrans" cxnId="{5798DB72-AE1E-4A16-91EB-C013F851D140}">
      <dgm:prSet/>
      <dgm:spPr/>
      <dgm:t>
        <a:bodyPr/>
        <a:lstStyle/>
        <a:p>
          <a:endParaRPr lang="ru-RU"/>
        </a:p>
      </dgm:t>
    </dgm:pt>
    <dgm:pt modelId="{09B92BFB-FBCF-4032-AACD-D97AAAB65F20}" type="pres">
      <dgm:prSet presAssocID="{CF277C64-F6EA-44B0-90A4-3C5529B5174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F38E4B-4678-4F30-BC0A-DBACBF62B112}" type="pres">
      <dgm:prSet presAssocID="{346AFB3F-EF15-4659-B75B-7E6C7D5FF541}" presName="node" presStyleLbl="node1" presStyleIdx="0" presStyleCnt="5" custScaleX="130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4924C-FC09-432C-8E15-49505766AE52}" type="pres">
      <dgm:prSet presAssocID="{D3418C5F-2BA6-4E75-BECC-3B5C6BBB471E}" presName="sibTrans" presStyleLbl="sibTrans2D1" presStyleIdx="0" presStyleCnt="5"/>
      <dgm:spPr/>
      <dgm:t>
        <a:bodyPr/>
        <a:lstStyle/>
        <a:p>
          <a:endParaRPr lang="ru-RU"/>
        </a:p>
      </dgm:t>
    </dgm:pt>
    <dgm:pt modelId="{9B2B6C24-266B-40C2-BDC9-169A6106B036}" type="pres">
      <dgm:prSet presAssocID="{D3418C5F-2BA6-4E75-BECC-3B5C6BBB471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823D46E6-82D2-44D1-8166-5ADCC3FC85CA}" type="pres">
      <dgm:prSet presAssocID="{57A48079-43B4-4269-A6B7-A4373B89BC91}" presName="node" presStyleLbl="node1" presStyleIdx="1" presStyleCnt="5" custScaleX="138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AA28F-5FA7-4F21-9809-5C0DE52BAFD3}" type="pres">
      <dgm:prSet presAssocID="{532C91E8-B053-474A-BA2D-C18C5C4DA6E0}" presName="sibTrans" presStyleLbl="sibTrans2D1" presStyleIdx="1" presStyleCnt="5"/>
      <dgm:spPr/>
      <dgm:t>
        <a:bodyPr/>
        <a:lstStyle/>
        <a:p>
          <a:endParaRPr lang="ru-RU"/>
        </a:p>
      </dgm:t>
    </dgm:pt>
    <dgm:pt modelId="{24B47846-C084-42BF-ADA6-A7F2B43BAD07}" type="pres">
      <dgm:prSet presAssocID="{532C91E8-B053-474A-BA2D-C18C5C4DA6E0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27A1AC6-BF8F-47A5-9D82-FAA82A480220}" type="pres">
      <dgm:prSet presAssocID="{FE5E2E4B-0299-4D84-A9A7-C434C2C7D28E}" presName="node" presStyleLbl="node1" presStyleIdx="2" presStyleCnt="5" custScaleX="146784" custRadScaleRad="112522" custRadScaleInc="-22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E3BD3-937E-4E67-B575-B5795120A8C9}" type="pres">
      <dgm:prSet presAssocID="{B17F65F3-A8E7-4CD6-A7FC-35CDABBDCF3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D65ED2E6-D19F-4847-92CB-A8BECAF04F73}" type="pres">
      <dgm:prSet presAssocID="{B17F65F3-A8E7-4CD6-A7FC-35CDABBDCF3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B2292E16-2D2D-41F9-B42D-2F7530799C23}" type="pres">
      <dgm:prSet presAssocID="{F18B208C-A82D-40B8-9732-D2FFA183C5BC}" presName="node" presStyleLbl="node1" presStyleIdx="3" presStyleCnt="5" custScaleX="137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AF01E-FA16-41E0-9778-6E1C0116930B}" type="pres">
      <dgm:prSet presAssocID="{C3DB74EB-05A1-4B35-9AF3-9DE550FF66E4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3A748CE-8C7D-4C4F-BD2A-DDD753E5168B}" type="pres">
      <dgm:prSet presAssocID="{C3DB74EB-05A1-4B35-9AF3-9DE550FF66E4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EE6480DA-9E1A-4165-8D5E-FD47989DE1F3}" type="pres">
      <dgm:prSet presAssocID="{59A6BFCE-64D5-4398-B9E8-FDC4AD964ED7}" presName="node" presStyleLbl="node1" presStyleIdx="4" presStyleCnt="5" custScaleX="131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DA47B-69F7-4DD5-840B-DC65F4DF0273}" type="pres">
      <dgm:prSet presAssocID="{6C843C93-94E0-45CD-A9D9-3E85AF8977A0}" presName="sibTrans" presStyleLbl="sibTrans2D1" presStyleIdx="4" presStyleCnt="5"/>
      <dgm:spPr/>
      <dgm:t>
        <a:bodyPr/>
        <a:lstStyle/>
        <a:p>
          <a:endParaRPr lang="ru-RU"/>
        </a:p>
      </dgm:t>
    </dgm:pt>
    <dgm:pt modelId="{8F61FBC2-2B85-475B-BB30-88ADC18A2F4E}" type="pres">
      <dgm:prSet presAssocID="{6C843C93-94E0-45CD-A9D9-3E85AF8977A0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3166443E-86DB-406B-9DEB-CD8C908F40A0}" type="presOf" srcId="{346AFB3F-EF15-4659-B75B-7E6C7D5FF541}" destId="{ECF38E4B-4678-4F30-BC0A-DBACBF62B112}" srcOrd="0" destOrd="0" presId="urn:microsoft.com/office/officeart/2005/8/layout/cycle2"/>
    <dgm:cxn modelId="{3CDBF0F5-3E90-4561-9278-DB4224CE869C}" type="presOf" srcId="{D3418C5F-2BA6-4E75-BECC-3B5C6BBB471E}" destId="{9B2B6C24-266B-40C2-BDC9-169A6106B036}" srcOrd="1" destOrd="0" presId="urn:microsoft.com/office/officeart/2005/8/layout/cycle2"/>
    <dgm:cxn modelId="{4EB0B4BA-08E9-4029-A476-E8114433E07F}" type="presOf" srcId="{C3DB74EB-05A1-4B35-9AF3-9DE550FF66E4}" destId="{33A748CE-8C7D-4C4F-BD2A-DDD753E5168B}" srcOrd="1" destOrd="0" presId="urn:microsoft.com/office/officeart/2005/8/layout/cycle2"/>
    <dgm:cxn modelId="{F02CF9BA-692E-4B17-BA00-E98C2B8A339F}" type="presOf" srcId="{6C843C93-94E0-45CD-A9D9-3E85AF8977A0}" destId="{31ADA47B-69F7-4DD5-840B-DC65F4DF0273}" srcOrd="0" destOrd="0" presId="urn:microsoft.com/office/officeart/2005/8/layout/cycle2"/>
    <dgm:cxn modelId="{B8F82C74-3A94-4C7F-80D9-B802D03F82DC}" type="presOf" srcId="{D3418C5F-2BA6-4E75-BECC-3B5C6BBB471E}" destId="{6364924C-FC09-432C-8E15-49505766AE52}" srcOrd="0" destOrd="0" presId="urn:microsoft.com/office/officeart/2005/8/layout/cycle2"/>
    <dgm:cxn modelId="{FE873A1F-88FB-4BB7-AD6B-600E418CFE76}" srcId="{CF277C64-F6EA-44B0-90A4-3C5529B5174D}" destId="{57A48079-43B4-4269-A6B7-A4373B89BC91}" srcOrd="1" destOrd="0" parTransId="{82C3DC84-6CA2-4332-B930-1FBFC3440591}" sibTransId="{532C91E8-B053-474A-BA2D-C18C5C4DA6E0}"/>
    <dgm:cxn modelId="{B894507F-FA56-49FE-A730-B34CC55DECA7}" type="presOf" srcId="{CF277C64-F6EA-44B0-90A4-3C5529B5174D}" destId="{09B92BFB-FBCF-4032-AACD-D97AAAB65F20}" srcOrd="0" destOrd="0" presId="urn:microsoft.com/office/officeart/2005/8/layout/cycle2"/>
    <dgm:cxn modelId="{77E4A32E-8ECA-4720-B8CF-62F5F361A09B}" type="presOf" srcId="{B17F65F3-A8E7-4CD6-A7FC-35CDABBDCF3C}" destId="{B01E3BD3-937E-4E67-B575-B5795120A8C9}" srcOrd="0" destOrd="0" presId="urn:microsoft.com/office/officeart/2005/8/layout/cycle2"/>
    <dgm:cxn modelId="{F82302C7-F107-4193-A55F-391598BA4575}" srcId="{CF277C64-F6EA-44B0-90A4-3C5529B5174D}" destId="{346AFB3F-EF15-4659-B75B-7E6C7D5FF541}" srcOrd="0" destOrd="0" parTransId="{A4ED488E-A3DE-4029-9F18-0292F59A09C0}" sibTransId="{D3418C5F-2BA6-4E75-BECC-3B5C6BBB471E}"/>
    <dgm:cxn modelId="{0ED0F57A-261A-492D-A0C4-6D988EBF7A67}" type="presOf" srcId="{B17F65F3-A8E7-4CD6-A7FC-35CDABBDCF3C}" destId="{D65ED2E6-D19F-4847-92CB-A8BECAF04F73}" srcOrd="1" destOrd="0" presId="urn:microsoft.com/office/officeart/2005/8/layout/cycle2"/>
    <dgm:cxn modelId="{65D4F43F-E153-4C09-908D-17AA041D96BC}" type="presOf" srcId="{FE5E2E4B-0299-4D84-A9A7-C434C2C7D28E}" destId="{D27A1AC6-BF8F-47A5-9D82-FAA82A480220}" srcOrd="0" destOrd="0" presId="urn:microsoft.com/office/officeart/2005/8/layout/cycle2"/>
    <dgm:cxn modelId="{CC5158A6-6F47-4D87-A1B5-E5750588C0D0}" type="presOf" srcId="{57A48079-43B4-4269-A6B7-A4373B89BC91}" destId="{823D46E6-82D2-44D1-8166-5ADCC3FC85CA}" srcOrd="0" destOrd="0" presId="urn:microsoft.com/office/officeart/2005/8/layout/cycle2"/>
    <dgm:cxn modelId="{CBFCCCD1-977D-4424-AFCB-D4EA29EB08C9}" type="presOf" srcId="{532C91E8-B053-474A-BA2D-C18C5C4DA6E0}" destId="{24B47846-C084-42BF-ADA6-A7F2B43BAD07}" srcOrd="1" destOrd="0" presId="urn:microsoft.com/office/officeart/2005/8/layout/cycle2"/>
    <dgm:cxn modelId="{79E0FC1D-0738-49CB-9FEC-C4ABC9942203}" srcId="{CF277C64-F6EA-44B0-90A4-3C5529B5174D}" destId="{F18B208C-A82D-40B8-9732-D2FFA183C5BC}" srcOrd="3" destOrd="0" parTransId="{357B5C23-A213-46D6-9AB6-9640D5B51E45}" sibTransId="{C3DB74EB-05A1-4B35-9AF3-9DE550FF66E4}"/>
    <dgm:cxn modelId="{9A915988-8DA8-48E5-80EC-16532769F012}" type="presOf" srcId="{F18B208C-A82D-40B8-9732-D2FFA183C5BC}" destId="{B2292E16-2D2D-41F9-B42D-2F7530799C23}" srcOrd="0" destOrd="0" presId="urn:microsoft.com/office/officeart/2005/8/layout/cycle2"/>
    <dgm:cxn modelId="{2A0CDE01-0230-45AD-BE3A-66FEF930F302}" srcId="{CF277C64-F6EA-44B0-90A4-3C5529B5174D}" destId="{FE5E2E4B-0299-4D84-A9A7-C434C2C7D28E}" srcOrd="2" destOrd="0" parTransId="{D2E238BF-0E2F-4BD5-B51C-01B9E9BCE028}" sibTransId="{B17F65F3-A8E7-4CD6-A7FC-35CDABBDCF3C}"/>
    <dgm:cxn modelId="{669789DA-1B58-4D2A-AEAF-C64A2DD145B9}" type="presOf" srcId="{6C843C93-94E0-45CD-A9D9-3E85AF8977A0}" destId="{8F61FBC2-2B85-475B-BB30-88ADC18A2F4E}" srcOrd="1" destOrd="0" presId="urn:microsoft.com/office/officeart/2005/8/layout/cycle2"/>
    <dgm:cxn modelId="{5798DB72-AE1E-4A16-91EB-C013F851D140}" srcId="{CF277C64-F6EA-44B0-90A4-3C5529B5174D}" destId="{59A6BFCE-64D5-4398-B9E8-FDC4AD964ED7}" srcOrd="4" destOrd="0" parTransId="{2D2CEBA9-A8A7-4C86-BBEB-24403A71BAB2}" sibTransId="{6C843C93-94E0-45CD-A9D9-3E85AF8977A0}"/>
    <dgm:cxn modelId="{FAF7E5A6-6183-4334-9AB1-7F87C8D8BCA5}" type="presOf" srcId="{C3DB74EB-05A1-4B35-9AF3-9DE550FF66E4}" destId="{7ABAF01E-FA16-41E0-9778-6E1C0116930B}" srcOrd="0" destOrd="0" presId="urn:microsoft.com/office/officeart/2005/8/layout/cycle2"/>
    <dgm:cxn modelId="{939C5F4F-0D1B-4E88-8757-D9774F69DC5D}" type="presOf" srcId="{532C91E8-B053-474A-BA2D-C18C5C4DA6E0}" destId="{754AA28F-5FA7-4F21-9809-5C0DE52BAFD3}" srcOrd="0" destOrd="0" presId="urn:microsoft.com/office/officeart/2005/8/layout/cycle2"/>
    <dgm:cxn modelId="{9EA78E60-D856-4924-83F6-5D80B5ABC093}" type="presOf" srcId="{59A6BFCE-64D5-4398-B9E8-FDC4AD964ED7}" destId="{EE6480DA-9E1A-4165-8D5E-FD47989DE1F3}" srcOrd="0" destOrd="0" presId="urn:microsoft.com/office/officeart/2005/8/layout/cycle2"/>
    <dgm:cxn modelId="{A9C4C27A-7AD6-4AA0-AEFB-DE3DBF426CE0}" type="presParOf" srcId="{09B92BFB-FBCF-4032-AACD-D97AAAB65F20}" destId="{ECF38E4B-4678-4F30-BC0A-DBACBF62B112}" srcOrd="0" destOrd="0" presId="urn:microsoft.com/office/officeart/2005/8/layout/cycle2"/>
    <dgm:cxn modelId="{0E45D00A-3BBF-45F4-820A-F571236A0E98}" type="presParOf" srcId="{09B92BFB-FBCF-4032-AACD-D97AAAB65F20}" destId="{6364924C-FC09-432C-8E15-49505766AE52}" srcOrd="1" destOrd="0" presId="urn:microsoft.com/office/officeart/2005/8/layout/cycle2"/>
    <dgm:cxn modelId="{C6B9BBE9-99B5-4243-B5DF-881D94FF86A9}" type="presParOf" srcId="{6364924C-FC09-432C-8E15-49505766AE52}" destId="{9B2B6C24-266B-40C2-BDC9-169A6106B036}" srcOrd="0" destOrd="0" presId="urn:microsoft.com/office/officeart/2005/8/layout/cycle2"/>
    <dgm:cxn modelId="{6BCA93B2-2EF2-4025-973F-0C09CB3F9B1D}" type="presParOf" srcId="{09B92BFB-FBCF-4032-AACD-D97AAAB65F20}" destId="{823D46E6-82D2-44D1-8166-5ADCC3FC85CA}" srcOrd="2" destOrd="0" presId="urn:microsoft.com/office/officeart/2005/8/layout/cycle2"/>
    <dgm:cxn modelId="{F5DEAAB9-B460-4640-BEBE-C6D0F59AD9EE}" type="presParOf" srcId="{09B92BFB-FBCF-4032-AACD-D97AAAB65F20}" destId="{754AA28F-5FA7-4F21-9809-5C0DE52BAFD3}" srcOrd="3" destOrd="0" presId="urn:microsoft.com/office/officeart/2005/8/layout/cycle2"/>
    <dgm:cxn modelId="{2C8D62EC-DF90-453A-9856-67CC434A1AA7}" type="presParOf" srcId="{754AA28F-5FA7-4F21-9809-5C0DE52BAFD3}" destId="{24B47846-C084-42BF-ADA6-A7F2B43BAD07}" srcOrd="0" destOrd="0" presId="urn:microsoft.com/office/officeart/2005/8/layout/cycle2"/>
    <dgm:cxn modelId="{02F2FA5E-4124-4DDE-BA5D-97A519F5CFD0}" type="presParOf" srcId="{09B92BFB-FBCF-4032-AACD-D97AAAB65F20}" destId="{D27A1AC6-BF8F-47A5-9D82-FAA82A480220}" srcOrd="4" destOrd="0" presId="urn:microsoft.com/office/officeart/2005/8/layout/cycle2"/>
    <dgm:cxn modelId="{E14FE091-D879-41E0-96B6-1BD48DA3E195}" type="presParOf" srcId="{09B92BFB-FBCF-4032-AACD-D97AAAB65F20}" destId="{B01E3BD3-937E-4E67-B575-B5795120A8C9}" srcOrd="5" destOrd="0" presId="urn:microsoft.com/office/officeart/2005/8/layout/cycle2"/>
    <dgm:cxn modelId="{7FE18D4D-3607-47DC-BF20-65BD9D317626}" type="presParOf" srcId="{B01E3BD3-937E-4E67-B575-B5795120A8C9}" destId="{D65ED2E6-D19F-4847-92CB-A8BECAF04F73}" srcOrd="0" destOrd="0" presId="urn:microsoft.com/office/officeart/2005/8/layout/cycle2"/>
    <dgm:cxn modelId="{8AB181D6-4FBE-44C1-A3E8-1CB314A668CD}" type="presParOf" srcId="{09B92BFB-FBCF-4032-AACD-D97AAAB65F20}" destId="{B2292E16-2D2D-41F9-B42D-2F7530799C23}" srcOrd="6" destOrd="0" presId="urn:microsoft.com/office/officeart/2005/8/layout/cycle2"/>
    <dgm:cxn modelId="{272B3C0A-3D3A-47E3-B08C-D3A7CC8DA64A}" type="presParOf" srcId="{09B92BFB-FBCF-4032-AACD-D97AAAB65F20}" destId="{7ABAF01E-FA16-41E0-9778-6E1C0116930B}" srcOrd="7" destOrd="0" presId="urn:microsoft.com/office/officeart/2005/8/layout/cycle2"/>
    <dgm:cxn modelId="{BC1FDAD7-7D5A-47DC-A27A-720EC38FFDB2}" type="presParOf" srcId="{7ABAF01E-FA16-41E0-9778-6E1C0116930B}" destId="{33A748CE-8C7D-4C4F-BD2A-DDD753E5168B}" srcOrd="0" destOrd="0" presId="urn:microsoft.com/office/officeart/2005/8/layout/cycle2"/>
    <dgm:cxn modelId="{53CD69CE-38B9-42E7-A3D0-FD4A1BC1827D}" type="presParOf" srcId="{09B92BFB-FBCF-4032-AACD-D97AAAB65F20}" destId="{EE6480DA-9E1A-4165-8D5E-FD47989DE1F3}" srcOrd="8" destOrd="0" presId="urn:microsoft.com/office/officeart/2005/8/layout/cycle2"/>
    <dgm:cxn modelId="{8A104DF7-9D74-474A-A6F6-2E44DE55E794}" type="presParOf" srcId="{09B92BFB-FBCF-4032-AACD-D97AAAB65F20}" destId="{31ADA47B-69F7-4DD5-840B-DC65F4DF0273}" srcOrd="9" destOrd="0" presId="urn:microsoft.com/office/officeart/2005/8/layout/cycle2"/>
    <dgm:cxn modelId="{850D6D2A-83C1-4ACE-A90D-65FE37A5AECE}" type="presParOf" srcId="{31ADA47B-69F7-4DD5-840B-DC65F4DF0273}" destId="{8F61FBC2-2B85-475B-BB30-88ADC18A2F4E}" srcOrd="0" destOrd="0" presId="urn:microsoft.com/office/officeart/2005/8/layout/cycle2"/>
  </dgm:cxnLst>
  <dgm:bg>
    <a:effectLst>
      <a:glow rad="139700">
        <a:schemeClr val="accent2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F38E4B-4678-4F30-BC0A-DBACBF62B112}">
      <dsp:nvSpPr>
        <dsp:cNvPr id="0" name=""/>
        <dsp:cNvSpPr/>
      </dsp:nvSpPr>
      <dsp:spPr>
        <a:xfrm>
          <a:off x="2676219" y="1554"/>
          <a:ext cx="1871189" cy="1434675"/>
        </a:xfrm>
        <a:prstGeom prst="ellipse">
          <a:avLst/>
        </a:prstGeom>
        <a:gradFill rotWithShape="1">
          <a:gsLst>
            <a:gs pos="0">
              <a:schemeClr val="accent2">
                <a:tint val="92000"/>
                <a:satMod val="170000"/>
              </a:schemeClr>
            </a:gs>
            <a:gs pos="15000">
              <a:schemeClr val="accent2">
                <a:tint val="92000"/>
                <a:shade val="99000"/>
                <a:satMod val="170000"/>
              </a:schemeClr>
            </a:gs>
            <a:gs pos="62000">
              <a:schemeClr val="accent2">
                <a:tint val="96000"/>
                <a:shade val="80000"/>
                <a:satMod val="170000"/>
              </a:schemeClr>
            </a:gs>
            <a:gs pos="97000">
              <a:schemeClr val="accent2">
                <a:tint val="98000"/>
                <a:shade val="63000"/>
                <a:satMod val="170000"/>
              </a:schemeClr>
            </a:gs>
            <a:gs pos="100000">
              <a:schemeClr val="accent2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2"/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>
              <a:solidFill>
                <a:srgbClr val="002060"/>
              </a:solidFill>
            </a:rPr>
            <a:t>ТВОРЧЕСКИЕ МАСТЕРСКИЕ</a:t>
          </a:r>
          <a:endParaRPr lang="ru-RU" sz="1500" kern="1200" baseline="0" dirty="0">
            <a:solidFill>
              <a:srgbClr val="002060"/>
            </a:solidFill>
          </a:endParaRPr>
        </a:p>
      </dsp:txBody>
      <dsp:txXfrm>
        <a:off x="2676219" y="1554"/>
        <a:ext cx="1871189" cy="1434675"/>
      </dsp:txXfrm>
    </dsp:sp>
    <dsp:sp modelId="{6364924C-FC09-432C-8E15-49505766AE52}">
      <dsp:nvSpPr>
        <dsp:cNvPr id="0" name=""/>
        <dsp:cNvSpPr/>
      </dsp:nvSpPr>
      <dsp:spPr>
        <a:xfrm rot="2160000">
          <a:off x="4348139" y="1098235"/>
          <a:ext cx="238039" cy="484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2160000">
        <a:off x="4348139" y="1098235"/>
        <a:ext cx="238039" cy="484202"/>
      </dsp:txXfrm>
    </dsp:sp>
    <dsp:sp modelId="{823D46E6-82D2-44D1-8166-5ADCC3FC85CA}">
      <dsp:nvSpPr>
        <dsp:cNvPr id="0" name=""/>
        <dsp:cNvSpPr/>
      </dsp:nvSpPr>
      <dsp:spPr>
        <a:xfrm>
          <a:off x="4361345" y="1267674"/>
          <a:ext cx="1986264" cy="1434675"/>
        </a:xfrm>
        <a:prstGeom prst="ellipse">
          <a:avLst/>
        </a:prstGeom>
        <a:gradFill rotWithShape="1">
          <a:gsLst>
            <a:gs pos="0">
              <a:schemeClr val="accent4">
                <a:tint val="92000"/>
                <a:satMod val="170000"/>
              </a:schemeClr>
            </a:gs>
            <a:gs pos="15000">
              <a:schemeClr val="accent4">
                <a:tint val="92000"/>
                <a:shade val="99000"/>
                <a:satMod val="170000"/>
              </a:schemeClr>
            </a:gs>
            <a:gs pos="62000">
              <a:schemeClr val="accent4">
                <a:tint val="96000"/>
                <a:shade val="80000"/>
                <a:satMod val="170000"/>
              </a:schemeClr>
            </a:gs>
            <a:gs pos="97000">
              <a:schemeClr val="accent4">
                <a:tint val="98000"/>
                <a:shade val="63000"/>
                <a:satMod val="170000"/>
              </a:schemeClr>
            </a:gs>
            <a:gs pos="100000">
              <a:schemeClr val="accent4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>
              <a:solidFill>
                <a:srgbClr val="002060"/>
              </a:solidFill>
            </a:rPr>
            <a:t>МАСТЕР - КЛАССЫ</a:t>
          </a:r>
          <a:endParaRPr lang="ru-RU" sz="1500" kern="1200" baseline="0" dirty="0">
            <a:solidFill>
              <a:srgbClr val="002060"/>
            </a:solidFill>
          </a:endParaRPr>
        </a:p>
      </dsp:txBody>
      <dsp:txXfrm>
        <a:off x="4361345" y="1267674"/>
        <a:ext cx="1986264" cy="1434675"/>
      </dsp:txXfrm>
    </dsp:sp>
    <dsp:sp modelId="{754AA28F-5FA7-4F21-9809-5C0DE52BAFD3}">
      <dsp:nvSpPr>
        <dsp:cNvPr id="0" name=""/>
        <dsp:cNvSpPr/>
      </dsp:nvSpPr>
      <dsp:spPr>
        <a:xfrm rot="5910041">
          <a:off x="5037545" y="2755759"/>
          <a:ext cx="331096" cy="484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5910041">
        <a:off x="5037545" y="2755759"/>
        <a:ext cx="331096" cy="484202"/>
      </dsp:txXfrm>
    </dsp:sp>
    <dsp:sp modelId="{D27A1AC6-BF8F-47A5-9D82-FAA82A480220}">
      <dsp:nvSpPr>
        <dsp:cNvPr id="0" name=""/>
        <dsp:cNvSpPr/>
      </dsp:nvSpPr>
      <dsp:spPr>
        <a:xfrm>
          <a:off x="3995935" y="3312361"/>
          <a:ext cx="2105873" cy="1434675"/>
        </a:xfrm>
        <a:prstGeom prst="ellipse">
          <a:avLst/>
        </a:prstGeom>
        <a:gradFill rotWithShape="1">
          <a:gsLst>
            <a:gs pos="0">
              <a:schemeClr val="accent1">
                <a:tint val="92000"/>
                <a:satMod val="170000"/>
              </a:schemeClr>
            </a:gs>
            <a:gs pos="15000">
              <a:schemeClr val="accent1">
                <a:tint val="92000"/>
                <a:shade val="99000"/>
                <a:satMod val="170000"/>
              </a:schemeClr>
            </a:gs>
            <a:gs pos="62000">
              <a:schemeClr val="accent1">
                <a:tint val="96000"/>
                <a:shade val="80000"/>
                <a:satMod val="170000"/>
              </a:schemeClr>
            </a:gs>
            <a:gs pos="97000">
              <a:schemeClr val="accent1">
                <a:tint val="98000"/>
                <a:shade val="63000"/>
                <a:satMod val="170000"/>
              </a:schemeClr>
            </a:gs>
            <a:gs pos="100000">
              <a:schemeClr val="accent1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>
              <a:solidFill>
                <a:srgbClr val="002060"/>
              </a:solidFill>
            </a:rPr>
            <a:t>ЭКСКУРСИИ</a:t>
          </a:r>
          <a:endParaRPr lang="ru-RU" sz="1500" kern="1200" baseline="0" dirty="0">
            <a:solidFill>
              <a:srgbClr val="002060"/>
            </a:solidFill>
          </a:endParaRPr>
        </a:p>
      </dsp:txBody>
      <dsp:txXfrm>
        <a:off x="3995935" y="3312361"/>
        <a:ext cx="2105873" cy="1434675"/>
      </dsp:txXfrm>
    </dsp:sp>
    <dsp:sp modelId="{B01E3BD3-937E-4E67-B575-B5795120A8C9}">
      <dsp:nvSpPr>
        <dsp:cNvPr id="0" name=""/>
        <dsp:cNvSpPr/>
      </dsp:nvSpPr>
      <dsp:spPr>
        <a:xfrm rot="10794616">
          <a:off x="3640414" y="3789606"/>
          <a:ext cx="251236" cy="484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794616">
        <a:off x="3640414" y="3789606"/>
        <a:ext cx="251236" cy="484202"/>
      </dsp:txXfrm>
    </dsp:sp>
    <dsp:sp modelId="{B2292E16-2D2D-41F9-B42D-2F7530799C23}">
      <dsp:nvSpPr>
        <dsp:cNvPr id="0" name=""/>
        <dsp:cNvSpPr/>
      </dsp:nvSpPr>
      <dsp:spPr>
        <a:xfrm>
          <a:off x="1547667" y="3316298"/>
          <a:ext cx="1974241" cy="1434675"/>
        </a:xfrm>
        <a:prstGeom prst="ellipse">
          <a:avLst/>
        </a:prstGeom>
        <a:gradFill rotWithShape="1">
          <a:gsLst>
            <a:gs pos="0">
              <a:schemeClr val="accent6">
                <a:tint val="92000"/>
                <a:satMod val="170000"/>
              </a:schemeClr>
            </a:gs>
            <a:gs pos="15000">
              <a:schemeClr val="accent6">
                <a:tint val="92000"/>
                <a:shade val="99000"/>
                <a:satMod val="170000"/>
              </a:schemeClr>
            </a:gs>
            <a:gs pos="62000">
              <a:schemeClr val="accent6">
                <a:tint val="96000"/>
                <a:shade val="80000"/>
                <a:satMod val="170000"/>
              </a:schemeClr>
            </a:gs>
            <a:gs pos="97000">
              <a:schemeClr val="accent6">
                <a:tint val="98000"/>
                <a:shade val="63000"/>
                <a:satMod val="170000"/>
              </a:schemeClr>
            </a:gs>
            <a:gs pos="100000">
              <a:schemeClr val="accent6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6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>
              <a:solidFill>
                <a:srgbClr val="002060"/>
              </a:solidFill>
            </a:rPr>
            <a:t>ВЫСТАВКИ</a:t>
          </a:r>
          <a:endParaRPr lang="ru-RU" sz="1500" kern="1200" baseline="0" dirty="0">
            <a:solidFill>
              <a:srgbClr val="002060"/>
            </a:solidFill>
          </a:endParaRPr>
        </a:p>
      </dsp:txBody>
      <dsp:txXfrm>
        <a:off x="1547667" y="3316298"/>
        <a:ext cx="1974241" cy="1434675"/>
      </dsp:txXfrm>
    </dsp:sp>
    <dsp:sp modelId="{7ABAF01E-FA16-41E0-9778-6E1C0116930B}">
      <dsp:nvSpPr>
        <dsp:cNvPr id="0" name=""/>
        <dsp:cNvSpPr/>
      </dsp:nvSpPr>
      <dsp:spPr>
        <a:xfrm rot="15120000">
          <a:off x="2022631" y="2776174"/>
          <a:ext cx="364492" cy="484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5120000">
        <a:off x="2022631" y="2776174"/>
        <a:ext cx="364492" cy="484202"/>
      </dsp:txXfrm>
    </dsp:sp>
    <dsp:sp modelId="{EE6480DA-9E1A-4165-8D5E-FD47989DE1F3}">
      <dsp:nvSpPr>
        <dsp:cNvPr id="0" name=""/>
        <dsp:cNvSpPr/>
      </dsp:nvSpPr>
      <dsp:spPr>
        <a:xfrm>
          <a:off x="925197" y="1267674"/>
          <a:ext cx="1887903" cy="1434675"/>
        </a:xfrm>
        <a:prstGeom prst="ellipse">
          <a:avLst/>
        </a:prstGeom>
        <a:gradFill rotWithShape="1">
          <a:gsLst>
            <a:gs pos="0">
              <a:schemeClr val="accent3">
                <a:tint val="92000"/>
                <a:satMod val="170000"/>
              </a:schemeClr>
            </a:gs>
            <a:gs pos="15000">
              <a:schemeClr val="accent3">
                <a:tint val="92000"/>
                <a:shade val="99000"/>
                <a:satMod val="170000"/>
              </a:schemeClr>
            </a:gs>
            <a:gs pos="62000">
              <a:schemeClr val="accent3">
                <a:tint val="96000"/>
                <a:shade val="80000"/>
                <a:satMod val="170000"/>
              </a:schemeClr>
            </a:gs>
            <a:gs pos="97000">
              <a:schemeClr val="accent3">
                <a:tint val="98000"/>
                <a:shade val="63000"/>
                <a:satMod val="170000"/>
              </a:schemeClr>
            </a:gs>
            <a:gs pos="100000">
              <a:schemeClr val="accent3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solidFill>
            <a:srgbClr val="FFFF00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3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baseline="0" dirty="0" smtClean="0">
              <a:solidFill>
                <a:srgbClr val="002060"/>
              </a:solidFill>
            </a:rPr>
            <a:t>АКЦИИ</a:t>
          </a:r>
          <a:endParaRPr lang="ru-RU" sz="1500" kern="1200" baseline="0" dirty="0">
            <a:solidFill>
              <a:srgbClr val="002060"/>
            </a:solidFill>
          </a:endParaRPr>
        </a:p>
      </dsp:txBody>
      <dsp:txXfrm>
        <a:off x="925197" y="1267674"/>
        <a:ext cx="1887903" cy="1434675"/>
      </dsp:txXfrm>
    </dsp:sp>
    <dsp:sp modelId="{31ADA47B-69F7-4DD5-840B-DC65F4DF0273}">
      <dsp:nvSpPr>
        <dsp:cNvPr id="0" name=""/>
        <dsp:cNvSpPr/>
      </dsp:nvSpPr>
      <dsp:spPr>
        <a:xfrm rot="19440000">
          <a:off x="2611469" y="1112851"/>
          <a:ext cx="249763" cy="484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9440000">
        <a:off x="2611469" y="1112851"/>
        <a:ext cx="249763" cy="484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0.84071</cdr:x>
      <cdr:y>0.39286</cdr:y>
    </cdr:from>
    <cdr:to>
      <cdr:x>0.96461</cdr:x>
      <cdr:y>0.44643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86610" y="1571636"/>
          <a:ext cx="100013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0.84956</cdr:x>
      <cdr:y>0.39286</cdr:y>
    </cdr:from>
    <cdr:to>
      <cdr:x>1</cdr:x>
      <cdr:y>0.44643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58041" y="1571647"/>
          <a:ext cx="1214421" cy="214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Начало </a:t>
          </a:r>
          <a:r>
            <a:rPr lang="ru-RU" sz="1100" dirty="0" err="1" smtClean="0"/>
            <a:t>уч</a:t>
          </a:r>
          <a:r>
            <a:rPr lang="ru-RU" sz="1100" dirty="0" smtClean="0"/>
            <a:t>. года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0.84685</cdr:x>
      <cdr:y>0.65226</cdr:y>
    </cdr:from>
    <cdr:to>
      <cdr:x>0.98876</cdr:x>
      <cdr:y>0.77726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768752" y="2520280"/>
          <a:ext cx="1134335" cy="482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Конец </a:t>
          </a:r>
          <a:r>
            <a:rPr lang="ru-RU" sz="1100" dirty="0" err="1" smtClean="0"/>
            <a:t>уч.года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E8B07-C24A-49BB-BB0B-7BE3845AC427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3751E-399A-40E3-A1D6-0568F1B59D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553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3751E-399A-40E3-A1D6-0568F1B59D8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3751E-399A-40E3-A1D6-0568F1B59D8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3751E-399A-40E3-A1D6-0568F1B59D84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F62F180-5054-464D-BF78-B9553BF37C99}" type="datetimeFigureOut">
              <a:rPr lang="ru-RU" smtClean="0"/>
              <a:pPr/>
              <a:t>20.03.2017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A1E83D5-B0BC-4F81-8E2B-8151357D76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5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5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АША И МЕДВЕДЬ\Кукла\фон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5"/>
            <a:ext cx="8429652" cy="2376265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  <a:effectLst/>
              </a:rPr>
              <a:t>         </a:t>
            </a:r>
            <a:r>
              <a:rPr lang="ru-RU" sz="5500" b="1" dirty="0" smtClean="0">
                <a:ln/>
                <a:solidFill>
                  <a:srgbClr val="501FDB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«</a:t>
            </a:r>
            <a:r>
              <a:rPr lang="ru-RU" sz="5500" b="1" dirty="0">
                <a:ln/>
                <a:solidFill>
                  <a:srgbClr val="501FDB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Кукла на ладошке»</a:t>
            </a:r>
            <a:r>
              <a:rPr lang="ru-RU" sz="60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ru-RU" sz="60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endParaRPr lang="ru-RU" sz="6000" b="1" dirty="0">
              <a:ln/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509120"/>
            <a:ext cx="6768752" cy="206315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5A0A9C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Franklin Gothic Medium Cond" pitchFamily="34" charset="0"/>
                <a:cs typeface="Times New Roman" pitchFamily="18" charset="0"/>
              </a:rPr>
              <a:t>Творческий проект по воспитанию нравственно-патриотических  чувств у детей дошкольного </a:t>
            </a:r>
            <a:r>
              <a:rPr lang="ru-RU" b="1" dirty="0">
                <a:solidFill>
                  <a:srgbClr val="5A0A9C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Franklin Gothic Medium Cond" pitchFamily="34" charset="0"/>
                <a:cs typeface="Times New Roman" pitchFamily="18" charset="0"/>
              </a:rPr>
              <a:t>возраста</a:t>
            </a:r>
            <a:endParaRPr lang="ru-RU" b="1" dirty="0">
              <a:solidFill>
                <a:srgbClr val="5A0A9C"/>
              </a:solidFill>
              <a:latin typeface="Franklin Gothic Medium Cond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Картинки по запросу Кукла пеленашк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72816"/>
            <a:ext cx="4248472" cy="2664296"/>
          </a:xfrm>
          <a:prstGeom prst="rect">
            <a:avLst/>
          </a:prstGeom>
          <a:solidFill>
            <a:srgbClr val="FF0000"/>
          </a:solidFill>
          <a:ln w="762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АША И МЕДВЕДЬ\Кукла\Новая папка\фоннн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772816"/>
            <a:ext cx="7498080" cy="4800600"/>
          </a:xfrm>
        </p:spPr>
        <p:txBody>
          <a:bodyPr/>
          <a:lstStyle/>
          <a:p>
            <a:r>
              <a:rPr lang="ru-RU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Расширять и конкретизировать знания о традициях родного края.</a:t>
            </a:r>
          </a:p>
          <a:p>
            <a:r>
              <a:rPr lang="ru-RU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Познакомить с техникой изготовления тряпичных кукол.</a:t>
            </a:r>
          </a:p>
          <a:p>
            <a:r>
              <a:rPr lang="ru-RU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Обогащать формы</a:t>
            </a:r>
          </a:p>
          <a:p>
            <a:pPr>
              <a:buNone/>
            </a:pPr>
            <a:r>
              <a:rPr lang="ru-RU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общения в семьях</a:t>
            </a:r>
          </a:p>
          <a:p>
            <a:pPr>
              <a:buNone/>
            </a:pPr>
            <a:r>
              <a:rPr lang="ru-RU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воспитанников.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764704"/>
            <a:ext cx="6708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для родителей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5" name="Picture 5" descr="D:\МАША И МЕДВЕДЬ\Кукла\р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501008"/>
            <a:ext cx="3037954" cy="2707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251520" y="1484784"/>
          <a:ext cx="727280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15615" y="764704"/>
            <a:ext cx="77768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Формы проведения</a:t>
            </a:r>
          </a:p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мероприятий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2897"/>
          </a:xfrm>
          <a:prstGeom prst="rect">
            <a:avLst/>
          </a:prstGeom>
          <a:noFill/>
        </p:spPr>
      </p:pic>
      <p:pic>
        <p:nvPicPr>
          <p:cNvPr id="7170" name="Picture 2" descr="D:\МАША И МЕДВЕДЬ\Кукла\Т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3038774" cy="288032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060848"/>
            <a:ext cx="7962088" cy="505164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           - форма взаимодействия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         родителей, детей 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     педагогов, в процессе которой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родители становятся непосредственными участниками </a:t>
            </a:r>
            <a:r>
              <a:rPr lang="ru-RU" sz="3000" dirty="0" err="1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- образовательных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мероприятий, направленных 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результат изготовления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 нового продукта.</a:t>
            </a:r>
          </a:p>
          <a:p>
            <a:pPr>
              <a:spcBef>
                <a:spcPct val="20000"/>
              </a:spcBef>
              <a:buNone/>
            </a:pPr>
            <a:endParaRPr lang="ru-RU" dirty="0" smtClean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764704"/>
            <a:ext cx="73047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Творческая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мастерская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060848"/>
            <a:ext cx="7992888" cy="44755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Элементарные знания о традициях русского народа.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Наличие простейших навыков по изготовлению народных кукол.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Коллекция тряпичных кукол, сделанных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своими руками.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Сплоченный творческий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dirty="0" err="1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- родительский коллектив.</a:t>
            </a:r>
            <a:endParaRPr lang="ru-RU" sz="2800" dirty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908720"/>
            <a:ext cx="7382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Ожидаемые результаты: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АША И МЕДВЕДЬ\Кукла\Новая папка\фоннн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052736"/>
            <a:ext cx="8250120" cy="519566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Низкая активность родителей в реализации проекта.</a:t>
            </a:r>
          </a:p>
          <a:p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Недостаточная ручная умелость у детей  дошкольного возраста.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800" dirty="0" smtClean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Мотивация родителей посредством общения на сайте страницы ДОО.</a:t>
            </a:r>
          </a:p>
          <a:p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Консультирование</a:t>
            </a:r>
          </a:p>
          <a:p>
            <a:pPr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родителей по развитию</a:t>
            </a:r>
          </a:p>
          <a:p>
            <a:pPr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ручной умелости у детей.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404" y="620688"/>
            <a:ext cx="32544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Риски проекта: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2924944"/>
            <a:ext cx="54312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Возможные пути выхода: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D:\МАША И МЕДВЕДЬ\Кукла\тка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04848"/>
            <a:ext cx="3275781" cy="2234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АША И МЕДВЕДЬ\Кукла\Новая папка\фоннн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6012160" y="1484784"/>
            <a:ext cx="2412776" cy="1800200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УЧЕТ ЗОНЫ БЛИЖАЙШЕГО РАЗВИТИЯ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347864" y="2924944"/>
            <a:ext cx="2520280" cy="1755576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УЧЕТ ВОЗРАСТНЫХ ИНДИВИДУАЛЬНЫХ ОСОБЕННОСТЕЙ ВОСПИТАННИКОВ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6012160" y="4509120"/>
            <a:ext cx="2304256" cy="1728192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НАГЛЯДНОСТЬ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971600" y="1628800"/>
            <a:ext cx="2304256" cy="1656184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СВЯЗЬ ТЕОРИИ С ПРАКТИКОЙ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043608" y="4725144"/>
            <a:ext cx="2880320" cy="1656184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ПОСЛЕДОВАТЕЛЬНОСТЬ И СИСТЕМАТИЧНОСТЬ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1" y="764704"/>
            <a:ext cx="75608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Принципы реализации проекта: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060848"/>
            <a:ext cx="8388424" cy="45475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Сроки подготовки и реализации проекта: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сентябрь 2015 г. - май 2017 г.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Персонал проекта: педагоги, дети, родители.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Бюджет проекта: 1000 р. (ткань, нитки, набивной материал).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Взаимодействие с сотрудниками детского сада: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Вся работа по реализации проекта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строится при взаимодействии всех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сотрудников образовательного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учреждения.</a:t>
            </a:r>
            <a:endParaRPr lang="ru-RU" sz="2800" dirty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692696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Ресурсы и условия</a:t>
            </a:r>
          </a:p>
          <a:p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реализации проекта: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556792"/>
            <a:ext cx="8640960" cy="4800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1.  Изучить методическую литературу по данной проблеме.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2. Провести мониторинг по образовательным областям: «Социально – коммуникативное развитие», «Познавательное развитие»,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«Художественно – эстетическое развитие».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3.  Провести беседы с родителями по выявлению знаний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по теме.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4.  Проведение предварительной работы по теме.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5.  Подготовка материально – технической базы.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6. Проведение мероприятий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           с детьми и родителями.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7. Подведение итогов.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908720"/>
            <a:ext cx="78378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работы по реализации проекта: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МАША И МЕДВЕДЬ\Кукла\Новая папка\фонннн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340768"/>
          <a:ext cx="8208912" cy="4735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52002"/>
                <a:gridCol w="5956910"/>
              </a:tblGrid>
              <a:tr h="180020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Подготовительный </a:t>
                      </a:r>
                      <a:endParaRPr lang="ru-RU" dirty="0">
                        <a:solidFill>
                          <a:srgbClr val="501FD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b="1" i="1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 выявление проблемы через беседы с родителями, </a:t>
                      </a:r>
                    </a:p>
                    <a:p>
                      <a:pPr>
                        <a:buNone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детьми; </a:t>
                      </a:r>
                    </a:p>
                    <a:p>
                      <a:pPr>
                        <a:buNone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 диагностирование детей;</a:t>
                      </a:r>
                    </a:p>
                    <a:p>
                      <a:pPr>
                        <a:buNone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постановка цели, задач, определение направлений </a:t>
                      </a:r>
                    </a:p>
                    <a:p>
                      <a:pPr>
                        <a:buNone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работы, примерное перспективное планирование </a:t>
                      </a:r>
                    </a:p>
                    <a:p>
                      <a:pPr>
                        <a:buNone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мероприятий.</a:t>
                      </a:r>
                    </a:p>
                  </a:txBody>
                  <a:tcPr/>
                </a:tc>
              </a:tr>
              <a:tr h="202076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Основной</a:t>
                      </a:r>
                    </a:p>
                    <a:p>
                      <a:endParaRPr lang="ru-RU" dirty="0">
                        <a:solidFill>
                          <a:srgbClr val="501FD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намеченных задач через проведение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основной образовательной деятельности, акций,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экскурсий, мастер – классов, творческих мастерских,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развлечений, просмотр фильмов, слушание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музыкальных произведений,  чтение художественной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литературы, продуктивной деятельности детей 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взрослых.</a:t>
                      </a:r>
                      <a:r>
                        <a:rPr lang="ru-RU" b="1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Заключительный </a:t>
                      </a:r>
                      <a:endParaRPr lang="ru-RU" dirty="0">
                        <a:solidFill>
                          <a:srgbClr val="501FD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подведение  итогов работы, повторное диагностирование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детей, оценка результативности  проекта, презентация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01FD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проекта на различных уровнях.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39552" y="404664"/>
            <a:ext cx="8289513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3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этапы реализации проекта:</a:t>
            </a:r>
            <a:endParaRPr lang="ru-RU" sz="33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5616" y="2060848"/>
            <a:ext cx="3354735" cy="4128905"/>
          </a:xfrm>
          <a:ln w="57150">
            <a:solidFill>
              <a:srgbClr val="C00000"/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2060848"/>
            <a:ext cx="3384376" cy="4127039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15616" y="692696"/>
            <a:ext cx="76183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Творческая мастерская по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изготовлению куклы «Колокольчик»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8933688" cy="4819664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ru-RU" sz="2400" b="1" dirty="0" smtClean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>
              <a:buNone/>
            </a:pPr>
            <a:r>
              <a:rPr lang="ru-RU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педагогами МБДОУ «Детский сад № 69 «</a:t>
            </a:r>
            <a:r>
              <a:rPr lang="ru-RU" b="1" dirty="0" err="1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» комбинированного вида»  г.Северодвинска:</a:t>
            </a:r>
          </a:p>
          <a:p>
            <a:pPr lvl="1" algn="ctr">
              <a:buNone/>
            </a:pPr>
            <a:r>
              <a:rPr lang="ru-RU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заведующим ДОО - Зиновьевой Людмилой Васильевной,</a:t>
            </a:r>
          </a:p>
          <a:p>
            <a:pPr lvl="1" algn="ctr">
              <a:buNone/>
            </a:pPr>
            <a:r>
              <a:rPr lang="ru-RU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воспитателями: </a:t>
            </a:r>
          </a:p>
          <a:p>
            <a:pPr lvl="1" algn="ctr">
              <a:buNone/>
            </a:pPr>
            <a:r>
              <a:rPr lang="ru-RU" b="1" dirty="0" err="1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Вернигоровой</a:t>
            </a:r>
            <a:r>
              <a:rPr lang="ru-RU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Ниной Викторовной,</a:t>
            </a:r>
          </a:p>
          <a:p>
            <a:pPr lvl="1" algn="ctr">
              <a:buNone/>
            </a:pPr>
            <a:r>
              <a:rPr lang="ru-RU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Лебедевой Еленой Валерьевной</a:t>
            </a:r>
          </a:p>
          <a:p>
            <a:pPr lvl="1">
              <a:buNone/>
            </a:pPr>
            <a:endParaRPr lang="ru-RU" sz="800" b="1" dirty="0" smtClean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92976" y="908720"/>
            <a:ext cx="7154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подготовлен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bright="7000" contrast="6000"/>
          </a:blip>
          <a:srcRect/>
          <a:stretch>
            <a:fillRect/>
          </a:stretch>
        </p:blipFill>
        <p:spPr bwMode="auto">
          <a:xfrm>
            <a:off x="4860032" y="1556792"/>
            <a:ext cx="3819306" cy="2933634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47664" y="404664"/>
            <a:ext cx="62353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Знакомимся  с фольклором и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традициями родного края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8" name="Picture 8" descr="D:\МАША И МЕДВЕДЬ\Кукла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56792"/>
            <a:ext cx="3867312" cy="28083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5" name="Рисунок 4" descr="_DSC2923.JPG"/>
          <p:cNvPicPr>
            <a:picLocks noChangeAspect="1"/>
          </p:cNvPicPr>
          <p:nvPr/>
        </p:nvPicPr>
        <p:blipFill>
          <a:blip r:embed="rId5" cstate="print">
            <a:lum bright="-5000" contrast="2000"/>
          </a:blip>
          <a:srcRect l="5273" r="13661" b="5790"/>
          <a:stretch>
            <a:fillRect/>
          </a:stretch>
        </p:blipFill>
        <p:spPr>
          <a:xfrm>
            <a:off x="2627784" y="3861048"/>
            <a:ext cx="3248213" cy="250030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держимое 3" descr="IMG_04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10994" y="2077838"/>
            <a:ext cx="4686569" cy="3500462"/>
          </a:xfrm>
          <a:ln w="57150">
            <a:solidFill>
              <a:srgbClr val="C00000"/>
            </a:solidFill>
          </a:ln>
        </p:spPr>
      </p:pic>
      <p:pic>
        <p:nvPicPr>
          <p:cNvPr id="5" name="Рисунок 4" descr="IMG_0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80941" y="2075443"/>
            <a:ext cx="4667644" cy="348632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11560" y="548680"/>
            <a:ext cx="80928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Изготовление куклы «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Пеленашки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держимое 3" descr="IMGP003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flipV="1">
            <a:off x="2214546" y="2714620"/>
            <a:ext cx="214315" cy="160736"/>
          </a:xfrm>
        </p:spPr>
      </p:pic>
      <p:pic>
        <p:nvPicPr>
          <p:cNvPr id="5" name="Рисунок 4" descr="IMGP0035.JPG"/>
          <p:cNvPicPr>
            <a:picLocks noChangeAspect="1"/>
          </p:cNvPicPr>
          <p:nvPr/>
        </p:nvPicPr>
        <p:blipFill>
          <a:blip r:embed="rId5" cstate="print">
            <a:lum bright="16000" contrast="14000"/>
          </a:blip>
          <a:stretch>
            <a:fillRect/>
          </a:stretch>
        </p:blipFill>
        <p:spPr>
          <a:xfrm>
            <a:off x="827584" y="2348880"/>
            <a:ext cx="2143141" cy="159007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Рисунок 5" descr="IMGP0036.JPG"/>
          <p:cNvPicPr>
            <a:picLocks noChangeAspect="1"/>
          </p:cNvPicPr>
          <p:nvPr/>
        </p:nvPicPr>
        <p:blipFill>
          <a:blip r:embed="rId6" cstate="print">
            <a:lum bright="6000" contrast="-2000"/>
          </a:blip>
          <a:stretch>
            <a:fillRect/>
          </a:stretch>
        </p:blipFill>
        <p:spPr>
          <a:xfrm>
            <a:off x="3563888" y="2348880"/>
            <a:ext cx="2095515" cy="157163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Рисунок 6" descr="IMGP00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2348880"/>
            <a:ext cx="2095515" cy="157163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8" name="Рисунок 7" descr="IMGP00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4" y="4581128"/>
            <a:ext cx="2190733" cy="164305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9" name="Рисунок 8" descr="IMGP004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3889" y="4653137"/>
            <a:ext cx="2160240" cy="158417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0" name="Рисунок 9" descr="IMGP004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00192" y="4581128"/>
            <a:ext cx="2088232" cy="165618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1" name="Рисунок 10" descr="IMGP004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28184" y="404664"/>
            <a:ext cx="2095514" cy="157163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571604" y="1928802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14810" y="192880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000892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16" y="2000240"/>
            <a:ext cx="21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500166" y="421481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4071934" y="429839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6715140" y="4268396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43608" y="620688"/>
            <a:ext cx="49225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Этапы изготовления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куклы «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Пеленашки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держимое 3" descr="IMG_04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833593" y="2663351"/>
            <a:ext cx="4192201" cy="3131212"/>
          </a:xfrm>
          <a:ln w="57150">
            <a:solidFill>
              <a:srgbClr val="C00000"/>
            </a:solidFill>
          </a:ln>
        </p:spPr>
      </p:pic>
      <p:pic>
        <p:nvPicPr>
          <p:cNvPr id="5" name="Рисунок 4" descr="IMG_03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564904"/>
            <a:ext cx="4303991" cy="321471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11560" y="476672"/>
            <a:ext cx="70424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Использование современных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компьютерных технологий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lum bright="14000" contrast="9000"/>
          </a:blip>
          <a:srcRect l="6613" t="1765" r="10865" b="18353"/>
          <a:stretch>
            <a:fillRect/>
          </a:stretch>
        </p:blipFill>
        <p:spPr bwMode="auto">
          <a:xfrm>
            <a:off x="740149" y="1988840"/>
            <a:ext cx="3687835" cy="436911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Содержимое 8" descr="IMG_0907.JPG"/>
          <p:cNvPicPr>
            <a:picLocks noChangeAspect="1"/>
          </p:cNvPicPr>
          <p:nvPr/>
        </p:nvPicPr>
        <p:blipFill>
          <a:blip r:embed="rId4" cstate="print">
            <a:lum bright="9000" contrast="12000"/>
          </a:blip>
          <a:srcRect b="8950"/>
          <a:stretch>
            <a:fillRect/>
          </a:stretch>
        </p:blipFill>
        <p:spPr>
          <a:xfrm rot="5400000">
            <a:off x="4477614" y="2371258"/>
            <a:ext cx="4362821" cy="359798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V="1">
            <a:off x="10072726" y="6643710"/>
            <a:ext cx="500066" cy="21429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548680"/>
            <a:ext cx="79780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Литературная викторина по русским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народным сказкам с героиней - Лисой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9000" contrast="13000"/>
          </a:blip>
          <a:stretch>
            <a:fillRect/>
          </a:stretch>
        </p:blipFill>
        <p:spPr>
          <a:xfrm>
            <a:off x="4788024" y="1772816"/>
            <a:ext cx="3724678" cy="4522824"/>
          </a:xfrm>
          <a:ln w="57150">
            <a:solidFill>
              <a:srgbClr val="C00000"/>
            </a:solidFill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lum bright="21000" contrast="14000"/>
          </a:blip>
          <a:stretch>
            <a:fillRect/>
          </a:stretch>
        </p:blipFill>
        <p:spPr bwMode="auto">
          <a:xfrm>
            <a:off x="827584" y="1772816"/>
            <a:ext cx="3516257" cy="4511424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1560" y="476672"/>
            <a:ext cx="728866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Мастерили куклу «Лисичку»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городском краеведческом музее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" contrast="9000"/>
          </a:blip>
          <a:srcRect b="6048"/>
          <a:stretch>
            <a:fillRect/>
          </a:stretch>
        </p:blipFill>
        <p:spPr>
          <a:xfrm>
            <a:off x="1907704" y="1844824"/>
            <a:ext cx="5373617" cy="3794764"/>
          </a:xfrm>
          <a:ln w="57150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115616" y="404664"/>
            <a:ext cx="6663171" cy="6093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Закрытие региональной выставки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народной лоскутной куклы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«Кукольная 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вечорка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городском краеведческом музее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5" y="2216862"/>
            <a:ext cx="3240361" cy="4020449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2204863"/>
            <a:ext cx="3557674" cy="4032031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-2273386" y="548680"/>
            <a:ext cx="107821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Кукла «Журавлик» -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символ здоровья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056" y="1772816"/>
            <a:ext cx="3312368" cy="4466216"/>
          </a:xfrm>
          <a:ln w="57150">
            <a:solidFill>
              <a:srgbClr val="C00000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lum bright="4000" contrast="12000"/>
          </a:blip>
          <a:srcRect/>
          <a:stretch>
            <a:fillRect/>
          </a:stretch>
        </p:blipFill>
        <p:spPr>
          <a:xfrm>
            <a:off x="899592" y="1772816"/>
            <a:ext cx="2777553" cy="196953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Рисунок 6" descr="IMGP0014.JPG"/>
          <p:cNvPicPr>
            <a:picLocks noChangeAspect="1"/>
          </p:cNvPicPr>
          <p:nvPr/>
        </p:nvPicPr>
        <p:blipFill>
          <a:blip r:embed="rId5" cstate="print">
            <a:lum bright="14000" contrast="17000"/>
          </a:blip>
          <a:stretch>
            <a:fillRect/>
          </a:stretch>
        </p:blipFill>
        <p:spPr>
          <a:xfrm>
            <a:off x="1907704" y="4077072"/>
            <a:ext cx="2735055" cy="212726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476672"/>
            <a:ext cx="849860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«Журавлик Победы» –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подарок ветеранам от детей и педагогов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492896"/>
            <a:ext cx="7498080" cy="3646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2636912"/>
          <a:ext cx="7992888" cy="3863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732240" y="5157192"/>
            <a:ext cx="285750" cy="212725"/>
          </a:xfrm>
          <a:prstGeom prst="rect">
            <a:avLst/>
          </a:prstGeom>
          <a:solidFill>
            <a:srgbClr val="FFFF0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732240" y="4221088"/>
            <a:ext cx="285752" cy="214314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148366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32656"/>
            <a:ext cx="8352928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мониторинга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детей второй младшей группы </a:t>
            </a:r>
          </a:p>
          <a:p>
            <a:pPr algn="ctr"/>
            <a:endParaRPr lang="ru-RU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1268760"/>
            <a:ext cx="820891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по образовательным областям:</a:t>
            </a:r>
          </a:p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«Социально – коммуникативное развитие», «Познавательное развитие», «Художественно – эстетическое развитие» </a:t>
            </a:r>
            <a:b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</a:b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 за 2015 – 2016 </a:t>
            </a:r>
            <a:r>
              <a:rPr lang="ru-RU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уч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. год</a:t>
            </a:r>
          </a:p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по методике Н.В.Верещагиной (в баллах).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289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556792"/>
            <a:ext cx="7992888" cy="469160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ru-RU" sz="2400" dirty="0" smtClean="0"/>
          </a:p>
          <a:p>
            <a:pPr marL="0" indent="0">
              <a:spcBef>
                <a:spcPts val="0"/>
              </a:spcBef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воспитание уважения к культуре, языкам, традициям и обычаям народов, проживающих в РФ;</a:t>
            </a:r>
          </a:p>
          <a:p>
            <a:pPr marL="0" indent="0">
              <a:spcBef>
                <a:spcPts val="0"/>
              </a:spcBef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доступности музейной и театральной культуры для детей;</a:t>
            </a:r>
          </a:p>
          <a:p>
            <a:pPr marL="0" indent="0">
              <a:spcBef>
                <a:spcPts val="0"/>
              </a:spcBef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развитие музейной и театральной педагогики;</a:t>
            </a:r>
          </a:p>
          <a:p>
            <a:pPr marL="0" indent="0">
              <a:spcBef>
                <a:spcPts val="0"/>
              </a:spcBef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поддержку мер по созданию и распространению произведений искусства и культуры, популяризацию российских культурных, нравственных и семейных ценностей;</a:t>
            </a:r>
          </a:p>
          <a:p>
            <a:pPr marL="0" indent="0">
              <a:spcBef>
                <a:spcPts val="0"/>
              </a:spcBef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создание равных возможностей доступа к культурным ценностям;</a:t>
            </a:r>
          </a:p>
          <a:p>
            <a:pPr marL="0" indent="0">
              <a:spcBef>
                <a:spcPts val="0"/>
              </a:spcBef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повышение роли библиотек;</a:t>
            </a:r>
          </a:p>
          <a:p>
            <a:pPr marL="0" indent="0">
              <a:spcBef>
                <a:spcPts val="0"/>
              </a:spcBef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сохранения, поддержки 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развития этнических культурных традиций;</a:t>
            </a:r>
          </a:p>
          <a:p>
            <a:pPr marL="0" indent="0">
              <a:spcBef>
                <a:spcPts val="0"/>
              </a:spcBef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эффективное использование уникального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российского культурного наследия.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836712"/>
            <a:ext cx="807977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Воспитание нравственно-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патриотических чувств предполагает :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D:\МАША И МЕДВЕДЬ\Кукла\Новая папка\фоннннН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20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00430" y="714356"/>
            <a:ext cx="5000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Кукла «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Берестушечка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для любимой мамочки на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День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матери.</a:t>
            </a:r>
          </a:p>
        </p:txBody>
      </p:sp>
      <p:pic>
        <p:nvPicPr>
          <p:cNvPr id="6" name="Рисунок 5" descr="IMG_3405.JPG"/>
          <p:cNvPicPr>
            <a:picLocks noChangeAspect="1"/>
          </p:cNvPicPr>
          <p:nvPr/>
        </p:nvPicPr>
        <p:blipFill>
          <a:blip r:embed="rId3" cstate="print"/>
          <a:srcRect l="31715" r="20779"/>
          <a:stretch>
            <a:fillRect/>
          </a:stretch>
        </p:blipFill>
        <p:spPr>
          <a:xfrm rot="10800000">
            <a:off x="1214414" y="857232"/>
            <a:ext cx="1561210" cy="2454469"/>
          </a:xfrm>
          <a:prstGeom prst="rect">
            <a:avLst/>
          </a:prstGeom>
        </p:spPr>
      </p:pic>
      <p:pic>
        <p:nvPicPr>
          <p:cNvPr id="7" name="Рисунок 6" descr="IMG_3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714752"/>
            <a:ext cx="3500430" cy="2614519"/>
          </a:xfrm>
          <a:prstGeom prst="rect">
            <a:avLst/>
          </a:prstGeom>
        </p:spPr>
      </p:pic>
      <p:pic>
        <p:nvPicPr>
          <p:cNvPr id="8" name="Рисунок 7" descr="IMG_34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6960" y="2630180"/>
            <a:ext cx="4000528" cy="2988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D:\МАША И МЕДВЕДЬ\Кукла\Новая папка\фоннннН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78" y="0"/>
            <a:ext cx="9147978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57158" y="785794"/>
            <a:ext cx="657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«Святочные гулянья и изготовление сувенирных валенок в средней группе»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 descr="_DSC3736.JPG"/>
          <p:cNvPicPr>
            <a:picLocks noChangeAspect="1"/>
          </p:cNvPicPr>
          <p:nvPr/>
        </p:nvPicPr>
        <p:blipFill>
          <a:blip r:embed="rId3" cstate="print"/>
          <a:srcRect l="2157" t="7599" r="10785"/>
          <a:stretch>
            <a:fillRect/>
          </a:stretch>
        </p:blipFill>
        <p:spPr>
          <a:xfrm>
            <a:off x="5000628" y="3857628"/>
            <a:ext cx="3643338" cy="2561271"/>
          </a:xfrm>
          <a:prstGeom prst="rect">
            <a:avLst/>
          </a:prstGeom>
        </p:spPr>
      </p:pic>
      <p:pic>
        <p:nvPicPr>
          <p:cNvPr id="13" name="Рисунок 12" descr="_DSC3755.JPG"/>
          <p:cNvPicPr>
            <a:picLocks noChangeAspect="1"/>
          </p:cNvPicPr>
          <p:nvPr/>
        </p:nvPicPr>
        <p:blipFill>
          <a:blip r:embed="rId4" cstate="print"/>
          <a:srcRect r="12703"/>
          <a:stretch>
            <a:fillRect/>
          </a:stretch>
        </p:blipFill>
        <p:spPr>
          <a:xfrm>
            <a:off x="857224" y="2571745"/>
            <a:ext cx="2857520" cy="2168068"/>
          </a:xfrm>
          <a:prstGeom prst="rect">
            <a:avLst/>
          </a:prstGeom>
        </p:spPr>
      </p:pic>
      <p:pic>
        <p:nvPicPr>
          <p:cNvPr id="7" name="Рисунок 6" descr="IMG_41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357286" y="4781891"/>
            <a:ext cx="2643209" cy="1647502"/>
          </a:xfrm>
          <a:prstGeom prst="rect">
            <a:avLst/>
          </a:prstGeom>
        </p:spPr>
      </p:pic>
      <p:pic>
        <p:nvPicPr>
          <p:cNvPr id="8" name="Рисунок 7" descr="IMG_4101.JPG"/>
          <p:cNvPicPr>
            <a:picLocks noChangeAspect="1"/>
          </p:cNvPicPr>
          <p:nvPr/>
        </p:nvPicPr>
        <p:blipFill>
          <a:blip r:embed="rId6" cstate="print"/>
          <a:srcRect l="2078" t="146" r="875" b="3660"/>
          <a:stretch>
            <a:fillRect/>
          </a:stretch>
        </p:blipFill>
        <p:spPr>
          <a:xfrm rot="-10800000">
            <a:off x="4000495" y="2571743"/>
            <a:ext cx="2605291" cy="1928826"/>
          </a:xfrm>
          <a:prstGeom prst="rect">
            <a:avLst/>
          </a:prstGeom>
        </p:spPr>
      </p:pic>
      <p:pic>
        <p:nvPicPr>
          <p:cNvPr id="10" name="Рисунок 9" descr="IMG_41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6233378" y="624616"/>
            <a:ext cx="2678039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548680"/>
            <a:ext cx="613956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Представляли опыт работы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над проектом на разных уровнях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P0044.JPG"/>
          <p:cNvPicPr>
            <a:picLocks noChangeAspect="1"/>
          </p:cNvPicPr>
          <p:nvPr/>
        </p:nvPicPr>
        <p:blipFill>
          <a:blip r:embed="rId4" cstate="print">
            <a:lum bright="21000" contrast="33000"/>
          </a:blip>
          <a:srcRect t="1353" b="1230"/>
          <a:stretch>
            <a:fillRect/>
          </a:stretch>
        </p:blipFill>
        <p:spPr>
          <a:xfrm rot="16200000">
            <a:off x="4015326" y="2056849"/>
            <a:ext cx="3071834" cy="2244235"/>
          </a:xfrm>
          <a:prstGeom prst="rect">
            <a:avLst/>
          </a:prstGeom>
        </p:spPr>
      </p:pic>
      <p:pic>
        <p:nvPicPr>
          <p:cNvPr id="4" name="Содержимое 3" descr="IMGP0020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lum bright="22000" contrast="40000"/>
          </a:blip>
          <a:srcRect b="7385"/>
          <a:stretch>
            <a:fillRect/>
          </a:stretch>
        </p:blipFill>
        <p:spPr>
          <a:xfrm rot="5400000">
            <a:off x="5872645" y="3572547"/>
            <a:ext cx="3183694" cy="2355961"/>
          </a:xfrm>
          <a:ln w="57150">
            <a:solidFill>
              <a:srgbClr val="C00000"/>
            </a:solidFill>
          </a:ln>
        </p:spPr>
      </p:pic>
      <p:pic>
        <p:nvPicPr>
          <p:cNvPr id="12" name="Рисунок 11" descr="DSCN6332.JPG"/>
          <p:cNvPicPr>
            <a:picLocks noChangeAspect="1"/>
          </p:cNvPicPr>
          <p:nvPr/>
        </p:nvPicPr>
        <p:blipFill>
          <a:blip r:embed="rId6" cstate="print">
            <a:lum bright="13000" contrast="22000"/>
          </a:blip>
          <a:srcRect t="3362" r="1376" b="3057"/>
          <a:stretch>
            <a:fillRect/>
          </a:stretch>
        </p:blipFill>
        <p:spPr>
          <a:xfrm rot="5400000">
            <a:off x="130992" y="2083530"/>
            <a:ext cx="3055216" cy="2174256"/>
          </a:xfrm>
          <a:prstGeom prst="rect">
            <a:avLst/>
          </a:prstGeom>
        </p:spPr>
      </p:pic>
      <p:pic>
        <p:nvPicPr>
          <p:cNvPr id="13" name="Рисунок 12" descr="DSCN6333.JPG"/>
          <p:cNvPicPr>
            <a:picLocks noChangeAspect="1"/>
          </p:cNvPicPr>
          <p:nvPr/>
        </p:nvPicPr>
        <p:blipFill>
          <a:blip r:embed="rId7" cstate="print">
            <a:lum bright="21000" contrast="9000"/>
          </a:blip>
          <a:srcRect l="27739" t="24453" r="21091" b="6725"/>
          <a:stretch>
            <a:fillRect/>
          </a:stretch>
        </p:blipFill>
        <p:spPr>
          <a:xfrm>
            <a:off x="642910" y="4000504"/>
            <a:ext cx="1431176" cy="1443379"/>
          </a:xfrm>
          <a:prstGeom prst="rect">
            <a:avLst/>
          </a:prstGeom>
        </p:spPr>
      </p:pic>
      <p:pic>
        <p:nvPicPr>
          <p:cNvPr id="7" name="Содержимое 3" descr="IMGP0050.JPG"/>
          <p:cNvPicPr>
            <a:picLocks noChangeAspect="1"/>
          </p:cNvPicPr>
          <p:nvPr/>
        </p:nvPicPr>
        <p:blipFill>
          <a:blip r:embed="rId8" cstate="print">
            <a:lum bright="14000" contrast="27000"/>
          </a:blip>
          <a:stretch>
            <a:fillRect/>
          </a:stretch>
        </p:blipFill>
        <p:spPr>
          <a:xfrm rot="5400000">
            <a:off x="1975164" y="3596944"/>
            <a:ext cx="3197984" cy="243346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держимое 3" descr="IMGP001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9000" contrast="40000"/>
          </a:blip>
          <a:srcRect l="1476" t="7065" b="738"/>
          <a:stretch>
            <a:fillRect/>
          </a:stretch>
        </p:blipFill>
        <p:spPr>
          <a:xfrm rot="5400000">
            <a:off x="572399" y="2244027"/>
            <a:ext cx="4320481" cy="323404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Рисунок 4" descr="IMGP0010.JPG"/>
          <p:cNvPicPr>
            <a:picLocks noChangeAspect="1"/>
          </p:cNvPicPr>
          <p:nvPr/>
        </p:nvPicPr>
        <p:blipFill>
          <a:blip r:embed="rId4" cstate="print">
            <a:lum bright="19000" contrast="43000"/>
          </a:blip>
          <a:srcRect l="2860" b="6275"/>
          <a:stretch>
            <a:fillRect/>
          </a:stretch>
        </p:blipFill>
        <p:spPr>
          <a:xfrm rot="5400000">
            <a:off x="4523741" y="2325131"/>
            <a:ext cx="4320480" cy="307183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691680" y="548680"/>
            <a:ext cx="5985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«Окрыленные детством»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МАША И МЕДВЕДЬ\Кукла\Новая папка\фоннннН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3000" contrast="14000"/>
          </a:blip>
          <a:srcRect/>
          <a:stretch>
            <a:fillRect/>
          </a:stretch>
        </p:blipFill>
        <p:spPr bwMode="auto">
          <a:xfrm>
            <a:off x="1403648" y="1556792"/>
            <a:ext cx="2714643" cy="2214009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7" descr="fe5730a0feede82c5aaa98c977e2e4f2_h"/>
          <p:cNvPicPr>
            <a:picLocks noChangeAspect="1" noChangeArrowheads="1"/>
          </p:cNvPicPr>
          <p:nvPr/>
        </p:nvPicPr>
        <p:blipFill>
          <a:blip r:embed="rId4" cstate="print">
            <a:lum bright="24000" contrast="9000"/>
          </a:blip>
          <a:srcRect/>
          <a:stretch>
            <a:fillRect/>
          </a:stretch>
        </p:blipFill>
        <p:spPr bwMode="auto">
          <a:xfrm>
            <a:off x="5004048" y="1556792"/>
            <a:ext cx="2802474" cy="223224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26748" y="620688"/>
            <a:ext cx="74097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ЗА ВНИМАНИЕ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D:\МАША И МЕДВЕДЬ\Кукла\Рисун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149080"/>
            <a:ext cx="2206625" cy="22256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03"/>
            <a:ext cx="9144000" cy="685289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571612"/>
            <a:ext cx="7790712" cy="50738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ru-RU" sz="2400" b="1" dirty="0" smtClean="0">
              <a:solidFill>
                <a:srgbClr val="E931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Одной из главных задач ФГОС ДО является   </a:t>
            </a: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обеспечение психолого-педагогической поддержки семьи и повышения компетентности родителей (законных представителей) в вопросах развития и образования, охраны и укрепления здоровья детей.</a:t>
            </a:r>
          </a:p>
          <a:p>
            <a:pPr>
              <a:spcBef>
                <a:spcPts val="0"/>
              </a:spcBef>
              <a:buNone/>
            </a:pPr>
            <a:endParaRPr lang="ru-RU" sz="300" dirty="0" smtClean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300" dirty="0" smtClean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Цели педагогов: </a:t>
            </a:r>
          </a:p>
          <a:p>
            <a:pPr eaLnBrk="0" hangingPunct="0">
              <a:spcBef>
                <a:spcPts val="0"/>
              </a:spcBef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создать единое образовательное пространство </a:t>
            </a:r>
          </a:p>
          <a:p>
            <a:pPr eaLnBrk="0" hangingPunc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для развития ребенка в семье и ДОУ;</a:t>
            </a:r>
          </a:p>
          <a:p>
            <a:pPr eaLnBrk="0" hangingPunct="0">
              <a:spcBef>
                <a:spcPts val="0"/>
              </a:spcBef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сделать   родителей   полноценными</a:t>
            </a:r>
          </a:p>
          <a:p>
            <a:pPr eaLnBrk="0" hangingPunc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участниками воспитательного процесса.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836712"/>
            <a:ext cx="79923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цели и задачи</a:t>
            </a:r>
          </a:p>
          <a:p>
            <a:pPr algn="ctr"/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заимодействия детского сада с семьёй</a:t>
            </a:r>
            <a:endParaRPr lang="ru-RU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МАША И МЕДВЕДЬ\Кукла\Новая папка\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289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895460"/>
            <a:ext cx="8064896" cy="49625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Необходимость приобщения ребенка к обществу, усвоения им традиций, норм, ценностей и требований данного социума 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Формирование у дошкольников патриотической компетенции в современном обществе.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Недостаточный уровень знаний об истоках и традициях родного края.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Потребность в изучении богатства духовного наследия своего народа с учетом регионального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компонента.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Дошкольное детство – период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первоначального становления личности.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89827" y="908720"/>
            <a:ext cx="53328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Актуальность проекта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289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844824"/>
            <a:ext cx="7498080" cy="266429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воспитание нравственно - патриотических чувств у детей дошкольного возраста на основе ознакомления с традициями изготовления тряпичной куклы.</a:t>
            </a:r>
            <a:endParaRPr lang="ru-RU" sz="2800" dirty="0">
              <a:solidFill>
                <a:srgbClr val="501FD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980728"/>
            <a:ext cx="37933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 ПРОЕКТА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МАША И МЕДВЕДЬ\Кукла\пеленаш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847949"/>
            <a:ext cx="3672408" cy="2449468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908720"/>
            <a:ext cx="75524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работы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115616" y="1556792"/>
            <a:ext cx="3312368" cy="2736304"/>
          </a:xfrm>
          <a:prstGeom prst="rightArrow">
            <a:avLst/>
          </a:prstGeom>
          <a:solidFill>
            <a:srgbClr val="43FF98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5A0A9C"/>
                  </a:solidFill>
                </a:ln>
              </a:rPr>
              <a:t>Взаимодействие с детьми</a:t>
            </a:r>
            <a:endParaRPr lang="ru-RU" dirty="0">
              <a:ln>
                <a:solidFill>
                  <a:srgbClr val="5A0A9C"/>
                </a:solidFill>
              </a:ln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004048" y="2204864"/>
            <a:ext cx="3312368" cy="2808312"/>
          </a:xfrm>
          <a:prstGeom prst="rightArrow">
            <a:avLst/>
          </a:prstGeom>
          <a:solidFill>
            <a:srgbClr val="FCC9A2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>
                <a:solidFill>
                  <a:srgbClr val="5A0A9C"/>
                </a:solidFill>
              </a:ln>
            </a:endParaRPr>
          </a:p>
          <a:p>
            <a:pPr algn="ctr"/>
            <a:r>
              <a:rPr lang="ru-RU" dirty="0" smtClean="0">
                <a:ln>
                  <a:solidFill>
                    <a:srgbClr val="5A0A9C"/>
                  </a:solidFill>
                </a:ln>
              </a:rPr>
              <a:t> Взаимодействие с семьями воспитанников</a:t>
            </a:r>
          </a:p>
          <a:p>
            <a:pPr algn="ctr"/>
            <a:endParaRPr lang="ru-RU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2051720" y="3789040"/>
            <a:ext cx="3528392" cy="2780928"/>
          </a:xfrm>
          <a:prstGeom prst="rightArrow">
            <a:avLst/>
          </a:prstGeom>
          <a:solidFill>
            <a:srgbClr val="85DF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>
                <a:solidFill>
                  <a:srgbClr val="5A0A9C"/>
                </a:solidFill>
              </a:ln>
            </a:endParaRPr>
          </a:p>
          <a:p>
            <a:pPr algn="ctr"/>
            <a:r>
              <a:rPr lang="ru-RU" dirty="0" smtClean="0">
                <a:ln>
                  <a:solidFill>
                    <a:srgbClr val="5A0A9C"/>
                  </a:solidFill>
                </a:ln>
              </a:rPr>
              <a:t>Взаимодействие с сотрудниками детского сада и социальными партнерами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ША И МЕДВЕДЬ\Кукла\Новая папка\ф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700808"/>
            <a:ext cx="8064896" cy="447558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Изучить  методическую литературу, проанализировать знания детей и родителей по  проблеме.</a:t>
            </a:r>
          </a:p>
          <a:p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Подготовить и внедрить в практику работы</a:t>
            </a:r>
          </a:p>
          <a:p>
            <a:pPr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группы и детского сада систему</a:t>
            </a:r>
          </a:p>
          <a:p>
            <a:pPr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мероприятий по теме.</a:t>
            </a:r>
          </a:p>
          <a:p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Обобщить формы и методы работы</a:t>
            </a:r>
          </a:p>
          <a:p>
            <a:pPr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с детьми и взрослыми по</a:t>
            </a:r>
          </a:p>
          <a:p>
            <a:pPr>
              <a:buNone/>
            </a:pPr>
            <a:r>
              <a:rPr lang="ru-RU" sz="2800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                       данной проблеме.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836712"/>
            <a:ext cx="6805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 для педагогов: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645024"/>
            <a:ext cx="1766344" cy="303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МАША И МЕДВЕДЬ\Кукла\Новая папка\фоннн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628800"/>
            <a:ext cx="7498080" cy="4331568"/>
          </a:xfrm>
        </p:spPr>
        <p:txBody>
          <a:bodyPr/>
          <a:lstStyle/>
          <a:p>
            <a:r>
              <a:rPr lang="ru-RU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Дать элементарные знания о традициях и культурных ценностях  родного края.</a:t>
            </a:r>
          </a:p>
          <a:p>
            <a:r>
              <a:rPr lang="ru-RU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Развивать ручную умелость, трудовые навыки.</a:t>
            </a:r>
          </a:p>
          <a:p>
            <a:r>
              <a:rPr lang="ru-RU" dirty="0" smtClean="0">
                <a:solidFill>
                  <a:srgbClr val="501FDB"/>
                </a:solidFill>
                <a:latin typeface="Times New Roman" pitchFamily="18" charset="0"/>
                <a:cs typeface="Times New Roman" pitchFamily="18" charset="0"/>
              </a:rPr>
              <a:t> Воспитывать уважение к традициям и любовь к родному краю.</a:t>
            </a:r>
          </a:p>
          <a:p>
            <a:endParaRPr lang="ru-RU" dirty="0"/>
          </a:p>
        </p:txBody>
      </p:sp>
      <p:pic>
        <p:nvPicPr>
          <p:cNvPr id="4098" name="Picture 2" descr="D:\МАША И МЕДВЕДЬ\Кукла\дет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221089"/>
            <a:ext cx="2880320" cy="21602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692696"/>
            <a:ext cx="6170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Задачи для детей: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1251</TotalTime>
  <Words>1002</Words>
  <Application>Microsoft Office PowerPoint</Application>
  <PresentationFormat>Экран (4:3)</PresentationFormat>
  <Paragraphs>203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Солнцестояние</vt:lpstr>
      <vt:lpstr>         «Кукла на ладошке»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</vt:lpstr>
      <vt:lpstr>Слайд 30</vt:lpstr>
      <vt:lpstr>Слайд 31</vt:lpstr>
      <vt:lpstr>Слайд 32</vt:lpstr>
      <vt:lpstr>Слайд 33</vt:lpstr>
      <vt:lpstr>Слайд 34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«Кукла на ладошке»</dc:title>
  <dc:creator>1</dc:creator>
  <cp:lastModifiedBy>1</cp:lastModifiedBy>
  <cp:revision>138</cp:revision>
  <dcterms:created xsi:type="dcterms:W3CDTF">2016-10-27T18:12:54Z</dcterms:created>
  <dcterms:modified xsi:type="dcterms:W3CDTF">2017-03-20T09:28:13Z</dcterms:modified>
</cp:coreProperties>
</file>