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</p:sldMasterIdLst>
  <p:notesMasterIdLst>
    <p:notesMasterId r:id="rId26"/>
  </p:notesMasterIdLst>
  <p:sldIdLst>
    <p:sldId id="256" r:id="rId2"/>
    <p:sldId id="324" r:id="rId3"/>
    <p:sldId id="295" r:id="rId4"/>
    <p:sldId id="325" r:id="rId5"/>
    <p:sldId id="302" r:id="rId6"/>
    <p:sldId id="319" r:id="rId7"/>
    <p:sldId id="327" r:id="rId8"/>
    <p:sldId id="326" r:id="rId9"/>
    <p:sldId id="328" r:id="rId10"/>
    <p:sldId id="329" r:id="rId11"/>
    <p:sldId id="314" r:id="rId12"/>
    <p:sldId id="312" r:id="rId13"/>
    <p:sldId id="313" r:id="rId14"/>
    <p:sldId id="321" r:id="rId15"/>
    <p:sldId id="323" r:id="rId16"/>
    <p:sldId id="277" r:id="rId17"/>
    <p:sldId id="331" r:id="rId18"/>
    <p:sldId id="320" r:id="rId19"/>
    <p:sldId id="330" r:id="rId20"/>
    <p:sldId id="332" r:id="rId21"/>
    <p:sldId id="333" r:id="rId22"/>
    <p:sldId id="334" r:id="rId23"/>
    <p:sldId id="335" r:id="rId24"/>
    <p:sldId id="305" r:id="rId25"/>
  </p:sldIdLst>
  <p:sldSz cx="9144000" cy="6858000" type="screen4x3"/>
  <p:notesSz cx="6858000" cy="97155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04" autoAdjust="0"/>
  </p:normalViewPr>
  <p:slideViewPr>
    <p:cSldViewPr>
      <p:cViewPr varScale="1">
        <p:scale>
          <a:sx n="86" d="100"/>
          <a:sy n="86" d="100"/>
        </p:scale>
        <p:origin x="-15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двигательная активность</c:v>
                </c:pt>
                <c:pt idx="1">
                  <c:v>1 группа здоровья</c:v>
                </c:pt>
                <c:pt idx="2">
                  <c:v>интерес к ФК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0.38000000000000017</c:v>
                </c:pt>
                <c:pt idx="1">
                  <c:v>0.46</c:v>
                </c:pt>
                <c:pt idx="2">
                  <c:v>0.56000000000000005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двигательная активность</c:v>
                </c:pt>
                <c:pt idx="1">
                  <c:v>1 группа здоровья</c:v>
                </c:pt>
                <c:pt idx="2">
                  <c:v>интерес к ФК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0.56999999999999995</c:v>
                </c:pt>
                <c:pt idx="1">
                  <c:v>0.62000000000000033</c:v>
                </c:pt>
                <c:pt idx="2">
                  <c:v>0.66000000000000036</c:v>
                </c:pt>
              </c:numCache>
            </c:numRef>
          </c:val>
        </c:ser>
        <c:shape val="box"/>
        <c:axId val="50468736"/>
        <c:axId val="50470272"/>
        <c:axId val="0"/>
      </c:bar3DChart>
      <c:catAx>
        <c:axId val="50468736"/>
        <c:scaling>
          <c:orientation val="minMax"/>
        </c:scaling>
        <c:axPos val="b"/>
        <c:numFmt formatCode="General" sourceLinked="1"/>
        <c:tickLblPos val="nextTo"/>
        <c:crossAx val="50470272"/>
        <c:crosses val="autoZero"/>
        <c:auto val="1"/>
        <c:lblAlgn val="ctr"/>
        <c:lblOffset val="100"/>
      </c:catAx>
      <c:valAx>
        <c:axId val="50470272"/>
        <c:scaling>
          <c:orientation val="minMax"/>
        </c:scaling>
        <c:axPos val="l"/>
        <c:majorGridlines/>
        <c:numFmt formatCode="0%" sourceLinked="1"/>
        <c:tickLblPos val="nextTo"/>
        <c:crossAx val="50468736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28663"/>
            <a:ext cx="4857750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4863"/>
            <a:ext cx="54864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69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3FFA833-B584-4FB6-8C47-CE2638607B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2F019C-566D-44C3-AEAE-45604F0440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C3885B-E2BA-434C-AE8B-3DF2157F20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3D9D4-A99C-4666-82BF-F9881F19AD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F80E3A-B38E-4C93-BD3F-A538D451A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9EAF6-9FEC-449A-947A-C3F8851C48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C3DE4-74B5-4AAA-A7E9-165621677C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EA214-5198-40DD-8FFB-307A104CB7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D5AFA-A0C6-48E5-B7CC-55879A86F1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79C9D-C2EF-498B-9991-768F7A8C29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000BF5-B21B-4B1E-9BB8-9AE63B62B8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891CD-E8F8-4C82-ADA6-7528A7BB8E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10C1A4A9-8533-45BB-8CF3-F34354CF7D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03983D90-FD52-4DC5-B4B8-C6765E1755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im2-tub-ru.yandex.net/i?id=956f8feb14c51a6cf47e5a9526897299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altLang="ru-RU" sz="3600" b="1" dirty="0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ru-RU" altLang="ru-RU" sz="3600" b="1" dirty="0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altLang="ru-RU" sz="2000" b="1" dirty="0" smtClean="0">
                <a:latin typeface="Times New Roman" pitchFamily="18" charset="0"/>
              </a:rPr>
              <a:t/>
            </a:r>
            <a:br>
              <a:rPr lang="ru-RU" altLang="ru-RU" sz="2000" b="1" dirty="0" smtClean="0">
                <a:latin typeface="Times New Roman" pitchFamily="18" charset="0"/>
              </a:rPr>
            </a:br>
            <a:r>
              <a:rPr lang="ru-RU" altLang="ru-RU" sz="3600" b="1" dirty="0" smtClean="0">
                <a:latin typeface="Times New Roman" pitchFamily="18" charset="0"/>
              </a:rPr>
              <a:t>       </a:t>
            </a:r>
            <a:r>
              <a:rPr lang="ru-RU" altLang="ru-RU" sz="3600" b="1" dirty="0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ru-RU" altLang="ru-RU" sz="3600" b="1" dirty="0" smtClean="0">
                <a:solidFill>
                  <a:srgbClr val="000099"/>
                </a:solidFill>
                <a:latin typeface="Times New Roman" pitchFamily="18" charset="0"/>
              </a:rPr>
            </a:br>
            <a:endParaRPr lang="ru-RU" altLang="ru-RU" sz="2000" b="1" dirty="0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052" name="Объект 6"/>
          <p:cNvSpPr>
            <a:spLocks noGrp="1"/>
          </p:cNvSpPr>
          <p:nvPr>
            <p:ph sz="half" idx="4294967295"/>
          </p:nvPr>
        </p:nvSpPr>
        <p:spPr>
          <a:xfrm>
            <a:off x="3276600" y="6858000"/>
            <a:ext cx="5867400" cy="177800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>
              <a:buFont typeface="Symbol" pitchFamily="18" charset="2"/>
              <a:buNone/>
            </a:pPr>
            <a:r>
              <a:rPr lang="ru-RU" altLang="ru-RU" smtClean="0"/>
              <a:t>  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idx="4294967295"/>
          </p:nvPr>
        </p:nvSpPr>
        <p:spPr>
          <a:xfrm>
            <a:off x="323528" y="1935163"/>
            <a:ext cx="8820472" cy="423014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>
                <a:solidFill>
                  <a:srgbClr val="FF0000"/>
                </a:solidFill>
              </a:rPr>
              <a:t>ПРОЕКТ</a:t>
            </a:r>
            <a:r>
              <a:rPr lang="ru-RU" dirty="0" smtClean="0"/>
              <a:t> 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</a:rPr>
              <a:t>«Волшебная сила растяжки (игровой </a:t>
            </a:r>
            <a:r>
              <a:rPr lang="ru-RU" sz="4000" b="1" dirty="0" err="1" smtClean="0">
                <a:solidFill>
                  <a:srgbClr val="FF0000"/>
                </a:solidFill>
              </a:rPr>
              <a:t>стретчинг</a:t>
            </a:r>
            <a:r>
              <a:rPr lang="ru-RU" sz="4000" b="1" dirty="0" smtClean="0">
                <a:solidFill>
                  <a:srgbClr val="FF0000"/>
                </a:solidFill>
              </a:rPr>
              <a:t>)»</a:t>
            </a:r>
          </a:p>
          <a:p>
            <a:pPr algn="r">
              <a:buNone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algn="r">
              <a:buNone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algn="r">
              <a:buNone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algn="r">
              <a:buNone/>
            </a:pPr>
            <a:r>
              <a:rPr lang="ru-RU" sz="1400" b="1" dirty="0" smtClean="0">
                <a:solidFill>
                  <a:srgbClr val="000099"/>
                </a:solidFill>
              </a:rPr>
              <a:t>Подготовила:</a:t>
            </a:r>
          </a:p>
          <a:p>
            <a:pPr algn="r">
              <a:buNone/>
            </a:pPr>
            <a:r>
              <a:rPr lang="ru-RU" sz="1400" b="1" dirty="0" smtClean="0">
                <a:solidFill>
                  <a:srgbClr val="000099"/>
                </a:solidFill>
              </a:rPr>
              <a:t> инструктор по ФК Степанова Л.Н.</a:t>
            </a:r>
            <a:endParaRPr lang="ru-RU" sz="1400" b="1" dirty="0" smtClean="0">
              <a:solidFill>
                <a:srgbClr val="000099"/>
              </a:solidFill>
            </a:endParaRPr>
          </a:p>
          <a:p>
            <a:pPr algn="r">
              <a:buNone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algn="r">
              <a:buNone/>
            </a:pP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47667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МБДОУ  «Детский сад № 97 «</a:t>
            </a:r>
            <a:r>
              <a:rPr lang="ru-RU" b="1" dirty="0" err="1" smtClean="0">
                <a:solidFill>
                  <a:srgbClr val="0033CC"/>
                </a:solidFill>
              </a:rPr>
              <a:t>Семицветик</a:t>
            </a:r>
            <a:r>
              <a:rPr lang="ru-RU" b="1" dirty="0" smtClean="0">
                <a:solidFill>
                  <a:srgbClr val="0033CC"/>
                </a:solidFill>
              </a:rPr>
              <a:t>» </a:t>
            </a:r>
            <a:r>
              <a:rPr lang="ru-RU" b="1" dirty="0" err="1" smtClean="0">
                <a:solidFill>
                  <a:srgbClr val="0033CC"/>
                </a:solidFill>
              </a:rPr>
              <a:t>общеразвивающего</a:t>
            </a:r>
            <a:r>
              <a:rPr lang="ru-RU" b="1" dirty="0" smtClean="0">
                <a:solidFill>
                  <a:srgbClr val="0033CC"/>
                </a:solidFill>
              </a:rPr>
              <a:t> вида с приоритетным осуществлением деятельности по познавательно-речевому развитию детей города Чебоксары Чувашской Республики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4581128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rgbClr val="CC0000"/>
              </a:solidFill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Основные правила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стретчинга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Cambria" pitchFamily="18" charset="0"/>
              </a:rPr>
              <a:t>разогрев перед 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</a:rPr>
              <a:t>упражнениями</a:t>
            </a:r>
          </a:p>
          <a:p>
            <a:r>
              <a:rPr lang="ru-RU" b="1" i="1" dirty="0">
                <a:solidFill>
                  <a:srgbClr val="002060"/>
                </a:solidFill>
                <a:latin typeface="Cambria" pitchFamily="18" charset="0"/>
              </a:rPr>
              <a:t>медленное и плавное исполнение 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</a:rPr>
              <a:t>упражнений</a:t>
            </a:r>
          </a:p>
          <a:p>
            <a:r>
              <a:rPr lang="ru-RU" b="1" i="1" dirty="0">
                <a:solidFill>
                  <a:srgbClr val="002060"/>
                </a:solidFill>
                <a:latin typeface="Cambria" pitchFamily="18" charset="0"/>
              </a:rPr>
              <a:t>расслабление 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</a:rPr>
              <a:t>мышц</a:t>
            </a:r>
          </a:p>
          <a:p>
            <a:r>
              <a:rPr lang="ru-RU" b="1" i="1" dirty="0">
                <a:solidFill>
                  <a:srgbClr val="002060"/>
                </a:solidFill>
                <a:latin typeface="Cambria" pitchFamily="18" charset="0"/>
              </a:rPr>
              <a:t>«правила ровной спины</a:t>
            </a:r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</a:rPr>
              <a:t>»</a:t>
            </a:r>
          </a:p>
          <a:p>
            <a:r>
              <a:rPr lang="ru-RU" b="1" i="1" dirty="0">
                <a:solidFill>
                  <a:srgbClr val="002060"/>
                </a:solidFill>
                <a:latin typeface="Cambria" pitchFamily="18" charset="0"/>
              </a:rPr>
              <a:t>снижение </a:t>
            </a:r>
            <a:r>
              <a:rPr lang="ru-RU" b="1" i="1" dirty="0" err="1" smtClean="0">
                <a:solidFill>
                  <a:srgbClr val="002060"/>
                </a:solidFill>
                <a:latin typeface="Cambria" pitchFamily="18" charset="0"/>
              </a:rPr>
              <a:t>травматичности</a:t>
            </a:r>
            <a:endParaRPr lang="ru-RU" b="1" i="1" dirty="0" smtClean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Cambria" pitchFamily="18" charset="0"/>
              </a:rPr>
              <a:t>спокойное дыхание;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</a:rPr>
              <a:t>регулярная </a:t>
            </a:r>
            <a:r>
              <a:rPr lang="ru-RU" b="1" i="1" dirty="0">
                <a:solidFill>
                  <a:srgbClr val="002060"/>
                </a:solidFill>
                <a:latin typeface="Cambria" pitchFamily="18" charset="0"/>
              </a:rPr>
              <a:t>растяжка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/>
          </p:cNvSpPr>
          <p:nvPr>
            <p:ph type="title"/>
          </p:nvPr>
        </p:nvSpPr>
        <p:spPr>
          <a:xfrm>
            <a:off x="971550" y="365125"/>
            <a:ext cx="7848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Структура игрового </a:t>
            </a:r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стретчинга</a:t>
            </a:r>
            <a:endParaRPr lang="ru-RU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2773" name="Rectangle 5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7759774" cy="4351338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     Вводная часть - дети выполняют упражнения в различных видах ходьбы, бега, прыжков, для принятия правильной осанки и укрепления свода стопы, координации движений, ориентации в пространстве, развития внимания. </a:t>
            </a:r>
          </a:p>
          <a:p>
            <a:endParaRPr lang="ru-RU" sz="2400" dirty="0" smtClean="0"/>
          </a:p>
        </p:txBody>
      </p:sp>
      <p:pic>
        <p:nvPicPr>
          <p:cNvPr id="6" name="Picture 8" descr="E:\Педагог - профессионал -2017\ФОТО2\Релаксация 18.12.2014\DSC03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356992"/>
            <a:ext cx="3672408" cy="275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251519" y="836712"/>
            <a:ext cx="8892481" cy="1512169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/>
            </a:r>
            <a:br>
              <a:rPr lang="ru-RU" altLang="ru-RU" sz="3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r>
              <a:rPr lang="ru-RU" altLang="ru-RU" sz="31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Основная часть – обучение  и закрепление упражнений на различные группы мышц</a:t>
            </a:r>
            <a:r>
              <a:rPr lang="ru-RU" alt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alt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Педагог - профессионал -2017\ФОТО2\СТРЕТЧИНГ 8гр\DSC031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1" name="Picture 1" descr="E:\Педагог - профессионал -2017\ФОТО2\8гр.2012\100_32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368152"/>
          </a:xfrm>
          <a:noFill/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Заключительная часть- </a:t>
            </a:r>
            <a:b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расслабление и релаксация</a:t>
            </a:r>
            <a:r>
              <a:rPr lang="ru-RU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.</a:t>
            </a:r>
            <a:br>
              <a:rPr lang="ru-RU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" name="Picture 2" descr="E:\Педагог - профессионал -2017\ФОТО2\Релаксация 18.12.2014\DSC032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7" name="Picture 1" descr="E:\Педагог - профессионал -2017\ФОТО2\Релаксация 18.12.2014\DSC032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365125"/>
            <a:ext cx="7086622" cy="104765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Использование игрового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стретчинга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 в </a:t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воспитательно-образовательной работе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571868" y="3143248"/>
            <a:ext cx="2138363" cy="122237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</a:rPr>
              <a:t>Элементы стретчинга</a:t>
            </a:r>
          </a:p>
        </p:txBody>
      </p:sp>
      <p:sp>
        <p:nvSpPr>
          <p:cNvPr id="6" name="Овал 5"/>
          <p:cNvSpPr/>
          <p:nvPr/>
        </p:nvSpPr>
        <p:spPr>
          <a:xfrm>
            <a:off x="754063" y="2360613"/>
            <a:ext cx="2138362" cy="122078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FF"/>
                </a:solidFill>
              </a:rPr>
              <a:t>Развлечения</a:t>
            </a:r>
          </a:p>
        </p:txBody>
      </p:sp>
      <p:sp>
        <p:nvSpPr>
          <p:cNvPr id="10" name="Овал 9"/>
          <p:cNvSpPr/>
          <p:nvPr/>
        </p:nvSpPr>
        <p:spPr>
          <a:xfrm>
            <a:off x="3419872" y="1571612"/>
            <a:ext cx="2520280" cy="122078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00FF"/>
                </a:solidFill>
              </a:rPr>
              <a:t>Физкультурные занятия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1538" y="4357694"/>
            <a:ext cx="2138362" cy="122078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00FF"/>
                </a:solidFill>
              </a:rPr>
              <a:t>Прогулки</a:t>
            </a:r>
          </a:p>
          <a:p>
            <a:pPr algn="ctr">
              <a:defRPr/>
            </a:pP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215074" y="4071942"/>
            <a:ext cx="2138362" cy="12207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00FF"/>
                </a:solidFill>
              </a:rPr>
              <a:t>Бодрящая гимнастика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714744" y="4929198"/>
            <a:ext cx="2138362" cy="122078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00FF"/>
                </a:solidFill>
              </a:rPr>
              <a:t>Утренняя гимнастика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357950" y="2428868"/>
            <a:ext cx="2138362" cy="122078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err="1" smtClean="0">
                <a:solidFill>
                  <a:srgbClr val="0000FF"/>
                </a:solidFill>
              </a:rPr>
              <a:t>Физкульт</a:t>
            </a:r>
            <a:r>
              <a:rPr lang="ru-RU" sz="1600" b="1" dirty="0" smtClean="0">
                <a:solidFill>
                  <a:srgbClr val="0000FF"/>
                </a:solidFill>
              </a:rPr>
              <a:t>-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FF"/>
                </a:solidFill>
              </a:rPr>
              <a:t>минутки</a:t>
            </a:r>
            <a:endParaRPr lang="ru-RU" sz="1600" b="1" dirty="0">
              <a:solidFill>
                <a:srgbClr val="0000FF"/>
              </a:solidFill>
            </a:endParaRPr>
          </a:p>
        </p:txBody>
      </p:sp>
      <p:cxnSp>
        <p:nvCxnSpPr>
          <p:cNvPr id="15" name="Прямая соединительная линия 14"/>
          <p:cNvCxnSpPr>
            <a:stCxn id="5" idx="2"/>
            <a:endCxn id="6" idx="5"/>
          </p:cNvCxnSpPr>
          <p:nvPr/>
        </p:nvCxnSpPr>
        <p:spPr>
          <a:xfrm rot="10800000">
            <a:off x="2579270" y="3402620"/>
            <a:ext cx="992599" cy="3518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5" idx="0"/>
            <a:endCxn id="10" idx="4"/>
          </p:cNvCxnSpPr>
          <p:nvPr/>
        </p:nvCxnSpPr>
        <p:spPr>
          <a:xfrm flipV="1">
            <a:off x="4641050" y="2792399"/>
            <a:ext cx="38962" cy="3508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13" idx="0"/>
            <a:endCxn id="5" idx="4"/>
          </p:cNvCxnSpPr>
          <p:nvPr/>
        </p:nvCxnSpPr>
        <p:spPr>
          <a:xfrm rot="16200000" flipV="1">
            <a:off x="4430701" y="4575973"/>
            <a:ext cx="563575" cy="1428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12" idx="2"/>
            <a:endCxn id="5" idx="5"/>
          </p:cNvCxnSpPr>
          <p:nvPr/>
        </p:nvCxnSpPr>
        <p:spPr>
          <a:xfrm rot="10800000">
            <a:off x="5397076" y="4186610"/>
            <a:ext cx="817999" cy="49572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5" idx="3"/>
            <a:endCxn id="11" idx="7"/>
          </p:cNvCxnSpPr>
          <p:nvPr/>
        </p:nvCxnSpPr>
        <p:spPr>
          <a:xfrm rot="5400000">
            <a:off x="3215952" y="3867402"/>
            <a:ext cx="349864" cy="9882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5" idx="6"/>
            <a:endCxn id="14" idx="3"/>
          </p:cNvCxnSpPr>
          <p:nvPr/>
        </p:nvCxnSpPr>
        <p:spPr>
          <a:xfrm flipV="1">
            <a:off x="5710231" y="3470875"/>
            <a:ext cx="960875" cy="28356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Взаимодействие с семьями</a:t>
            </a:r>
            <a:br>
              <a:rPr lang="ru-RU" sz="31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воспитанников</a:t>
            </a:r>
            <a: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bg1"/>
                </a:solidFill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1" name="Picture 2" descr="E:\Педагог - профессионал -2017\ФОТО2\DSCN56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43808" y="3717032"/>
            <a:ext cx="3462536" cy="2596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3275856" y="1484784"/>
            <a:ext cx="2448272" cy="158417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Cambria" pitchFamily="18" charset="0"/>
              </a:rPr>
              <a:t>Элементы стретчинга</a:t>
            </a:r>
          </a:p>
        </p:txBody>
      </p:sp>
      <p:pic>
        <p:nvPicPr>
          <p:cNvPr id="6" name="Picture 6" descr="D:\Desktop\DSC02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149080"/>
            <a:ext cx="2520280" cy="1849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D:\Desktop\DSC02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21088"/>
            <a:ext cx="2289175" cy="167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D:\Desktop\DSC015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700808"/>
            <a:ext cx="2290762" cy="167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 descr="D:\Desktop\DSC022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1700808"/>
            <a:ext cx="2448272" cy="1795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4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019925" cy="1081088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CC0000"/>
                </a:solidFill>
                <a:latin typeface="Cambria" pitchFamily="18" charset="0"/>
              </a:rPr>
              <a:t>Мониторинг результативности</a:t>
            </a:r>
            <a:endParaRPr lang="ru-RU" alt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0243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395536" y="1772816"/>
            <a:ext cx="3456384" cy="4319934"/>
          </a:xfrm>
        </p:spPr>
        <p:txBody>
          <a:bodyPr>
            <a:normAutofit/>
          </a:bodyPr>
          <a:lstStyle/>
          <a:p>
            <a:pPr lvl="1" eaLnBrk="1" hangingPunct="1"/>
            <a:r>
              <a:rPr lang="ru-RU" altLang="ru-RU" sz="2000" dirty="0" smtClean="0">
                <a:solidFill>
                  <a:srgbClr val="000099"/>
                </a:solidFill>
                <a:latin typeface="Cambria" pitchFamily="18" charset="0"/>
                <a:cs typeface="Times New Roman" pitchFamily="18" charset="0"/>
              </a:rPr>
              <a:t>Увеличился двигательная активность детей;</a:t>
            </a:r>
          </a:p>
          <a:p>
            <a:pPr lvl="1" eaLnBrk="1" hangingPunct="1"/>
            <a:r>
              <a:rPr lang="ru-RU" altLang="ru-RU" sz="2000" dirty="0" smtClean="0">
                <a:solidFill>
                  <a:srgbClr val="000099"/>
                </a:solidFill>
                <a:latin typeface="Cambria" pitchFamily="18" charset="0"/>
                <a:cs typeface="Times New Roman" pitchFamily="18" charset="0"/>
              </a:rPr>
              <a:t>Повысился интерес к занятиям физической культуры;</a:t>
            </a:r>
          </a:p>
          <a:p>
            <a:pPr lvl="1"/>
            <a:r>
              <a:rPr lang="ru-RU" sz="2000" dirty="0" smtClean="0">
                <a:solidFill>
                  <a:srgbClr val="002060"/>
                </a:solidFill>
                <a:latin typeface="Cambria" pitchFamily="18" charset="0"/>
              </a:rPr>
              <a:t>16 % детей переведены  в   1 группу здоровья</a:t>
            </a:r>
            <a:r>
              <a:rPr lang="ru-RU" altLang="ru-RU" sz="2000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211960" y="1920875"/>
          <a:ext cx="447484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Перспектива</a:t>
            </a:r>
            <a:endParaRPr lang="ru-RU" sz="3200" dirty="0"/>
          </a:p>
        </p:txBody>
      </p:sp>
      <p:sp>
        <p:nvSpPr>
          <p:cNvPr id="5" name="Содержимое 4"/>
          <p:cNvSpPr txBox="1">
            <a:spLocks noGrp="1"/>
          </p:cNvSpPr>
          <p:nvPr>
            <p:ph sz="half" idx="1"/>
          </p:nvPr>
        </p:nvSpPr>
        <p:spPr>
          <a:xfrm>
            <a:off x="1475656" y="1844824"/>
            <a:ext cx="684076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Творческий отчет на педагогическом совете воспитателей, май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2924944"/>
            <a:ext cx="684076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Ведение дополнительных образовательных услуг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игровому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стретчингу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4077073"/>
            <a:ext cx="6912768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Публикация в журнале «Народная школа»</a:t>
            </a:r>
          </a:p>
          <a:p>
            <a:pPr algn="ctr"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Начните с себя…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3794" name="Picture 2" descr="E:\Педагог - профессионал -2017\ФОТО2\Семинар практикум по ФИТНЕС АЭРОБИКЕ с ОКСАНОЙ ВЕРБИНОЙ\ijvbho9wpd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48880"/>
            <a:ext cx="4038600" cy="3012123"/>
          </a:xfrm>
          <a:prstGeom prst="rect">
            <a:avLst/>
          </a:prstGeom>
          <a:noFill/>
        </p:spPr>
      </p:pic>
      <p:pic>
        <p:nvPicPr>
          <p:cNvPr id="8" name="Picture 2" descr="E:\Педагог - профессионал -2017\ФОТО2\Vf9W_-dTq-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39900" b="9524"/>
          <a:stretch>
            <a:fillRect/>
          </a:stretch>
        </p:blipFill>
        <p:spPr bwMode="auto">
          <a:xfrm>
            <a:off x="4716015" y="2348879"/>
            <a:ext cx="3528393" cy="2979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Мастер-класс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«ДЕРЕВЦЕ»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«ПОЗА ВОИНА»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0776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altLang="ru-RU" sz="2800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altLang="ru-RU" sz="2800" b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altLang="ru-RU" sz="2800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altLang="ru-RU" sz="2800" b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altLang="ru-RU" sz="2800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altLang="ru-RU" sz="2800" b="1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altLang="ru-RU" sz="2800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altLang="ru-RU" sz="2800" b="1" dirty="0" smtClean="0">
                <a:solidFill>
                  <a:srgbClr val="C00000"/>
                </a:solidFill>
                <a:latin typeface="Cambria" pitchFamily="18" charset="0"/>
              </a:rPr>
              <a:t>«</a:t>
            </a:r>
            <a:r>
              <a:rPr lang="ru-RU" altLang="ru-RU" sz="2800" b="1" dirty="0" err="1" smtClean="0">
                <a:solidFill>
                  <a:srgbClr val="C00000"/>
                </a:solidFill>
                <a:latin typeface="Cambria" pitchFamily="18" charset="0"/>
              </a:rPr>
              <a:t>Стретчинг</a:t>
            </a:r>
            <a:r>
              <a:rPr lang="ru-RU" altLang="ru-RU" sz="2800" b="1" dirty="0" smtClean="0">
                <a:solidFill>
                  <a:srgbClr val="C00000"/>
                </a:solidFill>
                <a:latin typeface="Cambria" pitchFamily="18" charset="0"/>
              </a:rPr>
              <a:t>- как технология                                                                                                                                               сохранения и стимулирования здоровья </a:t>
            </a:r>
            <a:br>
              <a:rPr lang="ru-RU" altLang="ru-RU" sz="2800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altLang="ru-RU" sz="2800" b="1" dirty="0" smtClean="0">
                <a:solidFill>
                  <a:srgbClr val="C00000"/>
                </a:solidFill>
                <a:latin typeface="Cambria" pitchFamily="18" charset="0"/>
              </a:rPr>
              <a:t>детей дошкольного возраста»</a:t>
            </a:r>
            <a:r>
              <a:rPr lang="ru-RU" sz="2800" dirty="0" smtClean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Cambria" pitchFamily="18" charset="0"/>
              </a:rPr>
            </a:br>
            <a:endParaRPr lang="ru-RU" sz="28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30722" name="Picture 2" descr="E:\Педагог - профессионал -2017\ФОТО2\DSC02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Мастер-класс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«СОЛНЕЧНЫЕ ЛУЧИКИ»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«СМЕШНОЙ КЛОУН»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Мастер-класс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«СЛОНИК»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«КАРУСЕЛЬ»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Мастер-класс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«ВЕРБЛЮД»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«САРАНЧА»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3470" y="2514600"/>
            <a:ext cx="2884885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Мастер-класс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«ЭКСКАВАТР»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«ЖУРАВЛЬ»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22786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041775" cy="303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836712"/>
            <a:ext cx="6500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Cambria" pitchFamily="18" charset="0"/>
              </a:rPr>
              <a:t>БУДЬТЕ   ЗДОРОВЫ !</a:t>
            </a:r>
            <a:endParaRPr lang="ru-RU" sz="4000" b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36866" name="Picture 2" descr="https://im0-tub-ru.yandex.net/i?id=1fd18a00a39136e4ad67cc561dbb0a85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348880"/>
            <a:ext cx="6667500" cy="3609976"/>
          </a:xfrm>
          <a:prstGeom prst="rect">
            <a:avLst/>
          </a:prstGeom>
          <a:noFill/>
        </p:spPr>
      </p:pic>
      <p:sp>
        <p:nvSpPr>
          <p:cNvPr id="1026" name="AutoShape 2" descr="https://apf.mail.ru/cgi-bin/readmsg/500_F_69309231_h61VVnQ3mjplliMCZsxbhNm43e6g7fvf.jpg?id=14894221280000001010%3B0%3B1&amp;x-email=mdou97%40mail.ru&amp;exif=1&amp;bs=2760&amp;bl=43567&amp;ct=image%2Fjpeg&amp;cn=500_F_69309231_h61VVnQ3mjplliMCZsxbhNm43e6g7fvf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683568" y="836712"/>
            <a:ext cx="7741865" cy="936104"/>
          </a:xfrm>
          <a:noFill/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Проект « Волшебная сила растяжки»</a:t>
            </a:r>
            <a:endParaRPr lang="ru-RU" alt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3313" name="Picture 1" descr="E:\Педагог - профессионал -2017\ФОТО2\СТРЕТЧИНГ 8гр\DSC0316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349500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E:\Педагог - профессионал -2017\ФОТО2\СТРЕТЧИНГ 8гр\DSC03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348880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547664" y="5805264"/>
            <a:ext cx="6192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Сроки реализации проекта: сентябрь 2015 г. – май 2018 г</a:t>
            </a:r>
            <a:r>
              <a:rPr lang="ru-RU" b="1" i="1" dirty="0" smtClean="0">
                <a:solidFill>
                  <a:srgbClr val="002060"/>
                </a:solidFill>
                <a:cs typeface="Times New Roman" pitchFamily="18" charset="0"/>
              </a:rPr>
              <a:t>.</a:t>
            </a:r>
            <a:endParaRPr lang="ru-RU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Новизна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1747" name="Picture 3" descr="E:\Педагог - профессионал -2017\ФОТО2\СТРЕТЧИНГ 8гр\DSC031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132856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E:\Педагог - профессионал -2017\ФОТО2\ЛФК  ОСАНКА 01.04.16\DSC042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32855"/>
            <a:ext cx="4530863" cy="295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8"/>
          <p:cNvSpPr>
            <a:spLocks noGrp="1" noChangeArrowheads="1"/>
          </p:cNvSpPr>
          <p:nvPr>
            <p:ph idx="1"/>
          </p:nvPr>
        </p:nvSpPr>
        <p:spPr>
          <a:xfrm>
            <a:off x="395536" y="1052736"/>
            <a:ext cx="8064896" cy="12241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spcBef>
                <a:spcPct val="0"/>
              </a:spcBef>
            </a:pPr>
            <a:r>
              <a:rPr lang="ru-RU" altLang="ru-RU" sz="1600" dirty="0" smtClean="0">
                <a:solidFill>
                  <a:srgbClr val="C00000"/>
                </a:solidFill>
                <a:latin typeface="Cambria" pitchFamily="18" charset="0"/>
                <a:cs typeface="Sakkal Majalla" pitchFamily="2" charset="-78"/>
              </a:rPr>
              <a:t/>
            </a:r>
            <a:br>
              <a:rPr lang="ru-RU" altLang="ru-RU" sz="1600" dirty="0" smtClean="0">
                <a:solidFill>
                  <a:srgbClr val="C00000"/>
                </a:solidFill>
                <a:latin typeface="Cambria" pitchFamily="18" charset="0"/>
                <a:cs typeface="Sakkal Majalla" pitchFamily="2" charset="-78"/>
              </a:rPr>
            </a:br>
            <a:r>
              <a:rPr lang="ru-RU" altLang="ru-RU" dirty="0" smtClean="0">
                <a:solidFill>
                  <a:srgbClr val="000099"/>
                </a:solidFill>
                <a:latin typeface="Times New Roman" pitchFamily="18" charset="0"/>
              </a:rPr>
              <a:t>Сохранение и укрепление здоровья воспитанников через технологии сохранения и стимулирования здоровья, в частности «игрового </a:t>
            </a:r>
            <a:r>
              <a:rPr lang="ru-RU" altLang="ru-RU" dirty="0" err="1" smtClean="0">
                <a:solidFill>
                  <a:srgbClr val="000099"/>
                </a:solidFill>
                <a:latin typeface="Times New Roman" pitchFamily="18" charset="0"/>
              </a:rPr>
              <a:t>стретчинга</a:t>
            </a:r>
            <a:r>
              <a:rPr lang="ru-RU" altLang="ru-RU" dirty="0" smtClean="0">
                <a:solidFill>
                  <a:srgbClr val="000099"/>
                </a:solidFill>
                <a:latin typeface="Times New Roman" pitchFamily="18" charset="0"/>
              </a:rPr>
              <a:t>».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2268538" y="41497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ru-RU" sz="1800"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45005" y="313066"/>
            <a:ext cx="1225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Sakkal Majalla" pitchFamily="2" charset="-78"/>
              </a:rPr>
              <a:t>Цель: </a:t>
            </a:r>
            <a:endParaRPr lang="ru-RU" dirty="0"/>
          </a:p>
        </p:txBody>
      </p:sp>
      <p:pic>
        <p:nvPicPr>
          <p:cNvPr id="7" name="Picture 5" descr="E:\Педагог - профессионал -2017\ФОТО2\IMG_20150506_104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492896"/>
            <a:ext cx="5572404" cy="4131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764704"/>
            <a:ext cx="7015184" cy="4320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Задачи игрового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стретчинга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1571612"/>
            <a:ext cx="7531770" cy="36933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3399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Оптимизировать рост и развитие опорно-двигательного аппарата</a:t>
            </a:r>
          </a:p>
          <a:p>
            <a:pPr lvl="0"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3399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Совершенствовать физические способности</a:t>
            </a:r>
          </a:p>
          <a:p>
            <a:pPr lvl="0"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3399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Развивать психические функции</a:t>
            </a:r>
          </a:p>
          <a:p>
            <a:pPr lvl="0"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3399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Развивать и функционально совершенствовать органы дыхания, кровообращения, </a:t>
            </a:r>
            <a:r>
              <a:rPr lang="ru-RU" sz="1800" b="1" dirty="0" err="1" smtClean="0">
                <a:solidFill>
                  <a:srgbClr val="003399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сердечно-сосудистую</a:t>
            </a:r>
            <a:r>
              <a:rPr lang="ru-RU" sz="1800" b="1" dirty="0" smtClean="0">
                <a:solidFill>
                  <a:srgbClr val="003399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 и нервную системы организма.</a:t>
            </a:r>
          </a:p>
          <a:p>
            <a:pPr lvl="0"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3399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Создавать условия для положительного </a:t>
            </a:r>
            <a:r>
              <a:rPr lang="ru-RU" sz="1800" b="1" dirty="0" err="1" smtClean="0">
                <a:solidFill>
                  <a:srgbClr val="003399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психоэмоционального</a:t>
            </a:r>
            <a:r>
              <a:rPr lang="ru-RU" sz="1800" b="1" dirty="0" smtClean="0">
                <a:solidFill>
                  <a:srgbClr val="003399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 состояния детей.</a:t>
            </a:r>
          </a:p>
          <a:p>
            <a:pPr lvl="0"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3399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Воспитывать умение эмоционального выражения, </a:t>
            </a:r>
            <a:r>
              <a:rPr lang="ru-RU" sz="1800" b="1" dirty="0" err="1" smtClean="0">
                <a:solidFill>
                  <a:srgbClr val="003399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раскрепощенности</a:t>
            </a:r>
            <a:r>
              <a:rPr lang="ru-RU" sz="1800" b="1" dirty="0" smtClean="0">
                <a:solidFill>
                  <a:srgbClr val="003399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 и творчества в движений.</a:t>
            </a:r>
          </a:p>
          <a:p>
            <a:pPr lvl="0"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3399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Создавать условия для благотворного влияния музыки на психосоматическую сферу ребенка.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6444208" y="1268760"/>
            <a:ext cx="1872208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491880" y="1340768"/>
            <a:ext cx="2016224" cy="6480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71600" y="1340768"/>
            <a:ext cx="1728192" cy="6480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8" name="Text Box 17"/>
          <p:cNvSpPr txBox="1">
            <a:spLocks noChangeArrowheads="1"/>
          </p:cNvSpPr>
          <p:nvPr/>
        </p:nvSpPr>
        <p:spPr bwMode="auto">
          <a:xfrm>
            <a:off x="2916238" y="333375"/>
            <a:ext cx="40302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Участники </a:t>
            </a: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проекта</a:t>
            </a:r>
            <a:endParaRPr lang="ru-RU" sz="3200" b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6639" name="Text Box 18"/>
          <p:cNvSpPr txBox="1">
            <a:spLocks noChangeArrowheads="1"/>
          </p:cNvSpPr>
          <p:nvPr/>
        </p:nvSpPr>
        <p:spPr bwMode="auto">
          <a:xfrm>
            <a:off x="1115616" y="1412776"/>
            <a:ext cx="14390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Дети</a:t>
            </a:r>
          </a:p>
        </p:txBody>
      </p:sp>
      <p:sp>
        <p:nvSpPr>
          <p:cNvPr id="26640" name="Text Box 19"/>
          <p:cNvSpPr txBox="1">
            <a:spLocks noChangeArrowheads="1"/>
          </p:cNvSpPr>
          <p:nvPr/>
        </p:nvSpPr>
        <p:spPr bwMode="auto">
          <a:xfrm>
            <a:off x="3635896" y="1412776"/>
            <a:ext cx="18453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Педагоги</a:t>
            </a:r>
            <a:r>
              <a:rPr lang="ru-RU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641" name="Text Box 20"/>
          <p:cNvSpPr txBox="1">
            <a:spLocks noChangeArrowheads="1"/>
          </p:cNvSpPr>
          <p:nvPr/>
        </p:nvSpPr>
        <p:spPr bwMode="auto">
          <a:xfrm>
            <a:off x="6516216" y="1340768"/>
            <a:ext cx="16065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Родители</a:t>
            </a:r>
          </a:p>
        </p:txBody>
      </p:sp>
      <p:pic>
        <p:nvPicPr>
          <p:cNvPr id="15" name="Picture 2" descr="E:\Педагог - профессионал -2017\ФОТО2\МО ФИЗО\IMG_3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924944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3" descr="E:\Педагог - профессионал -2017\ФОТО2\DSCN5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0179" y="2924944"/>
            <a:ext cx="268829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4" descr="E:\Педагог - профессионал -2017\ФОТО2\СТРЕТЧИНГ 8гр\DSC03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80928"/>
            <a:ext cx="2918453" cy="21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Методическое сопровождение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7510" y="1935163"/>
            <a:ext cx="2696697" cy="3595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https://im1-tub-ru.yandex.net/i?id=d50f052c05762386772eb67b14ce5c5f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44824"/>
            <a:ext cx="2717889" cy="41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https://im3-tub-ru.yandex.net/i?id=c947a3e8a0b19570f8576436650bf3d9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916832"/>
            <a:ext cx="1905000" cy="2733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Сюжетно-ролевые 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 тематические игры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0" name="Picture 2" descr="E:\Педагог - профессионал -2017\ФОТО2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2936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 descr="E:\Педагог - профессионал -2017\ФОТО2\ЛФК  ОСАНКА 01.04.16\DSC04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852936"/>
            <a:ext cx="4096455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1330</TotalTime>
  <Words>308</Words>
  <Application>Microsoft Office PowerPoint</Application>
  <PresentationFormat>Экран (4:3)</PresentationFormat>
  <Paragraphs>80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           </vt:lpstr>
      <vt:lpstr>    «Стретчинг- как технология                                                                                                                                               сохранения и стимулирования здоровья  детей дошкольного возраста» </vt:lpstr>
      <vt:lpstr>Слайд 3</vt:lpstr>
      <vt:lpstr>Новизна</vt:lpstr>
      <vt:lpstr>Слайд 5</vt:lpstr>
      <vt:lpstr>Задачи игрового стретчинга</vt:lpstr>
      <vt:lpstr>Слайд 7</vt:lpstr>
      <vt:lpstr>Методическое сопровождение</vt:lpstr>
      <vt:lpstr>Сюжетно-ролевые  и тематические игры</vt:lpstr>
      <vt:lpstr>Основные правила стретчинга</vt:lpstr>
      <vt:lpstr>Структура игрового стретчинга</vt:lpstr>
      <vt:lpstr>         Основная часть – обучение  и закрепление упражнений на различные группы мышц. </vt:lpstr>
      <vt:lpstr>Заключительная часть-  расслабление и релаксация. </vt:lpstr>
      <vt:lpstr>Использование игрового стретчинга в  воспитательно-образовательной работе</vt:lpstr>
      <vt:lpstr>   Взаимодействие с семьями воспитанников </vt:lpstr>
      <vt:lpstr>Мониторинг результативности</vt:lpstr>
      <vt:lpstr>Перспектива</vt:lpstr>
      <vt:lpstr>Начните с себя… </vt:lpstr>
      <vt:lpstr>Мастер-класс</vt:lpstr>
      <vt:lpstr>Мастер-класс</vt:lpstr>
      <vt:lpstr>Мастер-класс</vt:lpstr>
      <vt:lpstr>Мастер-класс</vt:lpstr>
      <vt:lpstr>Мастер-класс</vt:lpstr>
      <vt:lpstr>Слайд 24</vt:lpstr>
    </vt:vector>
  </TitlesOfParts>
  <Company>Функциональность ограничена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«Здоровьесберегающие технологии в ДОУ»</dc:title>
  <dc:creator>Демонстрационная версия</dc:creator>
  <cp:lastModifiedBy>miwa</cp:lastModifiedBy>
  <cp:revision>128</cp:revision>
  <dcterms:created xsi:type="dcterms:W3CDTF">2014-03-31T11:11:29Z</dcterms:created>
  <dcterms:modified xsi:type="dcterms:W3CDTF">2017-04-01T05:52:53Z</dcterms:modified>
</cp:coreProperties>
</file>