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7"/>
  </p:notesMasterIdLst>
  <p:sldIdLst>
    <p:sldId id="291" r:id="rId2"/>
    <p:sldId id="301" r:id="rId3"/>
    <p:sldId id="265" r:id="rId4"/>
    <p:sldId id="257" r:id="rId5"/>
    <p:sldId id="292" r:id="rId6"/>
    <p:sldId id="293" r:id="rId7"/>
    <p:sldId id="258" r:id="rId8"/>
    <p:sldId id="259" r:id="rId9"/>
    <p:sldId id="282" r:id="rId10"/>
    <p:sldId id="294" r:id="rId11"/>
    <p:sldId id="260" r:id="rId12"/>
    <p:sldId id="284" r:id="rId13"/>
    <p:sldId id="283" r:id="rId14"/>
    <p:sldId id="261" r:id="rId15"/>
    <p:sldId id="285" r:id="rId16"/>
    <p:sldId id="263" r:id="rId17"/>
    <p:sldId id="286" r:id="rId18"/>
    <p:sldId id="264" r:id="rId19"/>
    <p:sldId id="297" r:id="rId20"/>
    <p:sldId id="295" r:id="rId21"/>
    <p:sldId id="287" r:id="rId22"/>
    <p:sldId id="288" r:id="rId23"/>
    <p:sldId id="289" r:id="rId24"/>
    <p:sldId id="290" r:id="rId25"/>
    <p:sldId id="29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8309" autoAdjust="0"/>
    <p:restoredTop sz="94660"/>
  </p:normalViewPr>
  <p:slideViewPr>
    <p:cSldViewPr>
      <p:cViewPr>
        <p:scale>
          <a:sx n="70" d="100"/>
          <a:sy n="70" d="100"/>
        </p:scale>
        <p:origin x="-115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E92160-7B29-4EC9-A4D4-D5B91506A04F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ED32AA-1825-43FF-A588-54751CB607CB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Словесные игры</a:t>
          </a:r>
          <a:endParaRPr lang="ru-RU" dirty="0"/>
        </a:p>
      </dgm:t>
    </dgm:pt>
    <dgm:pt modelId="{731F652D-FF3B-4125-9F7E-A6B381838376}" type="parTrans" cxnId="{219CBAE2-6255-43D2-94BE-7010B5807AE9}">
      <dgm:prSet/>
      <dgm:spPr/>
      <dgm:t>
        <a:bodyPr/>
        <a:lstStyle/>
        <a:p>
          <a:endParaRPr lang="ru-RU"/>
        </a:p>
      </dgm:t>
    </dgm:pt>
    <dgm:pt modelId="{E14E19C2-6ABE-4D34-BF29-8E832832C748}" type="sibTrans" cxnId="{219CBAE2-6255-43D2-94BE-7010B5807AE9}">
      <dgm:prSet/>
      <dgm:spPr/>
      <dgm:t>
        <a:bodyPr/>
        <a:lstStyle/>
        <a:p>
          <a:endParaRPr lang="ru-RU"/>
        </a:p>
      </dgm:t>
    </dgm:pt>
    <dgm:pt modelId="{5C55C80A-DE99-4A0C-834E-BDB4FE61E3E6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ru-RU" sz="1200" dirty="0" smtClean="0"/>
            <a:t>умение выделять существенные признаки предметов, явлений: "Отгадай-ка?", "Магазин", "Да – нет" и др. </a:t>
          </a:r>
          <a:endParaRPr lang="ru-RU" sz="1200" dirty="0"/>
        </a:p>
      </dgm:t>
    </dgm:pt>
    <dgm:pt modelId="{45D426D3-EC08-4724-8818-6932C5C6D91F}" type="parTrans" cxnId="{BCD0EE62-62A3-4892-97BE-DAE3267F68FE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03A1A6A2-952F-4AB2-93E8-F94C66A547F8}" type="sibTrans" cxnId="{BCD0EE62-62A3-4892-97BE-DAE3267F68FE}">
      <dgm:prSet/>
      <dgm:spPr/>
      <dgm:t>
        <a:bodyPr/>
        <a:lstStyle/>
        <a:p>
          <a:endParaRPr lang="ru-RU"/>
        </a:p>
      </dgm:t>
    </dgm:pt>
    <dgm:pt modelId="{C8A04F73-5BE9-4FF3-BD4F-FA7E12A076E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ru-RU" sz="1200" dirty="0" smtClean="0"/>
            <a:t>используемые для развития у детей умения сравнивать, сопоставлять, делать правильные умозаключения: "Похож – не похож", "Кто больше заметит небылиц?".</a:t>
          </a:r>
          <a:endParaRPr lang="ru-RU" sz="1200" dirty="0"/>
        </a:p>
      </dgm:t>
    </dgm:pt>
    <dgm:pt modelId="{A97CA32A-1D76-453A-817F-63D0C35685E5}" type="parTrans" cxnId="{90A886F2-C81E-43C2-B08E-D1B1F3BA98D6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6F4A2133-3826-4D39-8546-A18995A8FA53}" type="sibTrans" cxnId="{90A886F2-C81E-43C2-B08E-D1B1F3BA98D6}">
      <dgm:prSet/>
      <dgm:spPr/>
      <dgm:t>
        <a:bodyPr/>
        <a:lstStyle/>
        <a:p>
          <a:endParaRPr lang="ru-RU"/>
        </a:p>
      </dgm:t>
    </dgm:pt>
    <dgm:pt modelId="{B670F96A-8479-4242-8472-88F0C74FF962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ru-RU" sz="1200" dirty="0" smtClean="0"/>
            <a:t>Игры, с помощью которых развивается умение обобщать и классифицировать предметы по различным признакам: "Кому что нужно?", "Назови три предмета", "Назови одним словом", и др. </a:t>
          </a:r>
          <a:endParaRPr lang="ru-RU" sz="1200" dirty="0"/>
        </a:p>
      </dgm:t>
    </dgm:pt>
    <dgm:pt modelId="{A39770C3-BBCD-478D-A98F-AE8358EF9A78}" type="parTrans" cxnId="{6148E81C-423A-4B46-AD01-82B959A81A1F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0453FF5C-A04D-4D82-9991-2538863F587C}" type="sibTrans" cxnId="{6148E81C-423A-4B46-AD01-82B959A81A1F}">
      <dgm:prSet/>
      <dgm:spPr/>
      <dgm:t>
        <a:bodyPr/>
        <a:lstStyle/>
        <a:p>
          <a:endParaRPr lang="ru-RU"/>
        </a:p>
      </dgm:t>
    </dgm:pt>
    <dgm:pt modelId="{DC7E2F3E-110A-4B06-A49A-1F309C9FD38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ru-RU" sz="1200" dirty="0" smtClean="0"/>
            <a:t>выделены игры на развитие внимания, сообразительности, быстроты мышления, выдержки, чувства юмора: "Испорченный телефон", "Краски", "Летает – не летает" и др.</a:t>
          </a:r>
          <a:endParaRPr lang="ru-RU" sz="1200" dirty="0"/>
        </a:p>
      </dgm:t>
    </dgm:pt>
    <dgm:pt modelId="{A24210EA-772E-400C-BBE6-891EAFF71143}" type="parTrans" cxnId="{3B7FA070-2BBC-424C-B52E-2ACBBFC99CE3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D579AC04-E4A6-4203-A815-7AA1338BA943}" type="sibTrans" cxnId="{3B7FA070-2BBC-424C-B52E-2ACBBFC99CE3}">
      <dgm:prSet/>
      <dgm:spPr/>
      <dgm:t>
        <a:bodyPr/>
        <a:lstStyle/>
        <a:p>
          <a:endParaRPr lang="ru-RU"/>
        </a:p>
      </dgm:t>
    </dgm:pt>
    <dgm:pt modelId="{CB2C2931-260A-4E6E-85A2-424C08DB1DD3}" type="pres">
      <dgm:prSet presAssocID="{B9E92160-7B29-4EC9-A4D4-D5B91506A04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5D2176-89F2-45D7-9F79-D7F123DE695A}" type="pres">
      <dgm:prSet presAssocID="{0CED32AA-1825-43FF-A588-54751CB607CB}" presName="centerShape" presStyleLbl="node0" presStyleIdx="0" presStyleCnt="1" custScaleX="146608" custScaleY="131794" custLinFactNeighborX="964" custLinFactNeighborY="-742"/>
      <dgm:spPr/>
      <dgm:t>
        <a:bodyPr/>
        <a:lstStyle/>
        <a:p>
          <a:endParaRPr lang="ru-RU"/>
        </a:p>
      </dgm:t>
    </dgm:pt>
    <dgm:pt modelId="{9AE63B40-7732-46BD-B7DB-DD2971EE4443}" type="pres">
      <dgm:prSet presAssocID="{45D426D3-EC08-4724-8818-6932C5C6D91F}" presName="parTrans" presStyleLbl="sibTrans2D1" presStyleIdx="0" presStyleCnt="4"/>
      <dgm:spPr/>
      <dgm:t>
        <a:bodyPr/>
        <a:lstStyle/>
        <a:p>
          <a:endParaRPr lang="ru-RU"/>
        </a:p>
      </dgm:t>
    </dgm:pt>
    <dgm:pt modelId="{D4784A0F-77AB-4186-A820-AEE8CFB0253F}" type="pres">
      <dgm:prSet presAssocID="{45D426D3-EC08-4724-8818-6932C5C6D91F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1021A209-9EBA-48F1-9EDB-20D5FAC3ACAC}" type="pres">
      <dgm:prSet presAssocID="{5C55C80A-DE99-4A0C-834E-BDB4FE61E3E6}" presName="node" presStyleLbl="node1" presStyleIdx="0" presStyleCnt="4" custScaleX="216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4CFA6-2D86-4B69-B8F7-4BBD236F53FD}" type="pres">
      <dgm:prSet presAssocID="{A97CA32A-1D76-453A-817F-63D0C35685E5}" presName="parTrans" presStyleLbl="sibTrans2D1" presStyleIdx="1" presStyleCnt="4"/>
      <dgm:spPr/>
      <dgm:t>
        <a:bodyPr/>
        <a:lstStyle/>
        <a:p>
          <a:endParaRPr lang="ru-RU"/>
        </a:p>
      </dgm:t>
    </dgm:pt>
    <dgm:pt modelId="{0F4F781C-4E2B-47F6-B3D1-F5D1DD394CA1}" type="pres">
      <dgm:prSet presAssocID="{A97CA32A-1D76-453A-817F-63D0C35685E5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ECD3CFF2-2DED-4EDD-B085-B688CCA10F95}" type="pres">
      <dgm:prSet presAssocID="{C8A04F73-5BE9-4FF3-BD4F-FA7E12A076EF}" presName="node" presStyleLbl="node1" presStyleIdx="1" presStyleCnt="4" custScaleX="180583" custScaleY="159643" custRadScaleRad="167407" custRadScaleInc="3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5B2B33-4828-4C9C-A033-E8E0E07C7586}" type="pres">
      <dgm:prSet presAssocID="{A39770C3-BBCD-478D-A98F-AE8358EF9A78}" presName="parTrans" presStyleLbl="sibTrans2D1" presStyleIdx="2" presStyleCnt="4"/>
      <dgm:spPr/>
      <dgm:t>
        <a:bodyPr/>
        <a:lstStyle/>
        <a:p>
          <a:endParaRPr lang="ru-RU"/>
        </a:p>
      </dgm:t>
    </dgm:pt>
    <dgm:pt modelId="{C1BCB38A-5442-4C3E-A58E-01CEE18168E0}" type="pres">
      <dgm:prSet presAssocID="{A39770C3-BBCD-478D-A98F-AE8358EF9A78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0986660-CCFA-4AF9-BE8C-3A4068291733}" type="pres">
      <dgm:prSet presAssocID="{B670F96A-8479-4242-8472-88F0C74FF962}" presName="node" presStyleLbl="node1" presStyleIdx="2" presStyleCnt="4" custScaleX="289465" custScaleY="122194" custRadScaleRad="135749" custRadScaleInc="-5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BF035-CB01-4C40-A4FF-69F388536F82}" type="pres">
      <dgm:prSet presAssocID="{A24210EA-772E-400C-BBE6-891EAFF71143}" presName="parTrans" presStyleLbl="sibTrans2D1" presStyleIdx="3" presStyleCnt="4"/>
      <dgm:spPr/>
      <dgm:t>
        <a:bodyPr/>
        <a:lstStyle/>
        <a:p>
          <a:endParaRPr lang="ru-RU"/>
        </a:p>
      </dgm:t>
    </dgm:pt>
    <dgm:pt modelId="{AF24C5C0-C802-480B-BC7A-2C935AD55979}" type="pres">
      <dgm:prSet presAssocID="{A24210EA-772E-400C-BBE6-891EAFF71143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C7DBF665-B1EB-4DF1-B5AB-6C5F43931F42}" type="pres">
      <dgm:prSet presAssocID="{DC7E2F3E-110A-4B06-A49A-1F309C9FD384}" presName="node" presStyleLbl="node1" presStyleIdx="3" presStyleCnt="4" custScaleX="200767" custScaleY="160134" custRadScaleRad="161906" custRadScaleInc="-3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D9AE53-BFD5-4E2D-96E9-BF2E6D5186D9}" type="presOf" srcId="{A24210EA-772E-400C-BBE6-891EAFF71143}" destId="{AF24C5C0-C802-480B-BC7A-2C935AD55979}" srcOrd="1" destOrd="0" presId="urn:microsoft.com/office/officeart/2005/8/layout/radial5"/>
    <dgm:cxn modelId="{BCD0EE62-62A3-4892-97BE-DAE3267F68FE}" srcId="{0CED32AA-1825-43FF-A588-54751CB607CB}" destId="{5C55C80A-DE99-4A0C-834E-BDB4FE61E3E6}" srcOrd="0" destOrd="0" parTransId="{45D426D3-EC08-4724-8818-6932C5C6D91F}" sibTransId="{03A1A6A2-952F-4AB2-93E8-F94C66A547F8}"/>
    <dgm:cxn modelId="{219CBAE2-6255-43D2-94BE-7010B5807AE9}" srcId="{B9E92160-7B29-4EC9-A4D4-D5B91506A04F}" destId="{0CED32AA-1825-43FF-A588-54751CB607CB}" srcOrd="0" destOrd="0" parTransId="{731F652D-FF3B-4125-9F7E-A6B381838376}" sibTransId="{E14E19C2-6ABE-4D34-BF29-8E832832C748}"/>
    <dgm:cxn modelId="{865D98A7-1550-4F59-8CF9-C62A91B1EFFB}" type="presOf" srcId="{A97CA32A-1D76-453A-817F-63D0C35685E5}" destId="{73F4CFA6-2D86-4B69-B8F7-4BBD236F53FD}" srcOrd="0" destOrd="0" presId="urn:microsoft.com/office/officeart/2005/8/layout/radial5"/>
    <dgm:cxn modelId="{76CD525D-382E-4914-8D02-A36ADE0D873C}" type="presOf" srcId="{B670F96A-8479-4242-8472-88F0C74FF962}" destId="{60986660-CCFA-4AF9-BE8C-3A4068291733}" srcOrd="0" destOrd="0" presId="urn:microsoft.com/office/officeart/2005/8/layout/radial5"/>
    <dgm:cxn modelId="{0565849F-C88A-4DAD-A0A4-A5FC887E5F7D}" type="presOf" srcId="{0CED32AA-1825-43FF-A588-54751CB607CB}" destId="{C15D2176-89F2-45D7-9F79-D7F123DE695A}" srcOrd="0" destOrd="0" presId="urn:microsoft.com/office/officeart/2005/8/layout/radial5"/>
    <dgm:cxn modelId="{3F9FCFE2-104A-42D3-9A8B-2532261165A3}" type="presOf" srcId="{A39770C3-BBCD-478D-A98F-AE8358EF9A78}" destId="{C1BCB38A-5442-4C3E-A58E-01CEE18168E0}" srcOrd="1" destOrd="0" presId="urn:microsoft.com/office/officeart/2005/8/layout/radial5"/>
    <dgm:cxn modelId="{BCDE27F8-55E8-429B-B496-36A11FC7A180}" type="presOf" srcId="{A97CA32A-1D76-453A-817F-63D0C35685E5}" destId="{0F4F781C-4E2B-47F6-B3D1-F5D1DD394CA1}" srcOrd="1" destOrd="0" presId="urn:microsoft.com/office/officeart/2005/8/layout/radial5"/>
    <dgm:cxn modelId="{9ABB3AD4-5C5D-42BD-91AB-251A945E373C}" type="presOf" srcId="{DC7E2F3E-110A-4B06-A49A-1F309C9FD384}" destId="{C7DBF665-B1EB-4DF1-B5AB-6C5F43931F42}" srcOrd="0" destOrd="0" presId="urn:microsoft.com/office/officeart/2005/8/layout/radial5"/>
    <dgm:cxn modelId="{3B7FA070-2BBC-424C-B52E-2ACBBFC99CE3}" srcId="{0CED32AA-1825-43FF-A588-54751CB607CB}" destId="{DC7E2F3E-110A-4B06-A49A-1F309C9FD384}" srcOrd="3" destOrd="0" parTransId="{A24210EA-772E-400C-BBE6-891EAFF71143}" sibTransId="{D579AC04-E4A6-4203-A815-7AA1338BA943}"/>
    <dgm:cxn modelId="{90A886F2-C81E-43C2-B08E-D1B1F3BA98D6}" srcId="{0CED32AA-1825-43FF-A588-54751CB607CB}" destId="{C8A04F73-5BE9-4FF3-BD4F-FA7E12A076EF}" srcOrd="1" destOrd="0" parTransId="{A97CA32A-1D76-453A-817F-63D0C35685E5}" sibTransId="{6F4A2133-3826-4D39-8546-A18995A8FA53}"/>
    <dgm:cxn modelId="{6576D0E7-7D8A-4318-9945-C3FA48B18A92}" type="presOf" srcId="{C8A04F73-5BE9-4FF3-BD4F-FA7E12A076EF}" destId="{ECD3CFF2-2DED-4EDD-B085-B688CCA10F95}" srcOrd="0" destOrd="0" presId="urn:microsoft.com/office/officeart/2005/8/layout/radial5"/>
    <dgm:cxn modelId="{0E0D28C3-B7A4-420A-8AFF-363244AA736C}" type="presOf" srcId="{B9E92160-7B29-4EC9-A4D4-D5B91506A04F}" destId="{CB2C2931-260A-4E6E-85A2-424C08DB1DD3}" srcOrd="0" destOrd="0" presId="urn:microsoft.com/office/officeart/2005/8/layout/radial5"/>
    <dgm:cxn modelId="{75742C11-16DF-406E-8AF4-4E9BC1FA98DA}" type="presOf" srcId="{5C55C80A-DE99-4A0C-834E-BDB4FE61E3E6}" destId="{1021A209-9EBA-48F1-9EDB-20D5FAC3ACAC}" srcOrd="0" destOrd="0" presId="urn:microsoft.com/office/officeart/2005/8/layout/radial5"/>
    <dgm:cxn modelId="{6148E81C-423A-4B46-AD01-82B959A81A1F}" srcId="{0CED32AA-1825-43FF-A588-54751CB607CB}" destId="{B670F96A-8479-4242-8472-88F0C74FF962}" srcOrd="2" destOrd="0" parTransId="{A39770C3-BBCD-478D-A98F-AE8358EF9A78}" sibTransId="{0453FF5C-A04D-4D82-9991-2538863F587C}"/>
    <dgm:cxn modelId="{30B5A7EE-112D-4D1F-A5A6-8C40B9F779FA}" type="presOf" srcId="{45D426D3-EC08-4724-8818-6932C5C6D91F}" destId="{9AE63B40-7732-46BD-B7DB-DD2971EE4443}" srcOrd="0" destOrd="0" presId="urn:microsoft.com/office/officeart/2005/8/layout/radial5"/>
    <dgm:cxn modelId="{38415CCB-3865-4187-A13F-6DFC28B61D20}" type="presOf" srcId="{A39770C3-BBCD-478D-A98F-AE8358EF9A78}" destId="{F55B2B33-4828-4C9C-A033-E8E0E07C7586}" srcOrd="0" destOrd="0" presId="urn:microsoft.com/office/officeart/2005/8/layout/radial5"/>
    <dgm:cxn modelId="{ABF030F8-3FF0-4F3C-8431-2999FD9E17EA}" type="presOf" srcId="{A24210EA-772E-400C-BBE6-891EAFF71143}" destId="{490BF035-CB01-4C40-A4FF-69F388536F82}" srcOrd="0" destOrd="0" presId="urn:microsoft.com/office/officeart/2005/8/layout/radial5"/>
    <dgm:cxn modelId="{17386B5F-A688-483B-80F7-396D414DFB57}" type="presOf" srcId="{45D426D3-EC08-4724-8818-6932C5C6D91F}" destId="{D4784A0F-77AB-4186-A820-AEE8CFB0253F}" srcOrd="1" destOrd="0" presId="urn:microsoft.com/office/officeart/2005/8/layout/radial5"/>
    <dgm:cxn modelId="{D5A7A989-EDC2-4639-8BB2-0CBDBD4D2ABE}" type="presParOf" srcId="{CB2C2931-260A-4E6E-85A2-424C08DB1DD3}" destId="{C15D2176-89F2-45D7-9F79-D7F123DE695A}" srcOrd="0" destOrd="0" presId="urn:microsoft.com/office/officeart/2005/8/layout/radial5"/>
    <dgm:cxn modelId="{0D26E793-8764-4FD8-8B56-0DAFEA41BA6F}" type="presParOf" srcId="{CB2C2931-260A-4E6E-85A2-424C08DB1DD3}" destId="{9AE63B40-7732-46BD-B7DB-DD2971EE4443}" srcOrd="1" destOrd="0" presId="urn:microsoft.com/office/officeart/2005/8/layout/radial5"/>
    <dgm:cxn modelId="{5D14F41A-B0C1-40C7-A721-6D0A7C419280}" type="presParOf" srcId="{9AE63B40-7732-46BD-B7DB-DD2971EE4443}" destId="{D4784A0F-77AB-4186-A820-AEE8CFB0253F}" srcOrd="0" destOrd="0" presId="urn:microsoft.com/office/officeart/2005/8/layout/radial5"/>
    <dgm:cxn modelId="{8935B7BA-4045-4BF0-9AC8-1D3E529CF194}" type="presParOf" srcId="{CB2C2931-260A-4E6E-85A2-424C08DB1DD3}" destId="{1021A209-9EBA-48F1-9EDB-20D5FAC3ACAC}" srcOrd="2" destOrd="0" presId="urn:microsoft.com/office/officeart/2005/8/layout/radial5"/>
    <dgm:cxn modelId="{10241BB4-DFA0-427D-93FF-A9170C8D3763}" type="presParOf" srcId="{CB2C2931-260A-4E6E-85A2-424C08DB1DD3}" destId="{73F4CFA6-2D86-4B69-B8F7-4BBD236F53FD}" srcOrd="3" destOrd="0" presId="urn:microsoft.com/office/officeart/2005/8/layout/radial5"/>
    <dgm:cxn modelId="{038B7CA7-6716-470D-BEDD-12CA28CF9294}" type="presParOf" srcId="{73F4CFA6-2D86-4B69-B8F7-4BBD236F53FD}" destId="{0F4F781C-4E2B-47F6-B3D1-F5D1DD394CA1}" srcOrd="0" destOrd="0" presId="urn:microsoft.com/office/officeart/2005/8/layout/radial5"/>
    <dgm:cxn modelId="{42364E83-685D-46C3-84E2-4035BF1D265F}" type="presParOf" srcId="{CB2C2931-260A-4E6E-85A2-424C08DB1DD3}" destId="{ECD3CFF2-2DED-4EDD-B085-B688CCA10F95}" srcOrd="4" destOrd="0" presId="urn:microsoft.com/office/officeart/2005/8/layout/radial5"/>
    <dgm:cxn modelId="{BF02D870-98E4-41B2-9E85-C9B27A7C0B6C}" type="presParOf" srcId="{CB2C2931-260A-4E6E-85A2-424C08DB1DD3}" destId="{F55B2B33-4828-4C9C-A033-E8E0E07C7586}" srcOrd="5" destOrd="0" presId="urn:microsoft.com/office/officeart/2005/8/layout/radial5"/>
    <dgm:cxn modelId="{13E63FF6-F19E-43A4-8ACE-769921366D14}" type="presParOf" srcId="{F55B2B33-4828-4C9C-A033-E8E0E07C7586}" destId="{C1BCB38A-5442-4C3E-A58E-01CEE18168E0}" srcOrd="0" destOrd="0" presId="urn:microsoft.com/office/officeart/2005/8/layout/radial5"/>
    <dgm:cxn modelId="{74F53B9A-7DAB-4EDF-A0EE-676629AB39C1}" type="presParOf" srcId="{CB2C2931-260A-4E6E-85A2-424C08DB1DD3}" destId="{60986660-CCFA-4AF9-BE8C-3A4068291733}" srcOrd="6" destOrd="0" presId="urn:microsoft.com/office/officeart/2005/8/layout/radial5"/>
    <dgm:cxn modelId="{6D605221-5E03-4384-9301-EDC692F0D169}" type="presParOf" srcId="{CB2C2931-260A-4E6E-85A2-424C08DB1DD3}" destId="{490BF035-CB01-4C40-A4FF-69F388536F82}" srcOrd="7" destOrd="0" presId="urn:microsoft.com/office/officeart/2005/8/layout/radial5"/>
    <dgm:cxn modelId="{6C83CA55-DA12-4E53-A198-227AF8E55F19}" type="presParOf" srcId="{490BF035-CB01-4C40-A4FF-69F388536F82}" destId="{AF24C5C0-C802-480B-BC7A-2C935AD55979}" srcOrd="0" destOrd="0" presId="urn:microsoft.com/office/officeart/2005/8/layout/radial5"/>
    <dgm:cxn modelId="{7ED3D59D-5431-4949-8AFC-FD20B8D87D85}" type="presParOf" srcId="{CB2C2931-260A-4E6E-85A2-424C08DB1DD3}" destId="{C7DBF665-B1EB-4DF1-B5AB-6C5F43931F4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5D2176-89F2-45D7-9F79-D7F123DE695A}">
      <dsp:nvSpPr>
        <dsp:cNvPr id="0" name=""/>
        <dsp:cNvSpPr/>
      </dsp:nvSpPr>
      <dsp:spPr>
        <a:xfrm>
          <a:off x="3145207" y="1424588"/>
          <a:ext cx="1755962" cy="1578531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Словесные игры</a:t>
          </a:r>
          <a:endParaRPr lang="ru-RU" sz="1600" kern="1200" dirty="0"/>
        </a:p>
      </dsp:txBody>
      <dsp:txXfrm>
        <a:off x="3402362" y="1655759"/>
        <a:ext cx="1241652" cy="1116189"/>
      </dsp:txXfrm>
    </dsp:sp>
    <dsp:sp modelId="{9AE63B40-7732-46BD-B7DB-DD2971EE4443}">
      <dsp:nvSpPr>
        <dsp:cNvPr id="0" name=""/>
        <dsp:cNvSpPr/>
      </dsp:nvSpPr>
      <dsp:spPr>
        <a:xfrm rot="16200000">
          <a:off x="3946476" y="1080575"/>
          <a:ext cx="153425" cy="4072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969490" y="1185034"/>
        <a:ext cx="107398" cy="244336"/>
      </dsp:txXfrm>
    </dsp:sp>
    <dsp:sp modelId="{1021A209-9EBA-48F1-9EDB-20D5FAC3ACAC}">
      <dsp:nvSpPr>
        <dsp:cNvPr id="0" name=""/>
        <dsp:cNvSpPr/>
      </dsp:nvSpPr>
      <dsp:spPr>
        <a:xfrm>
          <a:off x="2727297" y="-62620"/>
          <a:ext cx="2591783" cy="1197726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умение выделять существенные признаки предметов, явлений: "Отгадай-ка?", "Магазин", "Да – нет" и др. </a:t>
          </a:r>
          <a:endParaRPr lang="ru-RU" sz="1200" kern="1200" dirty="0"/>
        </a:p>
      </dsp:txBody>
      <dsp:txXfrm>
        <a:off x="3106855" y="112783"/>
        <a:ext cx="1832667" cy="846920"/>
      </dsp:txXfrm>
    </dsp:sp>
    <dsp:sp modelId="{73F4CFA6-2D86-4B69-B8F7-4BBD236F53FD}">
      <dsp:nvSpPr>
        <dsp:cNvPr id="0" name=""/>
        <dsp:cNvSpPr/>
      </dsp:nvSpPr>
      <dsp:spPr>
        <a:xfrm rot="41310">
          <a:off x="4955336" y="2022227"/>
          <a:ext cx="130699" cy="4072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955337" y="2103436"/>
        <a:ext cx="91489" cy="244336"/>
      </dsp:txXfrm>
    </dsp:sp>
    <dsp:sp modelId="{ECD3CFF2-2DED-4EDD-B085-B688CCA10F95}">
      <dsp:nvSpPr>
        <dsp:cNvPr id="0" name=""/>
        <dsp:cNvSpPr/>
      </dsp:nvSpPr>
      <dsp:spPr>
        <a:xfrm>
          <a:off x="5147576" y="1284318"/>
          <a:ext cx="2162890" cy="1912086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используемые для развития у детей умения сравнивать, сопоставлять, делать правильные умозаключения: "Похож – не похож", "Кто больше заметит небылиц?".</a:t>
          </a:r>
          <a:endParaRPr lang="ru-RU" sz="1200" kern="1200" dirty="0"/>
        </a:p>
      </dsp:txBody>
      <dsp:txXfrm>
        <a:off x="5464324" y="1564337"/>
        <a:ext cx="1529394" cy="1352048"/>
      </dsp:txXfrm>
    </dsp:sp>
    <dsp:sp modelId="{F55B2B33-4828-4C9C-A033-E8E0E07C7586}">
      <dsp:nvSpPr>
        <dsp:cNvPr id="0" name=""/>
        <dsp:cNvSpPr/>
      </dsp:nvSpPr>
      <dsp:spPr>
        <a:xfrm rot="5400000">
          <a:off x="3981697" y="2875443"/>
          <a:ext cx="82982" cy="4072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994145" y="2944441"/>
        <a:ext cx="58087" cy="244336"/>
      </dsp:txXfrm>
    </dsp:sp>
    <dsp:sp modelId="{60986660-CCFA-4AF9-BE8C-3A4068291733}">
      <dsp:nvSpPr>
        <dsp:cNvPr id="0" name=""/>
        <dsp:cNvSpPr/>
      </dsp:nvSpPr>
      <dsp:spPr>
        <a:xfrm>
          <a:off x="2289690" y="3159690"/>
          <a:ext cx="3466998" cy="1463549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Игры, с помощью которых развивается умение обобщать и классифицировать предметы по различным признакам: "Кому что нужно?", "Назови три предмета", "Назови одним словом", и др. </a:t>
          </a:r>
          <a:endParaRPr lang="ru-RU" sz="1200" kern="1200" dirty="0"/>
        </a:p>
      </dsp:txBody>
      <dsp:txXfrm>
        <a:off x="2797420" y="3374022"/>
        <a:ext cx="2451538" cy="1034885"/>
      </dsp:txXfrm>
    </dsp:sp>
    <dsp:sp modelId="{490BF035-CB01-4C40-A4FF-69F388536F82}">
      <dsp:nvSpPr>
        <dsp:cNvPr id="0" name=""/>
        <dsp:cNvSpPr/>
      </dsp:nvSpPr>
      <dsp:spPr>
        <a:xfrm rot="10697265">
          <a:off x="3064384" y="2038043"/>
          <a:ext cx="57474" cy="4072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3081622" y="2119230"/>
        <a:ext cx="40232" cy="244336"/>
      </dsp:txXfrm>
    </dsp:sp>
    <dsp:sp modelId="{C7DBF665-B1EB-4DF1-B5AB-6C5F43931F42}">
      <dsp:nvSpPr>
        <dsp:cNvPr id="0" name=""/>
        <dsp:cNvSpPr/>
      </dsp:nvSpPr>
      <dsp:spPr>
        <a:xfrm>
          <a:off x="633503" y="1320258"/>
          <a:ext cx="2404639" cy="1917967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выделены игры на развитие внимания, сообразительности, быстроты мышления, выдержки, чувства юмора: "Испорченный телефон", "Краски", "Летает – не летает" и др.</a:t>
          </a:r>
          <a:endParaRPr lang="ru-RU" sz="1200" kern="1200" dirty="0"/>
        </a:p>
      </dsp:txBody>
      <dsp:txXfrm>
        <a:off x="985654" y="1601138"/>
        <a:ext cx="1700337" cy="1356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43DF8-E982-43C5-A854-B45AF28B73F7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34757-494C-4DBF-9CE4-552F67D89E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289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4757-494C-4DBF-9CE4-552F67D89E8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2355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4757-494C-4DBF-9CE4-552F67D89E8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2355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4757-494C-4DBF-9CE4-552F67D89E86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2355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D:\С рабочего стола\№1 СРЕДНЯЯ гр. 2016-2017г\Дидактические игры по развитию речи ср. гр\Дидактические игры по развитию речи ср. гр\clip-art-board-games-8394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3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4282" y="2928934"/>
            <a:ext cx="892971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Роль дидактических игр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 развитии речи детей дошкольного возраста</a:t>
            </a:r>
            <a:endParaRPr lang="ru-RU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10246" name="Picture 8" descr="Картинка 6 из 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571625"/>
            <a:ext cx="1238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2" descr="Картинка 76 из 9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71500"/>
            <a:ext cx="1238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4479925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0249" name="TextBox 8"/>
          <p:cNvSpPr txBox="1">
            <a:spLocks noChangeArrowheads="1"/>
          </p:cNvSpPr>
          <p:nvPr/>
        </p:nvSpPr>
        <p:spPr bwMode="auto">
          <a:xfrm>
            <a:off x="1857356" y="5500702"/>
            <a:ext cx="685802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МБДОУ «Теремок» Средняя </a:t>
            </a:r>
            <a:r>
              <a:rPr lang="ru-RU" b="1" dirty="0">
                <a:solidFill>
                  <a:srgbClr val="7030A0"/>
                </a:solidFill>
              </a:rPr>
              <a:t>группа</a:t>
            </a:r>
          </a:p>
          <a:p>
            <a:r>
              <a:rPr lang="ru-RU" b="1" dirty="0">
                <a:solidFill>
                  <a:srgbClr val="7030A0"/>
                </a:solidFill>
              </a:rPr>
              <a:t>Воспитатель: </a:t>
            </a:r>
            <a:r>
              <a:rPr lang="ru-RU" b="1" dirty="0" err="1">
                <a:solidFill>
                  <a:srgbClr val="7030A0"/>
                </a:solidFill>
              </a:rPr>
              <a:t>Анаприенко</a:t>
            </a:r>
            <a:r>
              <a:rPr lang="ru-RU" b="1" dirty="0">
                <a:solidFill>
                  <a:srgbClr val="7030A0"/>
                </a:solidFill>
              </a:rPr>
              <a:t> Н.М.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56992"/>
            <a:ext cx="7520940" cy="2132816"/>
          </a:xfrm>
        </p:spPr>
        <p:txBody>
          <a:bodyPr/>
          <a:lstStyle/>
          <a:p>
            <a:endParaRPr lang="ru-RU" sz="1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8640"/>
            <a:ext cx="7520940" cy="259741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 smtClean="0">
                <a:solidFill>
                  <a:srgbClr val="7030A0"/>
                </a:solidFill>
                <a:ea typeface="Calibri"/>
                <a:cs typeface="Times New Roman"/>
              </a:rPr>
              <a:t>      </a:t>
            </a:r>
            <a:endParaRPr lang="ru-RU" i="1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  <p:pic>
        <p:nvPicPr>
          <p:cNvPr id="4098" name="Picture 2" descr="D:\С рабочего стола\№1 ВСЁ ГЛАВНАЯ ФОТО 2016 год 2 мл.гр\26 Фото 15 март 2017г\DSC02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3143272" cy="4500594"/>
          </a:xfrm>
          <a:prstGeom prst="rect">
            <a:avLst/>
          </a:prstGeom>
          <a:noFill/>
        </p:spPr>
      </p:pic>
      <p:pic>
        <p:nvPicPr>
          <p:cNvPr id="4099" name="Picture 3" descr="D:\С рабочего стола\№1 ВСЁ ГЛАВНАЯ ФОТО 2016 год 2 мл.гр\26 Фото 15 март 2017г\DSC027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500174"/>
            <a:ext cx="3000396" cy="4500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34557747"/>
      </p:ext>
    </p:extLst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772816"/>
            <a:ext cx="7520940" cy="48965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7520940" cy="211234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solidFill>
                  <a:srgbClr val="7030A0"/>
                </a:solidFill>
                <a:ea typeface="Calibri"/>
                <a:cs typeface="Times New Roman"/>
              </a:rPr>
              <a:t>Дидактическая игра является ценным средством воспитания умственной активности, она активизирует психические процессы, вызывает у дошкольников живой интерес к процессу познания. Игра помогает сделать любой учебный материал увлекательным, вызывает у детей глубокое удовлетворение, стимулирует работоспособность, облегчает процесс усвоения знаний</a:t>
            </a:r>
            <a:r>
              <a:rPr lang="ru-RU" i="1" dirty="0" smtClean="0">
                <a:solidFill>
                  <a:srgbClr val="7030A0"/>
                </a:solidFill>
                <a:ea typeface="Calibri"/>
                <a:cs typeface="Times New Roman"/>
              </a:rPr>
              <a:t>.</a:t>
            </a:r>
            <a:endParaRPr lang="ru-RU" i="1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  <p:pic>
        <p:nvPicPr>
          <p:cNvPr id="5122" name="Picture 2" descr="D:\С рабочего стола\№1 ВСЁ ГЛАВНАЯ ФОТО 2016 год 2 мл.гр\26 Фото 15 март 2017г\DSC027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285992"/>
            <a:ext cx="8143932" cy="4357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97962620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С рабочего стола\№1 ВСЁ ГЛАВНАЯ ФОТО 2016 год 2 мл.гр\26 Фото 15 март 2017г\DSC027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500594" cy="3208877"/>
          </a:xfrm>
          <a:prstGeom prst="rect">
            <a:avLst/>
          </a:prstGeom>
          <a:noFill/>
        </p:spPr>
      </p:pic>
      <p:pic>
        <p:nvPicPr>
          <p:cNvPr id="6148" name="Picture 4" descr="D:\С рабочего стола\№1 ВСЁ ГЛАВНАЯ ФОТО 2016 год 2 мл.гр\26 Фото 15 март 2017г\DSC027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429000"/>
            <a:ext cx="4829100" cy="32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23766333"/>
      </p:ext>
    </p:extLst>
  </p:cSld>
  <p:clrMapOvr>
    <a:masterClrMapping/>
  </p:clrMapOvr>
  <p:transition>
    <p:check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6168" y="3356992"/>
            <a:ext cx="7520940" cy="5486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214290"/>
            <a:ext cx="7520940" cy="2040340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solidFill>
                  <a:srgbClr val="7030A0"/>
                </a:solidFill>
                <a:ea typeface="Calibri"/>
                <a:cs typeface="Times New Roman"/>
              </a:rPr>
              <a:t>Важным является положительное эмоциональное отношение детей к подобным играм. Удачно и быстро найденное решение, радость победы, успех, одобрение со стороны воспитателя оказывают на детей положительное воздействие, активизируют их мышление, способствуют повышению интереса к познавательной деятельности.</a:t>
            </a:r>
          </a:p>
          <a:p>
            <a:endParaRPr lang="ru-RU" dirty="0"/>
          </a:p>
        </p:txBody>
      </p:sp>
      <p:pic>
        <p:nvPicPr>
          <p:cNvPr id="7170" name="Picture 2" descr="D:\С рабочего стола\№1 ВСЁ ГЛАВНАЯ ФОТО 2016 год 2 мл.гр\26 Фото 15 март 2017г\DSC02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3116"/>
            <a:ext cx="7358114" cy="428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53461313"/>
      </p:ext>
    </p:extLst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284984"/>
            <a:ext cx="7088892" cy="33123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7520940" cy="2016224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>
                <a:solidFill>
                  <a:srgbClr val="7030A0"/>
                </a:solidFill>
                <a:ea typeface="Calibri"/>
                <a:cs typeface="Times New Roman"/>
              </a:rPr>
              <a:t>Дидактическая игра развивает речь детей: пополняет и активизирует словарь, формирует правильное звукопроизношение, развивает связную речь, умение правильно выражать свои мысли.</a:t>
            </a:r>
          </a:p>
        </p:txBody>
      </p:sp>
      <p:pic>
        <p:nvPicPr>
          <p:cNvPr id="8194" name="Picture 2" descr="D:\С рабочего стола\№1 ВСЁ ГЛАВНАЯ ФОТО 2016 год 2 мл.гр\26 Фото 15 март 2017г\DSC027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214554"/>
            <a:ext cx="7929618" cy="4357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76180276"/>
      </p:ext>
    </p:extLst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600" b="1" i="1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Все дидактические игры можно разделить на три основных вида: игры с предметами (игрушками, природным материалом), настольно-печатные и словесные игры.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</a:b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3578" y="1855099"/>
            <a:ext cx="7520940" cy="357984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004048" y="1155668"/>
            <a:ext cx="2160240" cy="115212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Игры с предметами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709688" y="2492896"/>
            <a:ext cx="1944216" cy="115212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Настольно печатные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004048" y="4005064"/>
            <a:ext cx="2160240" cy="122413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Словесные игры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475656" y="1988840"/>
            <a:ext cx="2592288" cy="2304256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Дидактические игры 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3923928" y="1988840"/>
            <a:ext cx="1008112" cy="3189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427984" y="2852936"/>
            <a:ext cx="1800200" cy="5040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779912" y="3933056"/>
            <a:ext cx="1152128" cy="5040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806608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520940" cy="54864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Для </a:t>
            </a:r>
            <a:r>
              <a:rPr lang="ru-RU" sz="1600" b="1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удобства использования словесных игр в педагогическом процессе их условно можно объединить в четыре группы: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</a:b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20682311"/>
              </p:ext>
            </p:extLst>
          </p:nvPr>
        </p:nvGraphicFramePr>
        <p:xfrm>
          <a:off x="857224" y="1214422"/>
          <a:ext cx="7925504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9470115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030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Обязательными структурными элементами дидактической игры являются: обучающая и воспитывающая задача, игровые действия и правила.</a:t>
            </a:r>
            <a:endParaRPr lang="ru-RU" sz="1800" b="1" i="1" dirty="0">
              <a:solidFill>
                <a:srgbClr val="7030A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7952988" cy="41764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75856" y="1628800"/>
            <a:ext cx="2952328" cy="1008112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Структурные элементы дидактической игры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899592" y="3356992"/>
            <a:ext cx="2160240" cy="129614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Обучающая задача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419872" y="3573016"/>
            <a:ext cx="2808312" cy="15121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Воспитывающая задача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660232" y="3140968"/>
            <a:ext cx="2160240" cy="15121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Игровые действия и правила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627785" y="2636912"/>
            <a:ext cx="792087" cy="720080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644008" y="2636912"/>
            <a:ext cx="0" cy="936104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228184" y="2636912"/>
            <a:ext cx="792088" cy="648072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3685568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480" y="332656"/>
            <a:ext cx="8069520" cy="151216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ловарный </a:t>
            </a:r>
            <a:r>
              <a:rPr 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запас дошкольника существенно уступает по объему запасу слов взрослого человека. Основная задача развития речи через дидактические игры – за счет увеличения объема накопленных знаний об окружающем мире количественно обогатить словарь ребенка, активировать и научить грамотно его 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использовать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endParaRPr lang="ru-RU" b="1" i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6" name="Picture 3" descr="D:\С рабочего стола\№1 ВСЁ ГЛАВНАЯ ФОТО 2016 год 2 мл.гр\21 фото 25 ноя.2016г День матери\DSC02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928802"/>
            <a:ext cx="7858180" cy="4572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812850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480" y="332656"/>
            <a:ext cx="8069520" cy="1512168"/>
          </a:xfrm>
        </p:spPr>
        <p:txBody>
          <a:bodyPr/>
          <a:lstStyle/>
          <a:p>
            <a:pPr>
              <a:spcAft>
                <a:spcPts val="1000"/>
              </a:spcAft>
            </a:pPr>
            <a:endParaRPr lang="ru-RU" b="1" i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С рабочего стола\№1 ВСЁ ГЛАВНАЯ ФОТО 2016 год 2 мл.гр\24 фото 1 марта 2017г\DSC027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8286808" cy="6072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812850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С рабочего стола\№1 СРЕДНЯЯ гр. 2016-2017г\Дидактические игры по развитию речи ср. гр\Дидактические игры по развитию речи ср. гр\clip-art-board-games-8394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7572367" cy="539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55107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/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/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Дидактическая игра </a:t>
            </a:r>
            <a:r>
              <a:rPr lang="ru-RU" sz="2400" i="1" dirty="0" smtClean="0">
                <a:solidFill>
                  <a:srgbClr val="7030A0"/>
                </a:solidFill>
              </a:rPr>
              <a:t>является средством всестороннего развития личности ребенка. Она является и игровым методом обучения, и формой обучения, и самостоятельной игровой деятельностью.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50796929"/>
      </p:ext>
    </p:extLst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480" y="332656"/>
            <a:ext cx="8069520" cy="1512168"/>
          </a:xfrm>
        </p:spPr>
        <p:txBody>
          <a:bodyPr/>
          <a:lstStyle/>
          <a:p>
            <a:pPr>
              <a:spcAft>
                <a:spcPts val="1000"/>
              </a:spcAft>
            </a:pPr>
            <a:endParaRPr lang="ru-RU" b="1" i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0244" name="Picture 4" descr="D:\С рабочего стола\№1 ВСЁ ГЛАВНАЯ ФОТО 2016 год 2 мл.гр\24 фото 1 марта 2017г\DSC0265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4188584" cy="3000396"/>
          </a:xfrm>
          <a:prstGeom prst="rect">
            <a:avLst/>
          </a:prstGeom>
          <a:noFill/>
        </p:spPr>
      </p:pic>
      <p:pic>
        <p:nvPicPr>
          <p:cNvPr id="10245" name="Picture 5" descr="D:\С рабочего стола\№1 ВСЁ ГЛАВНАЯ ФОТО 2016 год 2 мл.гр\24 фото 1 марта 2017г\DSC026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00438"/>
            <a:ext cx="4357750" cy="3095668"/>
          </a:xfrm>
          <a:prstGeom prst="rect">
            <a:avLst/>
          </a:prstGeom>
          <a:noFill/>
        </p:spPr>
      </p:pic>
      <p:pic>
        <p:nvPicPr>
          <p:cNvPr id="10246" name="Picture 6" descr="D:\С рабочего стола\№1 ВСЁ ГЛАВНАЯ ФОТО 2016 год 2 мл.гр\24 фото 1 марта 2017г\DSC026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85728"/>
            <a:ext cx="4286280" cy="2928958"/>
          </a:xfrm>
          <a:prstGeom prst="rect">
            <a:avLst/>
          </a:prstGeom>
          <a:noFill/>
        </p:spPr>
      </p:pic>
      <p:pic>
        <p:nvPicPr>
          <p:cNvPr id="10247" name="Picture 7" descr="D:\С рабочего стола\№1 ВСЁ ГЛАВНАЯ ФОТО 2016 год 2 мл.гр\24 фото 1 марта 2017г\DSC026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571876"/>
            <a:ext cx="4071966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812850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839104"/>
          </a:xfrm>
        </p:spPr>
        <p:txBody>
          <a:bodyPr/>
          <a:lstStyle/>
          <a:p>
            <a:r>
              <a:rPr lang="ru-RU" sz="1800" b="1" i="1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В возрасте 2-3 лет малыш должен освоить названия предметов одежды, посуды, мебели, игрушек, окружающих его в </a:t>
            </a:r>
            <a:r>
              <a:rPr lang="ru-RU" sz="1800" b="1" i="1" dirty="0" smtClean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повседневной </a:t>
            </a:r>
            <a:r>
              <a:rPr lang="ru-RU" sz="1800" b="1" i="1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жизни и вызывающих его интерес. В этот период </a:t>
            </a:r>
            <a:r>
              <a:rPr lang="ru-RU" sz="18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осваиваются</a:t>
            </a:r>
            <a:r>
              <a:rPr lang="ru-RU" sz="1800" b="1" i="1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 и названия действий, производимых с этими предметами. </a:t>
            </a:r>
            <a:endParaRPr lang="ru-RU" sz="1800" b="1" i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D:\С рабочего стола\№1 ВСЁ ГЛАВНАЯ ФОТО 2016 год 2 мл.гр\4 Фото 19 февр.2016г\DSC004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071678"/>
            <a:ext cx="3571900" cy="43656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9714742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208823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четыре года происходит дальнейшее пополнения словаря ребенка, с более подробным углублением в детали и характеристики окружающего мира. Это необходимо для усиления дифференцированного восприятия и углубления знаний об особенностях предметов, их назначении, строении и расширении понимания качеств и свойств. </a:t>
            </a:r>
            <a:r>
              <a:rPr lang="ru-RU" sz="1400" b="1" i="1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400" b="1" i="1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</a:br>
            <a:endParaRPr lang="ru-RU" sz="1400" b="1" i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С рабочего стола\№1 ВСЁ ГЛАВНАЯ ФОТО 2016 год 2 мл.гр\4 Фото 19 февр.2016г\DSC006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000240"/>
            <a:ext cx="6000792" cy="4294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5285899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14290"/>
            <a:ext cx="7520940" cy="2134590"/>
          </a:xfrm>
        </p:spPr>
        <p:txBody>
          <a:bodyPr/>
          <a:lstStyle/>
          <a:p>
            <a:r>
              <a:rPr 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Основная задача дидактических игр по развитию 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старшем дошкольном возрасте , </a:t>
            </a:r>
            <a:r>
              <a:rPr 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наряду с дальнейшим пополнением словаря − обучение ребенка диалогической и монологической речи. 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.В </a:t>
            </a:r>
            <a:r>
              <a:rPr 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игровой форме следует создавать особые коммуникативные ситуации, в которых малыш должен поддерживать беседу, начиная и ведя диалог. Предполагаются игровые моменты, в которых взрослый и ребенок меняются местами и вопросы задает ребенок</a:t>
            </a:r>
            <a:r>
              <a:rPr lang="ru-RU" sz="1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endParaRPr lang="ru-RU" sz="14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С рабочего стола\№1 ВСЁ ГЛАВНАЯ ФОТО 2016 год 2 мл.гр\22 фото 17 дек.2016г\DSC021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071678"/>
            <a:ext cx="3576590" cy="4643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1721167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911112"/>
          </a:xfrm>
        </p:spPr>
        <p:txBody>
          <a:bodyPr/>
          <a:lstStyle/>
          <a:p>
            <a:r>
              <a:rPr lang="ru-RU" sz="1600" b="1" i="1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Таким образом,  система современных дидактических игр для  развития связной речи  - это практическая деятельность, с помощью которой можно проверить усвоили ли дети речевые навыки обстоятельно, или поверхностно и умеют ли они их применить, когда это нужно. </a:t>
            </a:r>
            <a:endParaRPr lang="ru-RU" sz="1600" b="1" i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D:\С рабочего стола\№1 ВСЁ ГЛАВНАЯ ФОТО 2016 год 2 мл.гр\4 Фото 19 февр.2016г\DSC005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500306"/>
            <a:ext cx="6143668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0617733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911112"/>
          </a:xfrm>
        </p:spPr>
        <p:txBody>
          <a:bodyPr/>
          <a:lstStyle/>
          <a:p>
            <a:endParaRPr lang="ru-RU" sz="1600" b="1" i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СПАСИБО!</a:t>
            </a:r>
            <a:endParaRPr lang="ru-RU" sz="4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17733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551072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>
                <a:solidFill>
                  <a:srgbClr val="7030A0"/>
                </a:solidFill>
                <a:ea typeface="Calibri"/>
                <a:cs typeface="Times New Roman"/>
              </a:rPr>
              <a:t>Развитие речи детей – одна из основных задач познавательно-речевого развития детей дошкольного возраста. 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D:\С рабочего стола\№1 ВСЁ ГЛАВНАЯ ФОТО 2016 год 2 мл.гр\24 фото 1 марта 2017г\DSC026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928802"/>
            <a:ext cx="6655602" cy="42227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50796929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</a:br>
            <a:r>
              <a:rPr lang="ru-RU" sz="2000" b="1" i="1" dirty="0" smtClean="0">
                <a:solidFill>
                  <a:srgbClr val="7030A0"/>
                </a:solidFill>
                <a:ea typeface="Calibri"/>
                <a:cs typeface="Times New Roman"/>
              </a:rPr>
              <a:t>Решить эту задачу </a:t>
            </a:r>
            <a:r>
              <a:rPr lang="ru-RU" sz="2000" i="1" dirty="0">
                <a:solidFill>
                  <a:srgbClr val="7030A0"/>
                </a:solidFill>
                <a:ea typeface="Calibri"/>
                <a:cs typeface="Times New Roman"/>
              </a:rPr>
              <a:t>помогают дидактические игры, которые являются не только игровым методом обучения детей дошкольного возраста, но и самостоятельной игровой деятельностью, средством всестороннего развития личности ребёнка. </a:t>
            </a:r>
            <a:endParaRPr lang="ru-RU" sz="2000" i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С рабочего стола\№1 ВСЁ ГЛАВНАЯ ФОТО 2016 год 2 мл.гр\24 фото 1 марта 2017г\DSC027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714488"/>
            <a:ext cx="6512726" cy="43656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21591101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</a:br>
            <a:r>
              <a:rPr lang="ru-RU" sz="2000" b="1" dirty="0" smtClean="0">
                <a:solidFill>
                  <a:srgbClr val="7030A0"/>
                </a:solidFill>
                <a:ea typeface="Calibri"/>
                <a:cs typeface="Times New Roman"/>
              </a:rPr>
              <a:t> Хорошая речь </a:t>
            </a:r>
            <a:r>
              <a:rPr lang="ru-RU" sz="2000" i="1" dirty="0" smtClean="0">
                <a:solidFill>
                  <a:srgbClr val="7030A0"/>
                </a:solidFill>
                <a:ea typeface="Calibri"/>
                <a:cs typeface="Times New Roman"/>
              </a:rPr>
              <a:t>– важное условие развития личности ребёнка. Чем богаче и правильнее у ребенка речь, тем легче высказывать ему свои мысли, тем шире его возможности в познании окружающего мира. Речь необходимо формировать и развивать в комплексе с общим развитием ребёнка. </a:t>
            </a:r>
            <a:endParaRPr lang="ru-RU" sz="2000" i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D:\С рабочего стола\№1 ВСЁ ГЛАВНАЯ ФОТО 2016 год 2 мл.гр\26 Фото 15 март 2017г\DSC027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643182"/>
            <a:ext cx="6572296" cy="37589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21591101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491604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ea typeface="Calibri"/>
                <a:cs typeface="Times New Roman"/>
              </a:rPr>
              <a:t>Гораздо успешнее это осуществлять, используя игры. Так как в дошкольном возрасте игровая деятельность является ведущей.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D:\С рабочего стола\№1 ВСЁ ГЛАВНАЯ ФОТО 2016 год 2 мл.гр\24 фото 1 марта 2017г\DSC026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214554"/>
            <a:ext cx="3214710" cy="4214842"/>
          </a:xfrm>
          <a:prstGeom prst="rect">
            <a:avLst/>
          </a:prstGeom>
          <a:noFill/>
        </p:spPr>
      </p:pic>
      <p:pic>
        <p:nvPicPr>
          <p:cNvPr id="6" name="Picture 2" descr="D:\С рабочего стола\№1 ВСЁ ГЛАВНАЯ ФОТО 2016 год 2 мл.гр\24 фото 1 марта 2017г\DSC026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214554"/>
            <a:ext cx="3214710" cy="428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21591101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56992"/>
            <a:ext cx="7520940" cy="2132816"/>
          </a:xfrm>
        </p:spPr>
        <p:txBody>
          <a:bodyPr/>
          <a:lstStyle/>
          <a:p>
            <a:endParaRPr lang="ru-RU" sz="1100" dirty="0"/>
          </a:p>
        </p:txBody>
      </p:sp>
      <p:pic>
        <p:nvPicPr>
          <p:cNvPr id="13314" name="Picture 2" descr="D:\С рабочего стола\№1 ВСЁ ГЛАВНАЯ ФОТО 2016 год 2 мл.гр\24 фото 1 марта 2017г\DSC027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85728"/>
            <a:ext cx="3357586" cy="6311922"/>
          </a:xfrm>
          <a:prstGeom prst="rect">
            <a:avLst/>
          </a:prstGeom>
          <a:noFill/>
        </p:spPr>
      </p:pic>
      <p:pic>
        <p:nvPicPr>
          <p:cNvPr id="13315" name="Picture 3" descr="D:\С рабочего стола\№1 ВСЁ ГЛАВНАЯ ФОТО 2016 год 2 мл.гр\24 фото 1 марта 2017г\DSC027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00042"/>
            <a:ext cx="2143140" cy="2571744"/>
          </a:xfrm>
          <a:prstGeom prst="rect">
            <a:avLst/>
          </a:prstGeom>
          <a:noFill/>
        </p:spPr>
      </p:pic>
      <p:pic>
        <p:nvPicPr>
          <p:cNvPr id="13316" name="Picture 4" descr="D:\С рабочего стола\№1 ВСЁ ГЛАВНАЯ ФОТО 2016 год 2 мл.гр\24 фото 1 марта 2017г\DSC027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500042"/>
            <a:ext cx="2378863" cy="2336175"/>
          </a:xfrm>
          <a:prstGeom prst="rect">
            <a:avLst/>
          </a:prstGeom>
          <a:noFill/>
        </p:spPr>
      </p:pic>
      <p:pic>
        <p:nvPicPr>
          <p:cNvPr id="13317" name="Picture 5" descr="D:\С рабочего стола\№1 ВСЁ ГЛАВНАЯ ФОТО 2016 год 2 мл.гр\24 фото 1 марта 2017г\DSC027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000504"/>
            <a:ext cx="2071702" cy="2219268"/>
          </a:xfrm>
          <a:prstGeom prst="rect">
            <a:avLst/>
          </a:prstGeom>
          <a:noFill/>
        </p:spPr>
      </p:pic>
      <p:pic>
        <p:nvPicPr>
          <p:cNvPr id="13318" name="Picture 6" descr="D:\С рабочего стола\№1 ВСЁ ГЛАВНАЯ ФОТО 2016 год 2 мл.гр\24 фото 1 марта 2017г\DSC027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4071942"/>
            <a:ext cx="2357454" cy="214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34557747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520940" cy="548640"/>
          </a:xfrm>
        </p:spPr>
        <p:txBody>
          <a:bodyPr/>
          <a:lstStyle/>
          <a:p>
            <a:r>
              <a:rPr lang="ru-RU" sz="2400" b="1" i="1" cap="none" dirty="0">
                <a:solidFill>
                  <a:srgbClr val="7030A0"/>
                </a:solidFill>
                <a:latin typeface="Franklin Gothic Book"/>
                <a:ea typeface="Calibri"/>
                <a:cs typeface="Times New Roman"/>
              </a:rPr>
              <a:t>Дидактическая игра – прекрасное средство обучения и развития, используемое при усвоении любого программного материала.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3" name="Picture 2" descr="D:\С рабочего стола\№1 ВСЁ ГЛАВНАЯ ФОТО 2016 год 2 мл.гр\26 Фото 15 март 2017г\DSC027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428868"/>
            <a:ext cx="4000528" cy="40798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5663077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509120"/>
            <a:ext cx="7520940" cy="5486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7421448" cy="2040340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800" i="1" dirty="0">
                <a:solidFill>
                  <a:srgbClr val="7030A0"/>
                </a:solidFill>
                <a:ea typeface="Calibri"/>
                <a:cs typeface="Times New Roman"/>
              </a:rPr>
              <a:t>Специально подобранные игры и упражнения </a:t>
            </a:r>
            <a:r>
              <a:rPr lang="ru-RU" sz="1800" b="0" i="1" dirty="0">
                <a:solidFill>
                  <a:srgbClr val="7030A0"/>
                </a:solidFill>
                <a:ea typeface="Calibri"/>
                <a:cs typeface="Times New Roman"/>
              </a:rPr>
              <a:t>дают возможность благоприятно воздействовать на все компоненты речи. В игре ребенок получает возможность обогащать и закреплять словарь, формировать грамматические категории, развивать связную речь, расширять знания об окружающем мире, развивать словесное творчество, развивать коммуникативные навыки. </a:t>
            </a:r>
          </a:p>
        </p:txBody>
      </p:sp>
      <p:pic>
        <p:nvPicPr>
          <p:cNvPr id="3075" name="Picture 3" descr="D:\С рабочего стола\№1 ВСЁ ГЛАВНАЯ ФОТО 2016 год 2 мл.гр\26 Фото 15 март 2017г\DSC027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686093"/>
            <a:ext cx="6257860" cy="37433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9998066"/>
      </p:ext>
    </p:extLst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616</TotalTime>
  <Words>618</Words>
  <Application>Microsoft Office PowerPoint</Application>
  <PresentationFormat>Экран (4:3)</PresentationFormat>
  <Paragraphs>40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Углы</vt:lpstr>
      <vt:lpstr>Слайд 1</vt:lpstr>
      <vt:lpstr>  Дидактическая игра является средством всестороннего развития личности ребенка. Она является и игровым методом обучения, и формой обучения, и самостоятельной игровой деятельностью. </vt:lpstr>
      <vt:lpstr>Развитие речи детей – одна из основных задач познавательно-речевого развития детей дошкольного возраста. </vt:lpstr>
      <vt:lpstr> Решить эту задачу помогают дидактические игры, которые являются не только игровым методом обучения детей дошкольного возраста, но и самостоятельной игровой деятельностью, средством всестороннего развития личности ребёнка. </vt:lpstr>
      <vt:lpstr>     Хорошая речь – важное условие развития личности ребёнка. Чем богаче и правильнее у ребенка речь, тем легче высказывать ему свои мысли, тем шире его возможности в познании окружающего мира. Речь необходимо формировать и развивать в комплексе с общим развитием ребёнка. </vt:lpstr>
      <vt:lpstr>Гораздо успешнее это осуществлять, используя игры. Так как в дошкольном возрасте игровая деятельность является ведущей.</vt:lpstr>
      <vt:lpstr>Слайд 7</vt:lpstr>
      <vt:lpstr>Дидактическая игра – прекрасное средство обучения и развития, используемое при усвоении любого программного материала.</vt:lpstr>
      <vt:lpstr>Слайд 9</vt:lpstr>
      <vt:lpstr>Слайд 10</vt:lpstr>
      <vt:lpstr>Слайд 11</vt:lpstr>
      <vt:lpstr>Слайд 12</vt:lpstr>
      <vt:lpstr>Слайд 13</vt:lpstr>
      <vt:lpstr>Слайд 14</vt:lpstr>
      <vt:lpstr> Все дидактические игры можно разделить на три основных вида: игры с предметами (игрушками, природным материалом), настольно-печатные и словесные игры.  </vt:lpstr>
      <vt:lpstr> Для удобства использования словесных игр в педагогическом процессе их условно можно объединить в четыре группы: </vt:lpstr>
      <vt:lpstr>Обязательными структурными элементами дидактической игры являются: обучающая и воспитывающая задача, игровые действия и правила.</vt:lpstr>
      <vt:lpstr>Словарный запас дошкольника существенно уступает по объему запасу слов взрослого человека. Основная задача развития речи через дидактические игры – за счет увеличения объема накопленных знаний об окружающем мире количественно обогатить словарь ребенка, активировать и научить грамотно его использовать. </vt:lpstr>
      <vt:lpstr>Слайд 19</vt:lpstr>
      <vt:lpstr>Слайд 20</vt:lpstr>
      <vt:lpstr>В возрасте 2-3 лет малыш должен освоить названия предметов одежды, посуды, мебели, игрушек, окружающих его в повседневной жизни и вызывающих его интерес. В этот период осваиваются и названия действий, производимых с этими предметами. </vt:lpstr>
      <vt:lpstr> В четыре года происходит дальнейшее пополнения словаря ребенка, с более подробным углублением в детали и характеристики окружающего мира. Это необходимо для усиления дифференцированного восприятия и углубления знаний об особенностях предметов, их назначении, строении и расширении понимания качеств и свойств.  </vt:lpstr>
      <vt:lpstr>Основная задача дидактических игр по развитию в старшем дошкольном возрасте , наряду с дальнейшим пополнением словаря − обучение ребенка диалогической и монологической речи. .В игровой форме следует создавать особые коммуникативные ситуации, в которых малыш должен поддерживать беседу, начиная и ведя диалог. Предполагаются игровые моменты, в которых взрослый и ребенок меняются местами и вопросы задает ребенок. </vt:lpstr>
      <vt:lpstr>Таким образом,  система современных дидактических игр для  развития связной речи  - это практическая деятельность, с помощью которой можно проверить усвоили ли дети речевые навыки обстоятельно, или поверхностно и умеют ли они их применить, когда это нужно. 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42</cp:revision>
  <dcterms:created xsi:type="dcterms:W3CDTF">2016-01-18T09:50:37Z</dcterms:created>
  <dcterms:modified xsi:type="dcterms:W3CDTF">2017-03-23T06:25:18Z</dcterms:modified>
</cp:coreProperties>
</file>