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88" r:id="rId3"/>
    <p:sldId id="289" r:id="rId4"/>
    <p:sldId id="257" r:id="rId5"/>
    <p:sldId id="264" r:id="rId6"/>
    <p:sldId id="265" r:id="rId7"/>
    <p:sldId id="266" r:id="rId8"/>
    <p:sldId id="267" r:id="rId9"/>
    <p:sldId id="261" r:id="rId10"/>
    <p:sldId id="268" r:id="rId11"/>
    <p:sldId id="269" r:id="rId12"/>
    <p:sldId id="270" r:id="rId13"/>
    <p:sldId id="271" r:id="rId14"/>
    <p:sldId id="262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lued Acer Customer" initials="VA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  <a:srgbClr val="210C9C"/>
    <a:srgbClr val="FF0066"/>
    <a:srgbClr val="00FFFF"/>
    <a:srgbClr val="0099FF"/>
    <a:srgbClr val="A3E0FF"/>
    <a:srgbClr val="009900"/>
    <a:srgbClr val="FFA7A7"/>
    <a:srgbClr val="FFB7B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59" autoAdjust="0"/>
    <p:restoredTop sz="86441" autoAdjust="0"/>
  </p:normalViewPr>
  <p:slideViewPr>
    <p:cSldViewPr>
      <p:cViewPr varScale="1">
        <p:scale>
          <a:sx n="100" d="100"/>
          <a:sy n="100" d="100"/>
        </p:scale>
        <p:origin x="-19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D4206-27D5-4017-A4C5-3D970C76E061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A0198-D4BF-4444-BC48-4E61FC6ED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A0198-D4BF-4444-BC48-4E61FC6EDFF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C18E-4BA5-4FA0-8F7E-ED20A9E11F99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DBBF-40EC-462A-BD10-C18A92F71C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C18E-4BA5-4FA0-8F7E-ED20A9E11F99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DBBF-40EC-462A-BD10-C18A92F71C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C18E-4BA5-4FA0-8F7E-ED20A9E11F99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DBBF-40EC-462A-BD10-C18A92F71C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C18E-4BA5-4FA0-8F7E-ED20A9E11F99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DBBF-40EC-462A-BD10-C18A92F71C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C18E-4BA5-4FA0-8F7E-ED20A9E11F99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DBBF-40EC-462A-BD10-C18A92F71C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C18E-4BA5-4FA0-8F7E-ED20A9E11F99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DBBF-40EC-462A-BD10-C18A92F71C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C18E-4BA5-4FA0-8F7E-ED20A9E11F99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DBBF-40EC-462A-BD10-C18A92F71C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C18E-4BA5-4FA0-8F7E-ED20A9E11F99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DBBF-40EC-462A-BD10-C18A92F71C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C18E-4BA5-4FA0-8F7E-ED20A9E11F99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DBBF-40EC-462A-BD10-C18A92F71C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C18E-4BA5-4FA0-8F7E-ED20A9E11F99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DBBF-40EC-462A-BD10-C18A92F71C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C18E-4BA5-4FA0-8F7E-ED20A9E11F99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DBBF-40EC-462A-BD10-C18A92F71C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B7B7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6C18E-4BA5-4FA0-8F7E-ED20A9E11F99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CDBBF-40EC-462A-BD10-C18A92F71C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17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slide" Target="slid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2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1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14.xml"/><Relationship Id="rId7" Type="http://schemas.openxmlformats.org/officeDocument/2006/relationships/slide" Target="slide1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19.xml"/><Relationship Id="rId7" Type="http://schemas.openxmlformats.org/officeDocument/2006/relationships/slide" Target="slide2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24.xml"/><Relationship Id="rId7" Type="http://schemas.openxmlformats.org/officeDocument/2006/relationships/slide" Target="slide2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slide" Target="slide26.xml"/><Relationship Id="rId4" Type="http://schemas.openxmlformats.org/officeDocument/2006/relationships/slide" Target="slide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old-boock-paper"/>
          <p:cNvPicPr>
            <a:picLocks noChangeAspect="1" noChangeArrowheads="1"/>
          </p:cNvPicPr>
          <p:nvPr/>
        </p:nvPicPr>
        <p:blipFill>
          <a:blip r:embed="rId2"/>
          <a:srcRect l="13332" t="6813" r="11714" b="6813"/>
          <a:stretch>
            <a:fillRect/>
          </a:stretch>
        </p:blipFill>
        <p:spPr bwMode="auto">
          <a:xfrm>
            <a:off x="2786050" y="3214686"/>
            <a:ext cx="3500462" cy="2976771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214250" y="500042"/>
            <a:ext cx="89297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Monotype Corsiva" pitchFamily="66" charset="0"/>
              </a:rPr>
              <a:t>  Интерактивная игра </a:t>
            </a:r>
          </a:p>
          <a:p>
            <a:pPr algn="ctr"/>
            <a:endParaRPr lang="ru-RU" sz="48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«Мой любимый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край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48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» </a:t>
            </a:r>
          </a:p>
          <a:p>
            <a:pPr algn="ctr"/>
            <a:endParaRPr lang="ru-RU" sz="48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endParaRPr lang="ru-RU" sz="48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endParaRPr lang="ru-RU" sz="48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endParaRPr lang="ru-RU" sz="4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1"/>
            <a:ext cx="9144000" cy="6857999"/>
          </a:xfrm>
          <a:prstGeom prst="rect">
            <a:avLst/>
          </a:prstGeom>
          <a:gradFill flip="none" rotWithShape="1">
            <a:gsLst>
              <a:gs pos="0">
                <a:srgbClr val="FFA7A7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Церковь Петра и Павла</a:t>
            </a:r>
            <a:endParaRPr lang="ru-RU" dirty="0"/>
          </a:p>
        </p:txBody>
      </p:sp>
      <p:pic>
        <p:nvPicPr>
          <p:cNvPr id="13" name="Picture 8" descr="a10de5486ccb36d0894101779977fa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6062" cy="3319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>
            <a:hlinkClick r:id="rId3" action="ppaction://hlinksldjump"/>
          </p:cNvPr>
          <p:cNvSpPr/>
          <p:nvPr/>
        </p:nvSpPr>
        <p:spPr>
          <a:xfrm>
            <a:off x="2428860" y="2143116"/>
            <a:ext cx="142876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868" y="1214422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</a:t>
            </a:r>
            <a:endParaRPr lang="ru-RU" sz="2400" b="1" i="1" dirty="0">
              <a:solidFill>
                <a:schemeClr val="tx2"/>
              </a:solidFill>
            </a:endParaRPr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0" y="3286124"/>
            <a:ext cx="83218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dirty="0" smtClean="0"/>
              <a:t>  </a:t>
            </a:r>
            <a:r>
              <a:rPr lang="ru-RU" sz="3800" b="1" dirty="0" smtClean="0"/>
              <a:t>Памятник «Навеки с Россией» </a:t>
            </a:r>
          </a:p>
          <a:p>
            <a:pPr>
              <a:buFont typeface="Arial" pitchFamily="34" charset="0"/>
              <a:buChar char="•"/>
            </a:pPr>
            <a:r>
              <a:rPr lang="ru-RU" sz="3800" b="1" dirty="0" smtClean="0"/>
              <a:t>  Александро-Невский собор </a:t>
            </a:r>
          </a:p>
          <a:p>
            <a:pPr>
              <a:buFont typeface="Arial" pitchFamily="34" charset="0"/>
              <a:buChar char="•"/>
            </a:pPr>
            <a:r>
              <a:rPr lang="ru-RU" sz="3800" b="1" dirty="0" smtClean="0"/>
              <a:t> </a:t>
            </a:r>
            <a:r>
              <a:rPr lang="ru-RU" sz="4000" b="1" dirty="0" smtClean="0"/>
              <a:t>Храм Святых апостолов </a:t>
            </a:r>
          </a:p>
          <a:p>
            <a:r>
              <a:rPr lang="ru-RU" sz="4000" b="1" dirty="0" smtClean="0"/>
              <a:t>  Петра и Павла</a:t>
            </a:r>
            <a:endParaRPr lang="ru-RU" sz="3800" b="1" dirty="0" smtClean="0"/>
          </a:p>
          <a:p>
            <a:pPr>
              <a:buFont typeface="Arial" pitchFamily="34" charset="0"/>
              <a:buChar char="•"/>
            </a:pP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9" name="Блок-схема: подготовка 8"/>
          <p:cNvSpPr/>
          <p:nvPr/>
        </p:nvSpPr>
        <p:spPr>
          <a:xfrm>
            <a:off x="1571604" y="6000768"/>
            <a:ext cx="2643206" cy="612648"/>
          </a:xfrm>
          <a:prstGeom prst="flowChartPreparat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</a:rPr>
              <a:t>Правильный</a:t>
            </a:r>
          </a:p>
          <a:p>
            <a:pPr algn="ctr"/>
            <a:r>
              <a:rPr lang="ru-RU" dirty="0" smtClean="0">
                <a:solidFill>
                  <a:srgbClr val="0000CC"/>
                </a:solidFill>
              </a:rPr>
              <a:t>ответ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5357818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3" action="ppaction://hlinksldjump"/>
          </p:cNvPr>
          <p:cNvSpPr/>
          <p:nvPr/>
        </p:nvSpPr>
        <p:spPr>
          <a:xfrm>
            <a:off x="2928893" y="0"/>
            <a:ext cx="6215107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Это одно из самых красивейших сооружений Салехарда, памятник архитектуры.</a:t>
            </a:r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1506" name="Picture 2" descr="http://i1.otzovik.com/2010/10/19460/img/648856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3857628"/>
            <a:ext cx="2428924" cy="28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0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1"/>
            <a:ext cx="9144000" cy="6857999"/>
          </a:xfrm>
          <a:prstGeom prst="rect">
            <a:avLst/>
          </a:prstGeom>
          <a:gradFill flip="none" rotWithShape="1">
            <a:gsLst>
              <a:gs pos="0">
                <a:srgbClr val="FFA7A7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 smtClean="0">
              <a:solidFill>
                <a:srgbClr val="1F1F1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endParaRPr lang="ru-RU" dirty="0" smtClean="0">
              <a:solidFill>
                <a:srgbClr val="1F1F1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endParaRPr lang="ru-RU" dirty="0" smtClean="0">
              <a:solidFill>
                <a:srgbClr val="1F1F1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endParaRPr lang="ru-RU" dirty="0" smtClean="0">
              <a:solidFill>
                <a:srgbClr val="1F1F1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endParaRPr lang="ru-RU" dirty="0" smtClean="0">
              <a:solidFill>
                <a:srgbClr val="1F1F1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endParaRPr lang="ru-RU" dirty="0" smtClean="0">
              <a:solidFill>
                <a:srgbClr val="1F1F1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endParaRPr lang="ru-RU" dirty="0" smtClean="0">
              <a:solidFill>
                <a:srgbClr val="1F1F1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endParaRPr lang="ru-RU" dirty="0" smtClean="0">
              <a:solidFill>
                <a:srgbClr val="1F1F1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endParaRPr lang="ru-RU" dirty="0" smtClean="0">
              <a:solidFill>
                <a:srgbClr val="1F1F1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endParaRPr lang="ru-RU" dirty="0" smtClean="0">
              <a:solidFill>
                <a:srgbClr val="1F1F1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endParaRPr lang="ru-RU" dirty="0" smtClean="0">
              <a:solidFill>
                <a:srgbClr val="1F1F1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endParaRPr lang="ru-RU" dirty="0" smtClean="0">
              <a:solidFill>
                <a:srgbClr val="1F1F1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r>
              <a:rPr lang="ru-RU" sz="3200" dirty="0" smtClean="0">
                <a:solidFill>
                  <a:srgbClr val="1F1F1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endParaRPr lang="ru-RU" sz="3200" dirty="0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357158" y="500042"/>
            <a:ext cx="142876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30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одготовка 6"/>
          <p:cNvSpPr/>
          <p:nvPr/>
        </p:nvSpPr>
        <p:spPr>
          <a:xfrm>
            <a:off x="2786050" y="5715016"/>
            <a:ext cx="2643206" cy="612648"/>
          </a:xfrm>
          <a:prstGeom prst="flowChartPreparat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</a:rPr>
              <a:t>Правильный</a:t>
            </a:r>
          </a:p>
          <a:p>
            <a:pPr algn="ctr"/>
            <a:r>
              <a:rPr lang="ru-RU" dirty="0" smtClean="0">
                <a:solidFill>
                  <a:srgbClr val="0000CC"/>
                </a:solidFill>
              </a:rPr>
              <a:t>ответ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7286644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2" action="ppaction://hlinksldjump"/>
          </p:cNvPr>
          <p:cNvSpPr/>
          <p:nvPr/>
        </p:nvSpPr>
        <p:spPr>
          <a:xfrm>
            <a:off x="2042825" y="357166"/>
            <a:ext cx="6815455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dirty="0" smtClean="0"/>
              <a:t>Какова максимальная глубина озера </a:t>
            </a:r>
            <a:r>
              <a:rPr lang="ru-RU" sz="4800" dirty="0" err="1" smtClean="0"/>
              <a:t>Ворчато</a:t>
            </a:r>
            <a:r>
              <a:rPr lang="ru-RU" sz="4800" dirty="0" smtClean="0"/>
              <a:t>?</a:t>
            </a:r>
            <a:endParaRPr lang="ru-RU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72132" y="3071810"/>
            <a:ext cx="184217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</a:rPr>
              <a:t>А)  10м. 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Б)  5  м.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В)  3 м.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Г)  1 м.</a:t>
            </a:r>
            <a:endParaRPr lang="ru-RU" sz="3600" b="1" dirty="0">
              <a:solidFill>
                <a:srgbClr val="0000CC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7" y="2500306"/>
            <a:ext cx="4390456" cy="2926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rgbClr val="FFA7A7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3857620" y="2500306"/>
            <a:ext cx="142876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40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0" y="0"/>
            <a:ext cx="62865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Он был четырехугольным в плане, укреплен деревянными заостренными кверху столбами, имел две башни. В дальнейшем был назван «Носовым городком». </a:t>
            </a:r>
            <a:br>
              <a:rPr lang="ru-RU" sz="3200" dirty="0" smtClean="0"/>
            </a:b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одготовка 6"/>
          <p:cNvSpPr/>
          <p:nvPr/>
        </p:nvSpPr>
        <p:spPr>
          <a:xfrm>
            <a:off x="2786050" y="5715016"/>
            <a:ext cx="2643206" cy="612648"/>
          </a:xfrm>
          <a:prstGeom prst="flowChartPreparat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</a:rPr>
              <a:t>Правильный</a:t>
            </a:r>
          </a:p>
          <a:p>
            <a:pPr algn="ctr"/>
            <a:r>
              <a:rPr lang="ru-RU" dirty="0" smtClean="0">
                <a:solidFill>
                  <a:srgbClr val="0000CC"/>
                </a:solidFill>
              </a:rPr>
              <a:t>ответ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7286644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42910" y="3714752"/>
            <a:ext cx="331411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00CC"/>
                </a:solidFill>
              </a:rPr>
              <a:t>А) </a:t>
            </a:r>
            <a:r>
              <a:rPr lang="ru-RU" sz="2800" b="1" dirty="0" err="1" smtClean="0">
                <a:solidFill>
                  <a:srgbClr val="0000CC"/>
                </a:solidFill>
              </a:rPr>
              <a:t>Мангазея</a:t>
            </a:r>
            <a:endParaRPr lang="ru-RU" sz="2800" b="1" dirty="0" smtClean="0">
              <a:solidFill>
                <a:srgbClr val="0000CC"/>
              </a:solidFill>
            </a:endParaRPr>
          </a:p>
          <a:p>
            <a:r>
              <a:rPr lang="ru-RU" sz="2800" b="1" dirty="0" smtClean="0">
                <a:solidFill>
                  <a:srgbClr val="0000CC"/>
                </a:solidFill>
              </a:rPr>
              <a:t>Б)</a:t>
            </a:r>
            <a:r>
              <a:rPr lang="ru-RU" sz="2800" b="1" dirty="0" err="1" smtClean="0">
                <a:solidFill>
                  <a:srgbClr val="0000CC"/>
                </a:solidFill>
              </a:rPr>
              <a:t>Обдорский</a:t>
            </a:r>
            <a:r>
              <a:rPr lang="ru-RU" sz="2800" b="1" dirty="0" smtClean="0">
                <a:solidFill>
                  <a:srgbClr val="0000CC"/>
                </a:solidFill>
              </a:rPr>
              <a:t> острог</a:t>
            </a:r>
          </a:p>
          <a:p>
            <a:r>
              <a:rPr lang="ru-RU" sz="2800" b="1" dirty="0" smtClean="0">
                <a:solidFill>
                  <a:srgbClr val="0000CC"/>
                </a:solidFill>
              </a:rPr>
              <a:t>В)Новгород</a:t>
            </a:r>
          </a:p>
          <a:p>
            <a:r>
              <a:rPr lang="ru-RU" sz="2800" b="1" dirty="0" smtClean="0">
                <a:solidFill>
                  <a:srgbClr val="0000CC"/>
                </a:solidFill>
              </a:rPr>
              <a:t>Г) </a:t>
            </a:r>
            <a:r>
              <a:rPr lang="ru-RU" sz="2800" b="1" dirty="0" err="1" smtClean="0">
                <a:solidFill>
                  <a:srgbClr val="0000CC"/>
                </a:solidFill>
              </a:rPr>
              <a:t>Яр-Сале</a:t>
            </a:r>
            <a:endParaRPr lang="ru-RU" sz="2800" b="1" dirty="0">
              <a:solidFill>
                <a:srgbClr val="0000CC"/>
              </a:solidFill>
            </a:endParaRPr>
          </a:p>
        </p:txBody>
      </p:sp>
      <p:pic>
        <p:nvPicPr>
          <p:cNvPr id="12" name="Picture 2" descr="http://sdelanounas.ru/i/a/w/aW1nLWZvdGtpLnlhbmRleC5ydS9nZXQvNTQxNC8xMjQwMzc5MzAuMTgvMF83ODk0YV8yZGI0NDgzMl9YTC5qcGc_X19pZD0xMjYyNQ==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3071810"/>
            <a:ext cx="3352051" cy="250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sdelanounas.ru/i/a/w/aW1nLWZvdGtpLnlhbmRleC5ydS9nZXQvNTUwMC8xMjQwMzc5MzAuMTgvMF83ODk1NF9kYzczMzk5OF9MLmpwZz9fX2lkPTEyNjI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357166"/>
            <a:ext cx="2286013" cy="24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rgbClr val="FFA7A7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868" y="1214422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</a:t>
            </a:r>
            <a:endParaRPr lang="ru-RU" sz="2400" b="1" i="1" dirty="0">
              <a:solidFill>
                <a:schemeClr val="tx2"/>
              </a:solidFill>
            </a:endParaRP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4" action="ppaction://hlinksldjump"/>
          </p:cNvPr>
          <p:cNvSpPr/>
          <p:nvPr/>
        </p:nvSpPr>
        <p:spPr>
          <a:xfrm>
            <a:off x="642910" y="214290"/>
            <a:ext cx="814393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dirty="0" smtClean="0">
                <a:solidFill>
                  <a:srgbClr val="C00000"/>
                </a:solidFill>
              </a:rPr>
              <a:t>В каком году Салехарду был присвоен статус города, первого на Ямале?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7884" y="2500306"/>
            <a:ext cx="189507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600" b="1" dirty="0" smtClean="0">
              <a:solidFill>
                <a:srgbClr val="0000CC"/>
              </a:solidFill>
            </a:endParaRPr>
          </a:p>
          <a:p>
            <a:r>
              <a:rPr lang="ru-RU" sz="3600" b="1" dirty="0" smtClean="0">
                <a:solidFill>
                  <a:srgbClr val="0000CC"/>
                </a:solidFill>
              </a:rPr>
              <a:t>А) 1596г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Б) 1938 г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В) 1945 г</a:t>
            </a:r>
          </a:p>
          <a:p>
            <a:r>
              <a:rPr lang="ru-RU" sz="3600" b="1" dirty="0" smtClean="0">
                <a:solidFill>
                  <a:srgbClr val="0000CC"/>
                </a:solidFill>
              </a:rPr>
              <a:t>Г) 1930 г</a:t>
            </a:r>
            <a:endParaRPr lang="ru-RU" sz="3600" b="1" dirty="0">
              <a:solidFill>
                <a:srgbClr val="0000CC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7290" y="2928934"/>
            <a:ext cx="4214842" cy="31432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B7B7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428596" y="357166"/>
            <a:ext cx="1428760" cy="1015663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одготовка 5"/>
          <p:cNvSpPr/>
          <p:nvPr/>
        </p:nvSpPr>
        <p:spPr>
          <a:xfrm>
            <a:off x="2786050" y="5715016"/>
            <a:ext cx="2643206" cy="612648"/>
          </a:xfrm>
          <a:prstGeom prst="flowChartPreparat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</a:rPr>
              <a:t>Правильный</a:t>
            </a:r>
          </a:p>
          <a:p>
            <a:pPr algn="ctr"/>
            <a:r>
              <a:rPr lang="ru-RU" dirty="0" smtClean="0">
                <a:solidFill>
                  <a:srgbClr val="0000CC"/>
                </a:solidFill>
              </a:rPr>
              <a:t>ответ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286644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2910" y="1643050"/>
            <a:ext cx="4000528" cy="39087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У</a:t>
            </a:r>
            <a:r>
              <a:rPr lang="ru-RU" sz="2800" dirty="0" smtClean="0">
                <a:solidFill>
                  <a:srgbClr val="FF0000"/>
                </a:solidFill>
              </a:rPr>
              <a:t>дарный </a:t>
            </a:r>
            <a:r>
              <a:rPr lang="ru-RU" sz="2800" dirty="0" err="1" smtClean="0">
                <a:solidFill>
                  <a:srgbClr val="FF0000"/>
                </a:solidFill>
              </a:rPr>
              <a:t>одномембранный</a:t>
            </a:r>
            <a:r>
              <a:rPr lang="ru-RU" sz="2800" dirty="0" smtClean="0">
                <a:solidFill>
                  <a:srgbClr val="FF0000"/>
                </a:solidFill>
              </a:rPr>
              <a:t> музыкальный инструмент в виде обода, с металлическими подвесками.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86446" y="714356"/>
            <a:ext cx="3071834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4800" b="1" dirty="0" smtClean="0">
                <a:solidFill>
                  <a:srgbClr val="00FFFF"/>
                </a:solidFill>
              </a:rPr>
              <a:t> Бубен </a:t>
            </a:r>
            <a:endParaRPr lang="ru-RU" sz="4800" b="1" dirty="0">
              <a:solidFill>
                <a:srgbClr val="00FFFF"/>
              </a:solidFill>
            </a:endParaRPr>
          </a:p>
        </p:txBody>
      </p:sp>
      <p:pic>
        <p:nvPicPr>
          <p:cNvPr id="16386" name="Picture 2" descr="http://go4.imgsmail.ru/imgpreview?key=6c0dd5d3856e33cd&amp;mb=imgdb_preview_11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2428868"/>
            <a:ext cx="3201797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rgbClr val="FFA7A7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     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7215206" y="285728"/>
            <a:ext cx="1428760" cy="1015663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20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одготовка 5"/>
          <p:cNvSpPr/>
          <p:nvPr/>
        </p:nvSpPr>
        <p:spPr>
          <a:xfrm>
            <a:off x="2786050" y="5715016"/>
            <a:ext cx="2643206" cy="612648"/>
          </a:xfrm>
          <a:prstGeom prst="flowChartPreparat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</a:rPr>
              <a:t>Правильный</a:t>
            </a:r>
          </a:p>
          <a:p>
            <a:pPr algn="ctr"/>
            <a:r>
              <a:rPr lang="ru-RU" dirty="0" smtClean="0">
                <a:solidFill>
                  <a:srgbClr val="0000CC"/>
                </a:solidFill>
              </a:rPr>
              <a:t>ответ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286644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hlinkClick r:id="rId2" action="ppaction://hlinksldjump"/>
          </p:cNvPr>
          <p:cNvSpPr txBox="1"/>
          <p:nvPr/>
        </p:nvSpPr>
        <p:spPr>
          <a:xfrm>
            <a:off x="1500166" y="2000240"/>
            <a:ext cx="2218364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00CC"/>
                </a:solidFill>
              </a:rPr>
              <a:t>А)Театр</a:t>
            </a:r>
            <a:endParaRPr lang="ru-RU" sz="2800" b="1" i="1" dirty="0" smtClean="0">
              <a:solidFill>
                <a:srgbClr val="0000CC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00CC"/>
                </a:solidFill>
              </a:rPr>
              <a:t>Б)Дом ненца</a:t>
            </a:r>
            <a:endParaRPr lang="ru-RU" sz="2800" b="1" i="1" dirty="0" smtClean="0">
              <a:solidFill>
                <a:srgbClr val="0000CC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00CC"/>
                </a:solidFill>
              </a:rPr>
              <a:t>В) Клуб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00CC"/>
                </a:solidFill>
              </a:rPr>
              <a:t>Г)ЦНТ</a:t>
            </a:r>
          </a:p>
          <a:p>
            <a:pPr>
              <a:buFont typeface="Arial" pitchFamily="34" charset="0"/>
              <a:buChar char="•"/>
            </a:pP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11" name="Прямоугольник 10">
            <a:hlinkClick r:id="rId2" action="ppaction://hlinksldjump"/>
          </p:cNvPr>
          <p:cNvSpPr/>
          <p:nvPr/>
        </p:nvSpPr>
        <p:spPr>
          <a:xfrm>
            <a:off x="2643174" y="1571612"/>
            <a:ext cx="61311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348" y="428604"/>
            <a:ext cx="5929354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Как назывался первый центр </a:t>
            </a:r>
            <a:r>
              <a:rPr lang="ru-RU" sz="3600" b="1" dirty="0" err="1" smtClean="0">
                <a:solidFill>
                  <a:srgbClr val="C00000"/>
                </a:solidFill>
              </a:rPr>
              <a:t>культбазы</a:t>
            </a:r>
            <a:r>
              <a:rPr lang="ru-RU" sz="3600" b="1" dirty="0" smtClean="0">
                <a:solidFill>
                  <a:srgbClr val="C00000"/>
                </a:solidFill>
              </a:rPr>
              <a:t> на Ямале? 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4143372" y="0"/>
            <a:ext cx="1428760" cy="1015663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30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rot="16200000">
            <a:off x="403739" y="5975887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одготовка 5"/>
          <p:cNvSpPr/>
          <p:nvPr/>
        </p:nvSpPr>
        <p:spPr>
          <a:xfrm>
            <a:off x="2143108" y="6072206"/>
            <a:ext cx="2643206" cy="612648"/>
          </a:xfrm>
          <a:prstGeom prst="flowChartPreparat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</a:rPr>
              <a:t>Правильный</a:t>
            </a:r>
          </a:p>
          <a:p>
            <a:pPr algn="ctr"/>
            <a:r>
              <a:rPr lang="ru-RU" dirty="0" smtClean="0">
                <a:solidFill>
                  <a:srgbClr val="0000CC"/>
                </a:solidFill>
              </a:rPr>
              <a:t>ответ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286644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4143372" y="1071546"/>
            <a:ext cx="500062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Как назывался первый спектакль?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6385" name="Picture 1" descr="C:\Users\Светлана Леонидовна\Documents\1244175932.jpg"/>
          <p:cNvPicPr>
            <a:picLocks noChangeAspect="1" noChangeArrowheads="1"/>
          </p:cNvPicPr>
          <p:nvPr/>
        </p:nvPicPr>
        <p:blipFill>
          <a:blip r:embed="rId4"/>
          <a:srcRect l="5090" t="3125" r="5090" b="14583"/>
          <a:stretch>
            <a:fillRect/>
          </a:stretch>
        </p:blipFill>
        <p:spPr bwMode="auto">
          <a:xfrm>
            <a:off x="0" y="285728"/>
            <a:ext cx="4143404" cy="564360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628" y="3786190"/>
            <a:ext cx="387317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210C9C"/>
                </a:solidFill>
              </a:rPr>
              <a:t>А) «Любушка»</a:t>
            </a:r>
          </a:p>
          <a:p>
            <a:r>
              <a:rPr lang="ru-RU" sz="3200" b="1" dirty="0" smtClean="0">
                <a:solidFill>
                  <a:srgbClr val="210C9C"/>
                </a:solidFill>
              </a:rPr>
              <a:t>Б) «</a:t>
            </a:r>
            <a:r>
              <a:rPr lang="ru-RU" sz="3200" b="1" dirty="0" err="1" smtClean="0">
                <a:solidFill>
                  <a:srgbClr val="210C9C"/>
                </a:solidFill>
              </a:rPr>
              <a:t>Италмас</a:t>
            </a:r>
            <a:r>
              <a:rPr lang="ru-RU" sz="3200" b="1" dirty="0" smtClean="0">
                <a:solidFill>
                  <a:srgbClr val="210C9C"/>
                </a:solidFill>
              </a:rPr>
              <a:t>»</a:t>
            </a:r>
          </a:p>
          <a:p>
            <a:r>
              <a:rPr lang="ru-RU" sz="3200" b="1" dirty="0" smtClean="0">
                <a:solidFill>
                  <a:srgbClr val="210C9C"/>
                </a:solidFill>
              </a:rPr>
              <a:t>В) «Любовь Яровая»</a:t>
            </a:r>
          </a:p>
          <a:p>
            <a:r>
              <a:rPr lang="ru-RU" sz="3200" b="1" dirty="0" smtClean="0">
                <a:solidFill>
                  <a:srgbClr val="210C9C"/>
                </a:solidFill>
              </a:rPr>
              <a:t>Г) «</a:t>
            </a:r>
            <a:r>
              <a:rPr lang="ru-RU" sz="3200" b="1" dirty="0" err="1" smtClean="0">
                <a:solidFill>
                  <a:srgbClr val="210C9C"/>
                </a:solidFill>
              </a:rPr>
              <a:t>Зангари</a:t>
            </a:r>
            <a:r>
              <a:rPr lang="ru-RU" sz="3200" b="1" dirty="0" smtClean="0">
                <a:solidFill>
                  <a:srgbClr val="210C9C"/>
                </a:solidFill>
              </a:rPr>
              <a:t>»</a:t>
            </a:r>
            <a:endParaRPr lang="ru-RU" sz="3200" b="1" dirty="0">
              <a:solidFill>
                <a:srgbClr val="210C9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rgbClr val="FFA7A7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286644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214282" y="214290"/>
            <a:ext cx="6929486" cy="175432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210C9C"/>
                </a:solidFill>
              </a:rPr>
              <a:t>Назовите древний коми музыкальный инструмент. Найдите на картинке.</a:t>
            </a: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10C9C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endParaRPr lang="ru-RU" sz="3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210C9C"/>
              </a:solidFill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7358082" y="285728"/>
            <a:ext cx="1428760" cy="1015663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40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96" y="2285992"/>
            <a:ext cx="817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210C9C"/>
                </a:solidFill>
              </a:rPr>
              <a:t>А)  </a:t>
            </a:r>
            <a:endParaRPr lang="ru-RU" sz="3600" b="1" dirty="0">
              <a:solidFill>
                <a:srgbClr val="210C9C"/>
              </a:solidFill>
            </a:endParaRPr>
          </a:p>
        </p:txBody>
      </p:sp>
      <p:pic>
        <p:nvPicPr>
          <p:cNvPr id="15363" name="Picture 3" descr="C:\Users\Светлана Леонидовна\Documents\images (21).jpg"/>
          <p:cNvPicPr>
            <a:picLocks noChangeAspect="1" noChangeArrowheads="1"/>
          </p:cNvPicPr>
          <p:nvPr/>
        </p:nvPicPr>
        <p:blipFill>
          <a:blip r:embed="rId4"/>
          <a:srcRect t="11194" r="4382" b="14179"/>
          <a:stretch>
            <a:fillRect/>
          </a:stretch>
        </p:blipFill>
        <p:spPr bwMode="auto">
          <a:xfrm>
            <a:off x="1000100" y="2214554"/>
            <a:ext cx="2286016" cy="1428760"/>
          </a:xfrm>
          <a:prstGeom prst="rect">
            <a:avLst/>
          </a:prstGeom>
          <a:noFill/>
        </p:spPr>
      </p:pic>
      <p:pic>
        <p:nvPicPr>
          <p:cNvPr id="15364" name="Picture 4" descr="C:\Users\Светлана Леонидовна\Documents\images (2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2214554"/>
            <a:ext cx="1685932" cy="3067460"/>
          </a:xfrm>
          <a:prstGeom prst="rect">
            <a:avLst/>
          </a:prstGeom>
          <a:noFill/>
        </p:spPr>
      </p:pic>
      <p:pic>
        <p:nvPicPr>
          <p:cNvPr id="15365" name="Picture 5" descr="C:\Users\Светлана Леонидовна\Documents\images (23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4000504"/>
            <a:ext cx="2214578" cy="147638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57158" y="4143380"/>
            <a:ext cx="585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210C9C"/>
                </a:solidFill>
              </a:rPr>
              <a:t>Б)</a:t>
            </a:r>
            <a:endParaRPr lang="ru-RU" sz="3600" b="1" dirty="0">
              <a:solidFill>
                <a:srgbClr val="210C9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71868" y="2285992"/>
            <a:ext cx="54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210C9C"/>
                </a:solidFill>
              </a:rPr>
              <a:t>В)</a:t>
            </a:r>
            <a:endParaRPr lang="ru-RU" sz="3200" b="1" dirty="0">
              <a:solidFill>
                <a:srgbClr val="210C9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72198" y="2214554"/>
            <a:ext cx="522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210C9C"/>
                </a:solidFill>
              </a:rPr>
              <a:t>Г)</a:t>
            </a:r>
            <a:endParaRPr lang="ru-RU" sz="3600" b="1" dirty="0">
              <a:solidFill>
                <a:srgbClr val="210C9C"/>
              </a:solidFill>
            </a:endParaRPr>
          </a:p>
        </p:txBody>
      </p:sp>
      <p:pic>
        <p:nvPicPr>
          <p:cNvPr id="15" name="Содержимое 3" descr="Инструменты коми 3_под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215074" y="2928934"/>
            <a:ext cx="2743200" cy="1990725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1"/>
            <a:ext cx="9144000" cy="6857999"/>
          </a:xfrm>
          <a:prstGeom prst="rect">
            <a:avLst/>
          </a:prstGeom>
          <a:gradFill flip="none" rotWithShape="1">
            <a:gsLst>
              <a:gs pos="0">
                <a:srgbClr val="FFA7A7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7429520" y="285728"/>
            <a:ext cx="1428760" cy="1015663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50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одготовка 5"/>
          <p:cNvSpPr/>
          <p:nvPr/>
        </p:nvSpPr>
        <p:spPr>
          <a:xfrm>
            <a:off x="2786050" y="5715016"/>
            <a:ext cx="2643206" cy="612648"/>
          </a:xfrm>
          <a:prstGeom prst="flowChartPreparat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</a:rPr>
              <a:t>Правильный</a:t>
            </a:r>
          </a:p>
          <a:p>
            <a:pPr algn="ctr"/>
            <a:r>
              <a:rPr lang="ru-RU" dirty="0" smtClean="0">
                <a:solidFill>
                  <a:srgbClr val="0000CC"/>
                </a:solidFill>
              </a:rPr>
              <a:t>ответ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286644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2" action="ppaction://hlinksldjump"/>
          </p:cNvPr>
          <p:cNvSpPr/>
          <p:nvPr/>
        </p:nvSpPr>
        <p:spPr>
          <a:xfrm>
            <a:off x="285720" y="214290"/>
            <a:ext cx="7000924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4400" dirty="0" smtClean="0"/>
              <a:t>       </a:t>
            </a:r>
            <a:r>
              <a:rPr lang="ru-RU" sz="4400" b="1" dirty="0" smtClean="0">
                <a:solidFill>
                  <a:srgbClr val="210C9C"/>
                </a:solidFill>
              </a:rPr>
              <a:t>Композитор ненецкого</a:t>
            </a:r>
          </a:p>
          <a:p>
            <a:r>
              <a:rPr lang="ru-RU" sz="4400" b="1" dirty="0" smtClean="0">
                <a:solidFill>
                  <a:srgbClr val="210C9C"/>
                </a:solidFill>
              </a:rPr>
              <a:t>       народа</a:t>
            </a:r>
            <a:endParaRPr lang="ru-RU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210C9C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4348" y="2428868"/>
            <a:ext cx="5179495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А)  Г.М. КОРЕПАНОВ- КАМСКИЙ 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Б) С. Н. </a:t>
            </a:r>
            <a:r>
              <a:rPr lang="ru-RU" sz="2800" b="1" dirty="0" err="1" smtClean="0">
                <a:solidFill>
                  <a:srgbClr val="C00000"/>
                </a:solidFill>
              </a:rPr>
              <a:t>Няруй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800" b="1" dirty="0" smtClean="0">
                <a:solidFill>
                  <a:srgbClr val="C00000"/>
                </a:solidFill>
              </a:rPr>
              <a:t>В)  Ю. Л. </a:t>
            </a:r>
            <a:r>
              <a:rPr lang="ru-RU" sz="2800" b="1" dirty="0" err="1" smtClean="0">
                <a:solidFill>
                  <a:srgbClr val="C00000"/>
                </a:solidFill>
              </a:rPr>
              <a:t>Лапцуй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800" b="1" dirty="0" smtClean="0">
                <a:solidFill>
                  <a:srgbClr val="C00000"/>
                </a:solidFill>
              </a:rPr>
              <a:t>Г)  М.  Г.  ХОДЫРЕВА 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2290" name="Picture 2" descr="http://festival.1september.ru/articles/584913/img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2500306"/>
            <a:ext cx="1883054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rgbClr val="FFA7A7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642910" y="285728"/>
            <a:ext cx="1428760" cy="101566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одготовка 5"/>
          <p:cNvSpPr/>
          <p:nvPr/>
        </p:nvSpPr>
        <p:spPr>
          <a:xfrm>
            <a:off x="2786050" y="5715016"/>
            <a:ext cx="2643206" cy="612648"/>
          </a:xfrm>
          <a:prstGeom prst="flowChartPreparat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</a:rPr>
              <a:t>Правильный</a:t>
            </a:r>
          </a:p>
          <a:p>
            <a:pPr algn="ctr"/>
            <a:r>
              <a:rPr lang="ru-RU" dirty="0" smtClean="0">
                <a:solidFill>
                  <a:srgbClr val="0000CC"/>
                </a:solidFill>
              </a:rPr>
              <a:t>ответ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286644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034" y="1857364"/>
            <a:ext cx="4429156" cy="22860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 Назовите автора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сказки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о превращении злого человека в птицу (ворону).</a:t>
            </a:r>
            <a:endParaRPr lang="ru-RU" sz="3200" dirty="0" smtClean="0">
              <a:solidFill>
                <a:schemeClr val="tx1"/>
              </a:solidFill>
            </a:endParaRPr>
          </a:p>
        </p:txBody>
      </p:sp>
      <p:pic>
        <p:nvPicPr>
          <p:cNvPr id="9" name="Picture 2" descr="C:\Documents and Settings\Admin\Рабочий стол\Afanasye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1428736"/>
            <a:ext cx="242889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468313" y="620713"/>
            <a:ext cx="7772400" cy="1470025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Arial" charset="0"/>
              </a:rPr>
              <a:t>Паспорт проекта</a:t>
            </a:r>
            <a:br>
              <a:rPr lang="ru-RU" dirty="0" smtClean="0">
                <a:latin typeface="Arial" charset="0"/>
              </a:rPr>
            </a:br>
            <a:endParaRPr lang="ru-RU" dirty="0" smtClean="0">
              <a:latin typeface="Arial" charset="0"/>
            </a:endParaRPr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550" y="1916113"/>
            <a:ext cx="6400800" cy="3817937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ru-RU" sz="2000" b="1" dirty="0" smtClean="0">
                <a:solidFill>
                  <a:schemeClr val="tx1"/>
                </a:solidFill>
                <a:latin typeface="Arial" charset="0"/>
              </a:rPr>
              <a:t>1.Тема проекта</a:t>
            </a:r>
            <a:r>
              <a:rPr lang="ru-RU" b="1" dirty="0" smtClean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«Мой любимый край!</a:t>
            </a:r>
            <a:r>
              <a:rPr lang="ru-RU" sz="2400" kern="10" dirty="0" smtClean="0">
                <a:ln w="9525">
                  <a:round/>
                  <a:headEnd/>
                  <a:tailEnd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l" eaLnBrk="1" hangingPunct="1">
              <a:lnSpc>
                <a:spcPct val="90000"/>
              </a:lnSpc>
            </a:pP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к 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85-летию Ямало-Ненецкого автономного округа.</a:t>
            </a:r>
          </a:p>
          <a:p>
            <a:pPr algn="l" eaLnBrk="1" hangingPunct="1">
              <a:lnSpc>
                <a:spcPct val="90000"/>
              </a:lnSpc>
            </a:pP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2. </a:t>
            </a:r>
            <a:r>
              <a:rPr lang="ru-RU" sz="2000" b="1" dirty="0" smtClean="0">
                <a:solidFill>
                  <a:schemeClr val="tx1"/>
                </a:solidFill>
                <a:latin typeface="Arial" charset="0"/>
              </a:rPr>
              <a:t>Авторы проекта: </a:t>
            </a:r>
            <a:r>
              <a:rPr lang="ru-RU" sz="2000" b="1" dirty="0" smtClean="0">
                <a:solidFill>
                  <a:schemeClr val="tx1"/>
                </a:solidFill>
                <a:latin typeface="Arial" charset="0"/>
              </a:rPr>
              <a:t>Игнатьева С., </a:t>
            </a:r>
            <a:r>
              <a:rPr lang="ru-RU" sz="2000" b="1" dirty="0" err="1" smtClean="0">
                <a:solidFill>
                  <a:schemeClr val="tx1"/>
                </a:solidFill>
                <a:latin typeface="Arial" charset="0"/>
              </a:rPr>
              <a:t>Нензелова</a:t>
            </a:r>
            <a:r>
              <a:rPr lang="ru-RU" sz="2000" b="1" dirty="0" smtClean="0">
                <a:solidFill>
                  <a:schemeClr val="tx1"/>
                </a:solidFill>
                <a:latin typeface="Arial" charset="0"/>
              </a:rPr>
              <a:t> Ю. </a:t>
            </a:r>
            <a:endParaRPr lang="ru-RU" sz="2000" dirty="0" smtClean="0">
              <a:solidFill>
                <a:schemeClr val="tx1"/>
              </a:solidFill>
              <a:latin typeface="Arial" charset="0"/>
            </a:endParaRPr>
          </a:p>
          <a:p>
            <a:pPr algn="l" eaLnBrk="1" hangingPunct="1">
              <a:lnSpc>
                <a:spcPct val="90000"/>
              </a:lnSpc>
            </a:pPr>
            <a:r>
              <a:rPr lang="ru-RU" sz="2000" b="1" dirty="0" smtClean="0">
                <a:solidFill>
                  <a:schemeClr val="tx1"/>
                </a:solidFill>
                <a:latin typeface="Arial" charset="0"/>
              </a:rPr>
              <a:t>3.Научный </a:t>
            </a:r>
            <a:r>
              <a:rPr lang="ru-RU" sz="2000" b="1" dirty="0" err="1" smtClean="0">
                <a:solidFill>
                  <a:schemeClr val="tx1"/>
                </a:solidFill>
                <a:latin typeface="Arial" charset="0"/>
              </a:rPr>
              <a:t>руководитель</a:t>
            </a:r>
            <a:r>
              <a:rPr lang="ru-RU" sz="2000" dirty="0" err="1" smtClean="0">
                <a:solidFill>
                  <a:schemeClr val="tx1"/>
                </a:solidFill>
                <a:latin typeface="Arial" charset="0"/>
              </a:rPr>
              <a:t>:Миляхова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 Ю.Г.</a:t>
            </a:r>
          </a:p>
          <a:p>
            <a:pPr algn="l" eaLnBrk="1" hangingPunct="1">
              <a:lnSpc>
                <a:spcPct val="90000"/>
              </a:lnSpc>
            </a:pPr>
            <a:r>
              <a:rPr lang="ru-RU" sz="2000" b="1" dirty="0" smtClean="0">
                <a:solidFill>
                  <a:schemeClr val="tx1"/>
                </a:solidFill>
                <a:latin typeface="Arial" charset="0"/>
              </a:rPr>
              <a:t>4.Тип проекта: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 поисковый, </a:t>
            </a:r>
            <a:r>
              <a:rPr lang="ru-RU" sz="2000" dirty="0" err="1" smtClean="0">
                <a:solidFill>
                  <a:schemeClr val="tx1"/>
                </a:solidFill>
                <a:latin typeface="Arial" charset="0"/>
              </a:rPr>
              <a:t>межпредметный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 (окружающий мир, литературное 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краеведение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, история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), 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долгосрочный.</a:t>
            </a:r>
          </a:p>
          <a:p>
            <a:pPr algn="l" eaLnBrk="1" hangingPunct="1">
              <a:lnSpc>
                <a:spcPct val="90000"/>
              </a:lnSpc>
            </a:pPr>
            <a:r>
              <a:rPr lang="ru-RU" sz="2000" b="1" dirty="0" smtClean="0">
                <a:solidFill>
                  <a:schemeClr val="tx1"/>
                </a:solidFill>
                <a:latin typeface="Arial" charset="0"/>
              </a:rPr>
              <a:t>5.Форма проекта: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 групповая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rgbClr val="FFA7A7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 </a:t>
            </a:r>
            <a:r>
              <a:rPr lang="ru-RU" sz="3200" b="1" dirty="0" smtClean="0"/>
              <a:t>Они водятся в глубоких водоемах </a:t>
            </a:r>
          </a:p>
          <a:p>
            <a:r>
              <a:rPr lang="ru-RU" sz="3200" b="1" dirty="0" smtClean="0"/>
              <a:t>большой реки или озера. </a:t>
            </a:r>
          </a:p>
          <a:p>
            <a:r>
              <a:rPr lang="ru-RU" sz="3200" b="1" dirty="0" smtClean="0"/>
              <a:t>Обладают большой жизнестойкостью.</a:t>
            </a:r>
          </a:p>
          <a:p>
            <a:r>
              <a:rPr lang="ru-RU" sz="3200" b="1" dirty="0" smtClean="0"/>
              <a:t>Выживают даже при </a:t>
            </a:r>
            <a:r>
              <a:rPr lang="ru-RU" sz="3200" b="1" dirty="0" err="1" smtClean="0"/>
              <a:t>вмерзании</a:t>
            </a:r>
            <a:r>
              <a:rPr lang="ru-RU" sz="3200" b="1" dirty="0" smtClean="0"/>
              <a:t> в лед.</a:t>
            </a:r>
          </a:p>
          <a:p>
            <a:r>
              <a:rPr lang="ru-RU" sz="3200" b="1" dirty="0" smtClean="0"/>
              <a:t>. </a:t>
            </a:r>
            <a:endParaRPr lang="ru-RU" sz="3200" b="1" dirty="0"/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одготовка 5"/>
          <p:cNvSpPr/>
          <p:nvPr/>
        </p:nvSpPr>
        <p:spPr>
          <a:xfrm>
            <a:off x="2786050" y="5715016"/>
            <a:ext cx="2643206" cy="612648"/>
          </a:xfrm>
          <a:prstGeom prst="flowChartPreparat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</a:rPr>
              <a:t>Правильный</a:t>
            </a:r>
          </a:p>
          <a:p>
            <a:pPr algn="ctr"/>
            <a:r>
              <a:rPr lang="ru-RU" dirty="0" smtClean="0">
                <a:solidFill>
                  <a:srgbClr val="0000CC"/>
                </a:solidFill>
              </a:rPr>
              <a:t>ответ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286644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2" action="ppaction://hlinksldjump"/>
          </p:cNvPr>
          <p:cNvSpPr/>
          <p:nvPr/>
        </p:nvSpPr>
        <p:spPr>
          <a:xfrm>
            <a:off x="7143768" y="357166"/>
            <a:ext cx="1428760" cy="101566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20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4942" y="3357562"/>
            <a:ext cx="224426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</a:rPr>
              <a:t>А)Карась</a:t>
            </a:r>
          </a:p>
          <a:p>
            <a:r>
              <a:rPr lang="ru-RU" sz="3200" b="1" dirty="0" smtClean="0">
                <a:solidFill>
                  <a:srgbClr val="0000CC"/>
                </a:solidFill>
              </a:rPr>
              <a:t>Б)Язь</a:t>
            </a:r>
          </a:p>
          <a:p>
            <a:r>
              <a:rPr lang="ru-RU" sz="3200" b="1" dirty="0" smtClean="0">
                <a:solidFill>
                  <a:srgbClr val="0000CC"/>
                </a:solidFill>
              </a:rPr>
              <a:t>В)Пелядь</a:t>
            </a:r>
          </a:p>
          <a:p>
            <a:r>
              <a:rPr lang="ru-RU" sz="3200" b="1" dirty="0" smtClean="0">
                <a:solidFill>
                  <a:srgbClr val="0000CC"/>
                </a:solidFill>
              </a:rPr>
              <a:t>Г) Стерлядь</a:t>
            </a:r>
            <a:endParaRPr lang="ru-RU" sz="3200" b="1" dirty="0">
              <a:solidFill>
                <a:srgbClr val="0000CC"/>
              </a:solidFill>
            </a:endParaRPr>
          </a:p>
        </p:txBody>
      </p:sp>
      <p:pic>
        <p:nvPicPr>
          <p:cNvPr id="12289" name="Picture 1" descr="C:\Users\Светлана Леонидовна\Documents\images (1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714620"/>
            <a:ext cx="3433443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rgbClr val="FFA7A7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одготовка 5"/>
          <p:cNvSpPr/>
          <p:nvPr/>
        </p:nvSpPr>
        <p:spPr>
          <a:xfrm>
            <a:off x="2786050" y="6000768"/>
            <a:ext cx="2643206" cy="612648"/>
          </a:xfrm>
          <a:prstGeom prst="flowChartPreparat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</a:rPr>
              <a:t>Правильный</a:t>
            </a:r>
          </a:p>
          <a:p>
            <a:pPr algn="ctr"/>
            <a:r>
              <a:rPr lang="ru-RU" dirty="0" smtClean="0">
                <a:solidFill>
                  <a:srgbClr val="0000CC"/>
                </a:solidFill>
              </a:rPr>
              <a:t>ответ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286644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2" action="ppaction://hlinksldjump"/>
          </p:cNvPr>
          <p:cNvSpPr/>
          <p:nvPr/>
        </p:nvSpPr>
        <p:spPr>
          <a:xfrm>
            <a:off x="214282" y="214290"/>
            <a:ext cx="7215238" cy="30469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Эта сказка, литературно обработанная северным писателем, при своей оригинальности очень похожа на сказку великого английского писателя Р. </a:t>
            </a:r>
            <a:r>
              <a:rPr lang="ru-RU" sz="32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Кипплинга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«Откуда у кита такая глотка»</a:t>
            </a:r>
            <a:endParaRPr lang="ru-RU" sz="32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7286644" y="214290"/>
            <a:ext cx="1643074" cy="101566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30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7290" y="2786058"/>
            <a:ext cx="521497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 smtClean="0">
              <a:solidFill>
                <a:srgbClr val="002060"/>
              </a:solidFill>
            </a:endParaRPr>
          </a:p>
          <a:p>
            <a:r>
              <a:rPr lang="ru-RU" sz="3600" b="1" dirty="0" smtClean="0">
                <a:solidFill>
                  <a:srgbClr val="002060"/>
                </a:solidFill>
              </a:rPr>
              <a:t>А) Летучая мышь.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Б) Летучий Зверь-Налим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В)Летучий орел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Г) Три дочери</a:t>
            </a:r>
          </a:p>
          <a:p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3357562"/>
            <a:ext cx="1482718" cy="190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1"/>
            <a:ext cx="9144000" cy="6857999"/>
          </a:xfrm>
          <a:prstGeom prst="rect">
            <a:avLst/>
          </a:prstGeom>
          <a:gradFill flip="none" rotWithShape="1">
            <a:gsLst>
              <a:gs pos="0">
                <a:srgbClr val="FFA7A7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                           </a:t>
            </a:r>
            <a:endParaRPr lang="ru-RU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357158" y="214290"/>
            <a:ext cx="1857388" cy="101566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40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одготовка 5"/>
          <p:cNvSpPr/>
          <p:nvPr/>
        </p:nvSpPr>
        <p:spPr>
          <a:xfrm>
            <a:off x="2714612" y="5929330"/>
            <a:ext cx="2643206" cy="612648"/>
          </a:xfrm>
          <a:prstGeom prst="flowChartPreparat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</a:rPr>
              <a:t>Правильный</a:t>
            </a:r>
          </a:p>
          <a:p>
            <a:pPr algn="ctr"/>
            <a:r>
              <a:rPr lang="ru-RU" dirty="0" smtClean="0">
                <a:solidFill>
                  <a:srgbClr val="0000CC"/>
                </a:solidFill>
              </a:rPr>
              <a:t>ответ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286644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2" action="ppaction://hlinksldjump"/>
          </p:cNvPr>
          <p:cNvSpPr/>
          <p:nvPr/>
        </p:nvSpPr>
        <p:spPr>
          <a:xfrm>
            <a:off x="2714612" y="214290"/>
            <a:ext cx="6215106" cy="55707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/>
              <a:t>Предание гласит, что в древние времена на </a:t>
            </a:r>
            <a:r>
              <a:rPr lang="ru-RU" sz="2800" dirty="0" err="1" smtClean="0"/>
              <a:t>Обдорской</a:t>
            </a:r>
            <a:r>
              <a:rPr lang="ru-RU" sz="2800" dirty="0" smtClean="0"/>
              <a:t> земле жили люди маленького роста, около метра с небольшим. Они жили в маленьких норах-землянках, которые надёжно укрывались мхом и кочками, так что обнаружить такое жилище было почти невозможно.</a:t>
            </a:r>
            <a:br>
              <a:rPr lang="ru-RU" sz="2800" dirty="0" smtClean="0"/>
            </a:br>
            <a:endParaRPr lang="ru-RU" sz="2800" dirty="0" smtClean="0"/>
          </a:p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4000" b="1" dirty="0" smtClean="0"/>
          </a:p>
        </p:txBody>
      </p:sp>
      <p:pic>
        <p:nvPicPr>
          <p:cNvPr id="10241" name="Picture 1" descr="C:\Users\Светлана Леонидовна\Documents\images (1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3714752"/>
            <a:ext cx="3082270" cy="207170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000628" y="3143248"/>
            <a:ext cx="282936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210C9C"/>
                </a:solidFill>
              </a:rPr>
              <a:t>А)</a:t>
            </a:r>
            <a:r>
              <a:rPr lang="ru-RU" sz="3600" b="1" dirty="0" err="1" smtClean="0">
                <a:solidFill>
                  <a:srgbClr val="210C9C"/>
                </a:solidFill>
              </a:rPr>
              <a:t>Сихиртя</a:t>
            </a:r>
            <a:endParaRPr lang="ru-RU" sz="3600" b="1" dirty="0" smtClean="0">
              <a:solidFill>
                <a:srgbClr val="210C9C"/>
              </a:solidFill>
            </a:endParaRPr>
          </a:p>
          <a:p>
            <a:r>
              <a:rPr lang="ru-RU" sz="3600" b="1" dirty="0" smtClean="0">
                <a:solidFill>
                  <a:srgbClr val="210C9C"/>
                </a:solidFill>
              </a:rPr>
              <a:t>Б)Аборигены</a:t>
            </a:r>
          </a:p>
          <a:p>
            <a:r>
              <a:rPr lang="ru-RU" sz="3600" b="1" dirty="0" smtClean="0">
                <a:solidFill>
                  <a:srgbClr val="210C9C"/>
                </a:solidFill>
              </a:rPr>
              <a:t>В) Домовые</a:t>
            </a:r>
          </a:p>
          <a:p>
            <a:r>
              <a:rPr lang="ru-RU" sz="3600" b="1" dirty="0" smtClean="0">
                <a:solidFill>
                  <a:srgbClr val="210C9C"/>
                </a:solidFill>
              </a:rPr>
              <a:t>Г)  Лешие </a:t>
            </a:r>
            <a:endParaRPr lang="ru-RU" sz="3600" b="1" dirty="0">
              <a:solidFill>
                <a:srgbClr val="210C9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rgbClr val="FFA7A7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</a:t>
            </a:r>
            <a:endParaRPr lang="ru-RU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142844" y="214290"/>
            <a:ext cx="1428760" cy="101566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50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286644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2" action="ppaction://hlinksldjump"/>
          </p:cNvPr>
          <p:cNvSpPr/>
          <p:nvPr/>
        </p:nvSpPr>
        <p:spPr>
          <a:xfrm>
            <a:off x="1643042" y="357166"/>
            <a:ext cx="7255641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 fontAlgn="t"/>
            <a:r>
              <a:rPr lang="ru-RU" sz="3600" b="1" dirty="0" smtClean="0">
                <a:solidFill>
                  <a:srgbClr val="002060"/>
                </a:solidFill>
              </a:rPr>
              <a:t>И. С. </a:t>
            </a:r>
            <a:r>
              <a:rPr lang="ru-RU" sz="3600" b="1" dirty="0" err="1" smtClean="0">
                <a:solidFill>
                  <a:srgbClr val="002060"/>
                </a:solidFill>
              </a:rPr>
              <a:t>Шемановский</a:t>
            </a:r>
            <a:r>
              <a:rPr lang="ru-RU" sz="3600" b="1" dirty="0" smtClean="0">
                <a:solidFill>
                  <a:srgbClr val="002060"/>
                </a:solidFill>
              </a:rPr>
              <a:t> - один из самых выдающихся просветителей Ямал. Какого рода  деятельность была основной?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3504" y="3357562"/>
            <a:ext cx="38576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А)Настоятель духовной миссии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Б)Писатель-поэт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В)Врач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Г)Учитель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9" name="Picture 14" descr="town_shem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2928934"/>
            <a:ext cx="350046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86116" y="0"/>
            <a:ext cx="6357950" cy="6857999"/>
          </a:xfrm>
          <a:prstGeom prst="rect">
            <a:avLst/>
          </a:prstGeom>
          <a:gradFill flip="none" rotWithShape="1">
            <a:gsLst>
              <a:gs pos="0">
                <a:srgbClr val="FFA7A7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                                                              </a:t>
            </a:r>
          </a:p>
          <a:p>
            <a:endParaRPr lang="ru-RU" dirty="0" smtClean="0"/>
          </a:p>
          <a:p>
            <a:r>
              <a:rPr lang="ru-RU" dirty="0" smtClean="0"/>
              <a:t>                    </a:t>
            </a:r>
            <a:r>
              <a:rPr lang="ru-RU" sz="3600" b="1" dirty="0" smtClean="0">
                <a:solidFill>
                  <a:srgbClr val="210C9C"/>
                </a:solidFill>
              </a:rPr>
              <a:t>Назовите реку, в низовьях которой был основан город </a:t>
            </a:r>
            <a:r>
              <a:rPr lang="ru-RU" sz="3600" b="1" dirty="0" err="1" smtClean="0">
                <a:solidFill>
                  <a:srgbClr val="210C9C"/>
                </a:solidFill>
              </a:rPr>
              <a:t>Мангазея</a:t>
            </a:r>
            <a:r>
              <a:rPr lang="ru-RU" sz="3600" b="1" dirty="0" smtClean="0">
                <a:solidFill>
                  <a:srgbClr val="210C9C"/>
                </a:solidFill>
              </a:rPr>
              <a:t>. </a:t>
            </a:r>
            <a:endParaRPr lang="ru-RU" sz="3600" b="1" dirty="0">
              <a:solidFill>
                <a:srgbClr val="210C9C"/>
              </a:solidFill>
            </a:endParaRPr>
          </a:p>
        </p:txBody>
      </p:sp>
      <p:pic>
        <p:nvPicPr>
          <p:cNvPr id="11" name="Picture 8" descr="a10de5486ccb36d0894101779977fa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56377">
            <a:off x="78424" y="371381"/>
            <a:ext cx="2926011" cy="3357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1857356" y="0"/>
            <a:ext cx="1428760" cy="10156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одготовка 5"/>
          <p:cNvSpPr/>
          <p:nvPr/>
        </p:nvSpPr>
        <p:spPr>
          <a:xfrm>
            <a:off x="2786050" y="5715016"/>
            <a:ext cx="2643206" cy="612648"/>
          </a:xfrm>
          <a:prstGeom prst="flowChartPreparat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</a:rPr>
              <a:t>Правильный</a:t>
            </a:r>
          </a:p>
          <a:p>
            <a:pPr algn="ctr"/>
            <a:r>
              <a:rPr lang="ru-RU" dirty="0" smtClean="0">
                <a:solidFill>
                  <a:srgbClr val="0000CC"/>
                </a:solidFill>
              </a:rPr>
              <a:t>ответ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286644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C:\Users\Светлана Леонидовна\Documents\images (26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2357430"/>
            <a:ext cx="3903943" cy="2924189"/>
          </a:xfrm>
          <a:prstGeom prst="rect">
            <a:avLst/>
          </a:prstGeom>
          <a:noFill/>
        </p:spPr>
      </p:pic>
      <p:sp>
        <p:nvSpPr>
          <p:cNvPr id="14" name="Блок-схема: перфолента 13"/>
          <p:cNvSpPr/>
          <p:nvPr/>
        </p:nvSpPr>
        <p:spPr>
          <a:xfrm>
            <a:off x="1071538" y="3786190"/>
            <a:ext cx="2714644" cy="1571636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00CC"/>
                </a:solidFill>
              </a:rPr>
              <a:t>Таз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rgbClr val="FFA7A7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7143768" y="357166"/>
            <a:ext cx="1428760" cy="10156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20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одготовка 5"/>
          <p:cNvSpPr/>
          <p:nvPr/>
        </p:nvSpPr>
        <p:spPr>
          <a:xfrm>
            <a:off x="2786050" y="5715016"/>
            <a:ext cx="2643206" cy="612648"/>
          </a:xfrm>
          <a:prstGeom prst="flowChartPreparat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</a:rPr>
              <a:t>Правильный</a:t>
            </a:r>
          </a:p>
          <a:p>
            <a:pPr algn="ctr"/>
            <a:r>
              <a:rPr lang="ru-RU" dirty="0" smtClean="0">
                <a:solidFill>
                  <a:srgbClr val="0000CC"/>
                </a:solidFill>
              </a:rPr>
              <a:t>ответ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286644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2" action="ppaction://hlinksldjump"/>
          </p:cNvPr>
          <p:cNvSpPr/>
          <p:nvPr/>
        </p:nvSpPr>
        <p:spPr>
          <a:xfrm>
            <a:off x="357158" y="571480"/>
            <a:ext cx="3241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428728" y="285728"/>
            <a:ext cx="542928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</a:pPr>
            <a:r>
              <a:rPr lang="ru-RU" sz="3600" b="1" dirty="0" smtClean="0">
                <a:solidFill>
                  <a:srgbClr val="002060"/>
                </a:solidFill>
              </a:rPr>
              <a:t>Священная для народов ханты и манси птица?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28662" y="3286124"/>
            <a:ext cx="4214842" cy="12144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Стерх</a:t>
            </a:r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chemeClr val="tx2"/>
              </a:solidFill>
            </a:endParaRPr>
          </a:p>
        </p:txBody>
      </p:sp>
      <p:pic>
        <p:nvPicPr>
          <p:cNvPr id="11" name="Picture 4" descr="стер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2786058"/>
            <a:ext cx="3076406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rgbClr val="FFA7A7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0" y="0"/>
            <a:ext cx="1428760" cy="10156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30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одготовка 5"/>
          <p:cNvSpPr/>
          <p:nvPr/>
        </p:nvSpPr>
        <p:spPr>
          <a:xfrm>
            <a:off x="2786050" y="5715016"/>
            <a:ext cx="2643206" cy="612648"/>
          </a:xfrm>
          <a:prstGeom prst="flowChartPreparat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</a:rPr>
              <a:t>Правильный</a:t>
            </a:r>
          </a:p>
          <a:p>
            <a:pPr algn="ctr"/>
            <a:r>
              <a:rPr lang="ru-RU" dirty="0" smtClean="0">
                <a:solidFill>
                  <a:srgbClr val="0000CC"/>
                </a:solidFill>
              </a:rPr>
              <a:t>ответ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286644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1857356" y="357166"/>
            <a:ext cx="6858048" cy="175432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/>
              <a:t>Какое дерево наиболее распространено в лесах южной части  Ямала? 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5852" y="3000372"/>
            <a:ext cx="213968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</a:rPr>
              <a:t>А) ЕЛЬ</a:t>
            </a:r>
          </a:p>
          <a:p>
            <a:r>
              <a:rPr lang="ru-RU" sz="3600" b="1" dirty="0" smtClean="0">
                <a:solidFill>
                  <a:srgbClr val="006600"/>
                </a:solidFill>
              </a:rPr>
              <a:t>Б) БЕРЕЗА</a:t>
            </a:r>
          </a:p>
          <a:p>
            <a:r>
              <a:rPr lang="ru-RU" sz="3600" b="1" dirty="0" smtClean="0">
                <a:solidFill>
                  <a:srgbClr val="006600"/>
                </a:solidFill>
              </a:rPr>
              <a:t>В) ОСИНА</a:t>
            </a:r>
          </a:p>
          <a:p>
            <a:r>
              <a:rPr lang="ru-RU" sz="3600" b="1" dirty="0" smtClean="0">
                <a:solidFill>
                  <a:srgbClr val="006600"/>
                </a:solidFill>
              </a:rPr>
              <a:t>Г) ЛИПА</a:t>
            </a:r>
            <a:endParaRPr lang="ru-RU" sz="3600" b="1" dirty="0">
              <a:solidFill>
                <a:srgbClr val="006600"/>
              </a:solidFill>
            </a:endParaRPr>
          </a:p>
        </p:txBody>
      </p:sp>
      <p:pic>
        <p:nvPicPr>
          <p:cNvPr id="6145" name="Picture 1" descr="C:\Users\Светлана Леонидовна\Documents\images (29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214554"/>
            <a:ext cx="2495561" cy="3331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rgbClr val="FFA7A7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</a:t>
            </a:r>
            <a:endParaRPr lang="ru-RU" sz="4000" dirty="0"/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одготовка 5"/>
          <p:cNvSpPr/>
          <p:nvPr/>
        </p:nvSpPr>
        <p:spPr>
          <a:xfrm>
            <a:off x="2786050" y="5715016"/>
            <a:ext cx="2643206" cy="612648"/>
          </a:xfrm>
          <a:prstGeom prst="flowChartPreparat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</a:rPr>
              <a:t>Правильный</a:t>
            </a:r>
          </a:p>
          <a:p>
            <a:pPr algn="ctr"/>
            <a:r>
              <a:rPr lang="ru-RU" dirty="0" smtClean="0">
                <a:solidFill>
                  <a:srgbClr val="0000CC"/>
                </a:solidFill>
              </a:rPr>
              <a:t>ответ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286644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428596" y="214290"/>
            <a:ext cx="7500989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210C9C"/>
                </a:solidFill>
              </a:rPr>
              <a:t>Это дерево старались садить в каждом дворе. Считалось, что оно защищает от порчи. </a:t>
            </a:r>
            <a:endParaRPr lang="ru-RU" sz="3600" b="1" dirty="0">
              <a:ln w="1905"/>
              <a:solidFill>
                <a:srgbClr val="210C9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15272" y="285728"/>
            <a:ext cx="1285884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      </a:t>
            </a:r>
            <a:r>
              <a:rPr lang="ru-RU" sz="4800" b="1" dirty="0" smtClean="0"/>
              <a:t>40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14348" y="2786058"/>
            <a:ext cx="349871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6600"/>
                </a:solidFill>
              </a:rPr>
              <a:t>А) Черемуха</a:t>
            </a:r>
          </a:p>
          <a:p>
            <a:r>
              <a:rPr lang="ru-RU" sz="4800" b="1" dirty="0" smtClean="0">
                <a:solidFill>
                  <a:srgbClr val="006600"/>
                </a:solidFill>
              </a:rPr>
              <a:t>Б) Ель</a:t>
            </a:r>
          </a:p>
          <a:p>
            <a:r>
              <a:rPr lang="ru-RU" sz="4800" b="1" dirty="0" smtClean="0">
                <a:solidFill>
                  <a:srgbClr val="006600"/>
                </a:solidFill>
              </a:rPr>
              <a:t>В) Рябина</a:t>
            </a:r>
          </a:p>
          <a:p>
            <a:r>
              <a:rPr lang="ru-RU" sz="4800" b="1" dirty="0" smtClean="0">
                <a:solidFill>
                  <a:srgbClr val="006600"/>
                </a:solidFill>
              </a:rPr>
              <a:t>Г) Береза</a:t>
            </a:r>
            <a:endParaRPr lang="ru-RU" sz="4800" b="1" dirty="0">
              <a:solidFill>
                <a:srgbClr val="006600"/>
              </a:solidFill>
            </a:endParaRPr>
          </a:p>
        </p:txBody>
      </p:sp>
      <p:pic>
        <p:nvPicPr>
          <p:cNvPr id="5121" name="Picture 1" descr="C:\Users\Светлана Леонидовна\Documents\загруженное (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2695660"/>
            <a:ext cx="2643206" cy="2993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rgbClr val="FFA7A7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357158" y="285728"/>
            <a:ext cx="1428760" cy="10156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50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одготовка 5"/>
          <p:cNvSpPr/>
          <p:nvPr/>
        </p:nvSpPr>
        <p:spPr>
          <a:xfrm>
            <a:off x="2786050" y="5715016"/>
            <a:ext cx="2643206" cy="612648"/>
          </a:xfrm>
          <a:prstGeom prst="flowChartPreparat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</a:rPr>
              <a:t>Правильный</a:t>
            </a:r>
          </a:p>
          <a:p>
            <a:pPr algn="ctr"/>
            <a:r>
              <a:rPr lang="ru-RU" dirty="0" smtClean="0">
                <a:solidFill>
                  <a:srgbClr val="0000CC"/>
                </a:solidFill>
              </a:rPr>
              <a:t>ответ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286644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2428860" y="214290"/>
            <a:ext cx="5929354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первая 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ямальская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окружная газета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3071810"/>
            <a:ext cx="506504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А) «КРАСНЫЙ СЕВЕР»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Б) «РЫБАК»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В) «СТАЛИН ЮШ ХУВАТ»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Г)  «НЕНЕЦКАЯ АЗБУКА»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097" name="Picture 1" descr="C:\Users\Светлана Леонидовна\Documents\загруженное (8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2928934"/>
            <a:ext cx="2281239" cy="2449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021736">
            <a:off x="-146385" y="255004"/>
            <a:ext cx="7772400" cy="1160909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Люби и уважай свой край!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732" y="5877272"/>
            <a:ext cx="9006764" cy="980728"/>
          </a:xfrm>
        </p:spPr>
        <p:txBody>
          <a:bodyPr>
            <a:prstTxWarp prst="textWave1">
              <a:avLst/>
            </a:prstTxWarp>
            <a:normAutofit/>
          </a:bodyPr>
          <a:lstStyle/>
          <a:p>
            <a:endParaRPr lang="ru-RU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5782">
            <a:off x="198485" y="3177508"/>
            <a:ext cx="2806344" cy="2104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9125">
            <a:off x="2066612" y="1492433"/>
            <a:ext cx="2840577" cy="21304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319">
            <a:off x="3305881" y="2778429"/>
            <a:ext cx="2991072" cy="2243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664">
            <a:off x="5877560" y="907795"/>
            <a:ext cx="2915816" cy="2186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905577"/>
            <a:ext cx="3066055" cy="2052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0291401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Цели проекта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229600" cy="4824412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400" b="1" dirty="0" smtClean="0"/>
              <a:t>Образовательные: </a:t>
            </a:r>
            <a:r>
              <a:rPr lang="ru-RU" sz="2400" dirty="0" smtClean="0"/>
              <a:t>углубить  и систематизировать знания о своем крае</a:t>
            </a:r>
            <a:r>
              <a:rPr lang="ru-RU" dirty="0" smtClean="0"/>
              <a:t>, </a:t>
            </a:r>
            <a:r>
              <a:rPr lang="ru-RU" sz="2400" dirty="0" smtClean="0"/>
              <a:t>символике, природе, памятниках, истории края.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/>
              <a:t>Воспитательные:</a:t>
            </a:r>
            <a:r>
              <a:rPr lang="ru-RU" sz="2400" dirty="0" smtClean="0"/>
              <a:t> воспитание патриотических чувств, гордости за своих земляков, личной ответственности за выполнение коллективной работы.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/>
              <a:t>Развивающие:</a:t>
            </a:r>
            <a:r>
              <a:rPr lang="ru-RU" sz="2400" dirty="0" smtClean="0"/>
              <a:t> развитие умения работать в группе с дополнительной литературой, расширение кругозора, повышение эрудиции.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rgbClr val="FFA7A7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285728"/>
            <a:ext cx="6429420" cy="923330"/>
          </a:xfrm>
          <a:prstGeom prst="rect">
            <a:avLst/>
          </a:prstGeom>
        </p:spPr>
        <p:style>
          <a:lnRef idx="0">
            <a:schemeClr val="accent4"/>
          </a:lnRef>
          <a:fillRef idx="1003">
            <a:schemeClr val="dk2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Выберите  тему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1000100" y="1643050"/>
            <a:ext cx="2857520" cy="1643074"/>
          </a:xfrm>
          <a:prstGeom prst="roundRect">
            <a:avLst/>
          </a:prstGeom>
          <a:solidFill>
            <a:srgbClr val="A3E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 город 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Салехард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4857752" y="1643050"/>
            <a:ext cx="2857520" cy="1643074"/>
          </a:xfrm>
          <a:prstGeom prst="roundRect">
            <a:avLst/>
          </a:prstGeom>
          <a:solidFill>
            <a:srgbClr val="A3E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По следам северных сказок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0" name="Скругленный прямоугольник 9">
            <a:hlinkClick r:id="rId5" action="ppaction://hlinksldjump"/>
          </p:cNvPr>
          <p:cNvSpPr/>
          <p:nvPr/>
        </p:nvSpPr>
        <p:spPr>
          <a:xfrm>
            <a:off x="857224" y="3714752"/>
            <a:ext cx="3071834" cy="1643074"/>
          </a:xfrm>
          <a:prstGeom prst="roundRect">
            <a:avLst/>
          </a:prstGeom>
          <a:solidFill>
            <a:srgbClr val="A3E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Музыкальный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Ямал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>
            <a:hlinkClick r:id="rId6" action="ppaction://hlinksldjump"/>
          </p:cNvPr>
          <p:cNvSpPr/>
          <p:nvPr/>
        </p:nvSpPr>
        <p:spPr>
          <a:xfrm>
            <a:off x="4714876" y="3786190"/>
            <a:ext cx="3071834" cy="1643074"/>
          </a:xfrm>
          <a:prstGeom prst="roundRect">
            <a:avLst/>
          </a:prstGeom>
          <a:solidFill>
            <a:srgbClr val="A3E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Все обо всём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>
            <a:hlinkClick r:id="rId7" action="ppaction://hlinksldjump"/>
          </p:cNvPr>
          <p:cNvSpPr/>
          <p:nvPr/>
        </p:nvSpPr>
        <p:spPr>
          <a:xfrm>
            <a:off x="3728334" y="5715016"/>
            <a:ext cx="118013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игра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90" y="357166"/>
            <a:ext cx="6572296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Город </a:t>
            </a:r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Салехард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7" name="Стрелка вправо 26">
            <a:hlinkClick r:id="rId2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2786050" y="2071678"/>
            <a:ext cx="1214446" cy="1214446"/>
            <a:chOff x="2143108" y="2071678"/>
            <a:chExt cx="1214446" cy="1214446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2143108" y="2071678"/>
              <a:ext cx="1214446" cy="1214446"/>
            </a:xfrm>
            <a:prstGeom prst="rect">
              <a:avLst/>
            </a:prstGeom>
            <a:solidFill>
              <a:srgbClr val="A3E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2357422" y="2214554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hlinkClick r:id="rId3" action="ppaction://hlinksldjump"/>
                </a:rPr>
                <a:t>10</a:t>
              </a:r>
              <a:endPara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357818" y="2071678"/>
            <a:ext cx="1214446" cy="1214446"/>
            <a:chOff x="2143108" y="2071678"/>
            <a:chExt cx="1214446" cy="1214446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2143108" y="2071678"/>
              <a:ext cx="1214446" cy="1214446"/>
            </a:xfrm>
            <a:prstGeom prst="rect">
              <a:avLst/>
            </a:prstGeom>
            <a:solidFill>
              <a:srgbClr val="A3E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357422" y="2214554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ru-RU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hlinkClick r:id="rId4" action="ppaction://hlinksldjump"/>
                </a:rPr>
                <a:t>2</a:t>
              </a:r>
              <a:r>
                <a:rPr lang="ru-RU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hlinkClick r:id="rId4" action="ppaction://hlinksldjump"/>
                </a:rPr>
                <a:t>0</a:t>
              </a:r>
              <a:endPara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1857356" y="4643446"/>
            <a:ext cx="1214446" cy="1214446"/>
            <a:chOff x="2143108" y="2071678"/>
            <a:chExt cx="1214446" cy="1214446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2143108" y="2071678"/>
              <a:ext cx="1214446" cy="1214446"/>
            </a:xfrm>
            <a:prstGeom prst="rect">
              <a:avLst/>
            </a:prstGeom>
            <a:solidFill>
              <a:srgbClr val="A3E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2357422" y="2214554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hlinkClick r:id="rId5" action="ppaction://hlinksldjump"/>
                </a:rPr>
                <a:t>3</a:t>
              </a:r>
              <a:r>
                <a:rPr lang="ru-RU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hlinkClick r:id="rId5" action="ppaction://hlinksldjump"/>
                </a:rPr>
                <a:t>0</a:t>
              </a:r>
              <a:endPara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4143372" y="4714884"/>
            <a:ext cx="1214446" cy="1214446"/>
            <a:chOff x="2214546" y="2143116"/>
            <a:chExt cx="1214446" cy="1214446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2214546" y="2143116"/>
              <a:ext cx="1214446" cy="1214446"/>
            </a:xfrm>
            <a:prstGeom prst="rect">
              <a:avLst/>
            </a:prstGeom>
            <a:solidFill>
              <a:srgbClr val="A3E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2357422" y="2285992"/>
              <a:ext cx="928695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hlinkClick r:id="rId6" action="ppaction://hlinksldjump"/>
                </a:rPr>
                <a:t>4</a:t>
              </a:r>
              <a:r>
                <a:rPr lang="ru-RU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hlinkClick r:id="rId6" action="ppaction://hlinksldjump"/>
                </a:rPr>
                <a:t>0</a:t>
              </a:r>
              <a:endPara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6572264" y="4643446"/>
            <a:ext cx="1214446" cy="1214446"/>
            <a:chOff x="2143108" y="2071678"/>
            <a:chExt cx="1214446" cy="1214446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2143108" y="2071678"/>
              <a:ext cx="1214446" cy="1214446"/>
            </a:xfrm>
            <a:prstGeom prst="rect">
              <a:avLst/>
            </a:prstGeom>
            <a:solidFill>
              <a:srgbClr val="A3E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2357422" y="2214554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hlinkClick r:id="rId7" action="ppaction://hlinksldjump"/>
                </a:rPr>
                <a:t>5</a:t>
              </a:r>
              <a:r>
                <a:rPr lang="ru-RU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hlinkClick r:id="rId7" action="ppaction://hlinksldjump"/>
                </a:rPr>
                <a:t>0</a:t>
              </a:r>
              <a:endPara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sp>
        <p:nvSpPr>
          <p:cNvPr id="20" name="Содержимое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C:\Users\Светлана Леонидовна\Documents\загруженное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42"/>
            <a:ext cx="7429552" cy="650085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57290" y="357166"/>
            <a:ext cx="6572296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Музыкальный Ямал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1285852" y="1428736"/>
            <a:ext cx="1785950" cy="1714512"/>
            <a:chOff x="714348" y="1571612"/>
            <a:chExt cx="1785950" cy="171451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714348" y="1571612"/>
              <a:ext cx="1785950" cy="1714512"/>
            </a:xfrm>
            <a:prstGeom prst="rect">
              <a:avLst/>
            </a:prstGeom>
            <a:solidFill>
              <a:srgbClr val="A3E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000100" y="1785926"/>
              <a:ext cx="1285884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hlinkClick r:id="rId3" action="ppaction://hlinksldjump"/>
                </a:rPr>
                <a:t>10</a:t>
              </a:r>
              <a:endParaRPr lang="ru-RU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857752" y="1428736"/>
            <a:ext cx="1785950" cy="1714512"/>
            <a:chOff x="3643306" y="1000108"/>
            <a:chExt cx="1785950" cy="171451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643306" y="1000108"/>
              <a:ext cx="1785950" cy="1714512"/>
            </a:xfrm>
            <a:prstGeom prst="rect">
              <a:avLst/>
            </a:prstGeom>
            <a:solidFill>
              <a:srgbClr val="A3E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929058" y="1357298"/>
              <a:ext cx="1285884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hlinkClick r:id="rId4" action="ppaction://hlinksldjump"/>
                </a:rPr>
                <a:t>20</a:t>
              </a:r>
              <a:endParaRPr lang="ru-RU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1714480" y="4143380"/>
            <a:ext cx="1785950" cy="1714512"/>
            <a:chOff x="5786446" y="857232"/>
            <a:chExt cx="1785950" cy="171451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5786446" y="857232"/>
              <a:ext cx="1785950" cy="1714512"/>
            </a:xfrm>
            <a:prstGeom prst="rect">
              <a:avLst/>
            </a:prstGeom>
            <a:solidFill>
              <a:srgbClr val="A3E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000760" y="1142984"/>
              <a:ext cx="1285884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hlinkClick r:id="rId5" action="ppaction://hlinksldjump"/>
                </a:rPr>
                <a:t>30</a:t>
              </a:r>
              <a:endParaRPr lang="ru-RU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572264" y="3357562"/>
            <a:ext cx="1785950" cy="1643074"/>
            <a:chOff x="7000892" y="4000504"/>
            <a:chExt cx="1785950" cy="1714512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7000892" y="4000504"/>
              <a:ext cx="1785950" cy="1714512"/>
            </a:xfrm>
            <a:prstGeom prst="rect">
              <a:avLst/>
            </a:prstGeom>
            <a:solidFill>
              <a:srgbClr val="A3E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7286644" y="4214818"/>
              <a:ext cx="1285884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hlinkClick r:id="rId6" action="ppaction://hlinksldjump"/>
                </a:rPr>
                <a:t>50</a:t>
              </a:r>
              <a:endParaRPr lang="ru-RU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500562" y="4500570"/>
            <a:ext cx="1785950" cy="1714512"/>
            <a:chOff x="1643042" y="3857628"/>
            <a:chExt cx="1785950" cy="1714512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643042" y="3857628"/>
              <a:ext cx="1785950" cy="1714512"/>
            </a:xfrm>
            <a:prstGeom prst="rect">
              <a:avLst/>
            </a:prstGeom>
            <a:solidFill>
              <a:srgbClr val="A3E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000232" y="4143380"/>
              <a:ext cx="1285884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hlinkClick r:id="rId7" action="ppaction://hlinksldjump"/>
                </a:rPr>
                <a:t>40</a:t>
              </a:r>
              <a:endParaRPr lang="ru-RU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sp>
        <p:nvSpPr>
          <p:cNvPr id="27" name="Стрелка вправо 26">
            <a:hlinkClick r:id="rId8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6" name="Группа 25"/>
          <p:cNvGrpSpPr/>
          <p:nvPr/>
        </p:nvGrpSpPr>
        <p:grpSpPr>
          <a:xfrm>
            <a:off x="4429124" y="2571744"/>
            <a:ext cx="1071570" cy="1071570"/>
            <a:chOff x="714348" y="1571611"/>
            <a:chExt cx="1785950" cy="1714512"/>
          </a:xfrm>
        </p:grpSpPr>
        <p:sp>
          <p:nvSpPr>
            <p:cNvPr id="8" name="Прямоугольник 7">
              <a:hlinkClick r:id="rId3" action="ppaction://hlinksldjump"/>
            </p:cNvPr>
            <p:cNvSpPr/>
            <p:nvPr/>
          </p:nvSpPr>
          <p:spPr>
            <a:xfrm>
              <a:off x="714348" y="1571611"/>
              <a:ext cx="1785950" cy="1714512"/>
            </a:xfrm>
            <a:prstGeom prst="rect">
              <a:avLst/>
            </a:prstGeom>
            <a:solidFill>
              <a:srgbClr val="A3E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000100" y="1785926"/>
              <a:ext cx="1285883" cy="11326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hlinkClick r:id="rId3" action="ppaction://hlinksldjump"/>
                </a:rPr>
                <a:t>10</a:t>
              </a:r>
              <a:endPara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072066" y="571480"/>
            <a:ext cx="1071570" cy="1071570"/>
            <a:chOff x="8786841" y="1800214"/>
            <a:chExt cx="1785950" cy="1714512"/>
          </a:xfrm>
        </p:grpSpPr>
        <p:sp>
          <p:nvSpPr>
            <p:cNvPr id="14" name="Прямоугольник 13">
              <a:hlinkClick r:id="rId4" action="ppaction://hlinksldjump"/>
            </p:cNvPr>
            <p:cNvSpPr/>
            <p:nvPr/>
          </p:nvSpPr>
          <p:spPr>
            <a:xfrm>
              <a:off x="8786841" y="1800214"/>
              <a:ext cx="1785950" cy="1714512"/>
            </a:xfrm>
            <a:prstGeom prst="rect">
              <a:avLst/>
            </a:prstGeom>
            <a:solidFill>
              <a:srgbClr val="A3E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9072594" y="2257417"/>
              <a:ext cx="1285883" cy="113261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hlinkClick r:id="rId4" action="ppaction://hlinksldjump"/>
                </a:rPr>
                <a:t>20</a:t>
              </a:r>
              <a:endPara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858016" y="1071546"/>
            <a:ext cx="1143008" cy="1143008"/>
            <a:chOff x="6286512" y="1571612"/>
            <a:chExt cx="1785950" cy="1714512"/>
          </a:xfrm>
        </p:grpSpPr>
        <p:sp>
          <p:nvSpPr>
            <p:cNvPr id="15" name="Прямоугольник 14">
              <a:hlinkClick r:id="rId5" action="ppaction://hlinksldjump"/>
            </p:cNvPr>
            <p:cNvSpPr/>
            <p:nvPr/>
          </p:nvSpPr>
          <p:spPr>
            <a:xfrm>
              <a:off x="6286512" y="1571612"/>
              <a:ext cx="1785950" cy="1714512"/>
            </a:xfrm>
            <a:prstGeom prst="rect">
              <a:avLst/>
            </a:prstGeom>
            <a:solidFill>
              <a:srgbClr val="A3E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572264" y="1857364"/>
              <a:ext cx="1285884" cy="10618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hlinkClick r:id="rId5" action="ppaction://hlinksldjump"/>
                </a:rPr>
                <a:t>30</a:t>
              </a:r>
              <a:endPara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714876" y="4429132"/>
            <a:ext cx="1143008" cy="1214446"/>
            <a:chOff x="4857752" y="3857628"/>
            <a:chExt cx="1785950" cy="1714512"/>
          </a:xfrm>
        </p:grpSpPr>
        <p:sp>
          <p:nvSpPr>
            <p:cNvPr id="17" name="Прямоугольник 16">
              <a:hlinkClick r:id="rId6" action="ppaction://hlinksldjump"/>
            </p:cNvPr>
            <p:cNvSpPr/>
            <p:nvPr/>
          </p:nvSpPr>
          <p:spPr>
            <a:xfrm>
              <a:off x="4857752" y="3857628"/>
              <a:ext cx="1785950" cy="1714512"/>
            </a:xfrm>
            <a:prstGeom prst="rect">
              <a:avLst/>
            </a:prstGeom>
            <a:solidFill>
              <a:srgbClr val="A3E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072066" y="4214819"/>
              <a:ext cx="1285884" cy="99936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hlinkClick r:id="rId6" action="ppaction://hlinksldjump"/>
                </a:rPr>
                <a:t>50</a:t>
              </a:r>
              <a:endPara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929454" y="3357562"/>
            <a:ext cx="1285884" cy="1214446"/>
            <a:chOff x="2071670" y="3857628"/>
            <a:chExt cx="1785950" cy="1714512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2071670" y="3857628"/>
              <a:ext cx="1785950" cy="1714512"/>
            </a:xfrm>
            <a:prstGeom prst="rect">
              <a:avLst/>
            </a:prstGeom>
            <a:solidFill>
              <a:srgbClr val="A3E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357421" y="4143380"/>
              <a:ext cx="1285883" cy="99936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hlinkClick r:id="rId7" action="ppaction://hlinksldjump"/>
                </a:rPr>
                <a:t>40</a:t>
              </a:r>
              <a:endPara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sp>
        <p:nvSpPr>
          <p:cNvPr id="27" name="Стрелка вправо 26">
            <a:hlinkClick r:id="rId8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14282" y="928670"/>
            <a:ext cx="4357718" cy="2862322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следам северных сказок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Users\Светлана Леонидовна\Documents\images (3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17" y="-285776"/>
            <a:ext cx="9155783" cy="71437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57290" y="357166"/>
            <a:ext cx="6572296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Все обо всём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642910" y="2000240"/>
            <a:ext cx="1785950" cy="1714512"/>
            <a:chOff x="642910" y="2071678"/>
            <a:chExt cx="1785950" cy="171451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42910" y="2071678"/>
              <a:ext cx="1785950" cy="1714512"/>
            </a:xfrm>
            <a:prstGeom prst="rect">
              <a:avLst/>
            </a:prstGeom>
            <a:solidFill>
              <a:srgbClr val="A3E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928662" y="2357430"/>
              <a:ext cx="1285884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hlinkClick r:id="rId3" action="ppaction://hlinksldjump"/>
                </a:rPr>
                <a:t>10</a:t>
              </a:r>
              <a:endParaRPr lang="ru-RU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357554" y="1928802"/>
            <a:ext cx="1785950" cy="1714512"/>
            <a:chOff x="3428992" y="2071678"/>
            <a:chExt cx="1785950" cy="171451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428992" y="2071678"/>
              <a:ext cx="1785950" cy="1714512"/>
            </a:xfrm>
            <a:prstGeom prst="rect">
              <a:avLst/>
            </a:prstGeom>
            <a:solidFill>
              <a:srgbClr val="A3E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714744" y="2428868"/>
              <a:ext cx="1285884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hlinkClick r:id="rId4" action="ppaction://hlinksldjump"/>
                </a:rPr>
                <a:t>20</a:t>
              </a:r>
              <a:endParaRPr lang="ru-RU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286512" y="1928802"/>
            <a:ext cx="1785950" cy="1714512"/>
            <a:chOff x="6286512" y="2000240"/>
            <a:chExt cx="1785950" cy="171451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6286512" y="2000240"/>
              <a:ext cx="1785950" cy="1714512"/>
            </a:xfrm>
            <a:prstGeom prst="rect">
              <a:avLst/>
            </a:prstGeom>
            <a:solidFill>
              <a:srgbClr val="A3E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572264" y="2285992"/>
              <a:ext cx="1285884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hlinkClick r:id="rId5" action="ppaction://hlinksldjump"/>
                </a:rPr>
                <a:t>30</a:t>
              </a:r>
              <a:endParaRPr lang="ru-RU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4929190" y="4286256"/>
            <a:ext cx="1785950" cy="1714512"/>
            <a:chOff x="4929190" y="4286256"/>
            <a:chExt cx="1785950" cy="1714512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4929190" y="4286256"/>
              <a:ext cx="1785950" cy="1714512"/>
            </a:xfrm>
            <a:prstGeom prst="rect">
              <a:avLst/>
            </a:prstGeom>
            <a:solidFill>
              <a:srgbClr val="A3E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143504" y="4500570"/>
              <a:ext cx="1285884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hlinkClick r:id="rId6" action="ppaction://hlinksldjump"/>
                </a:rPr>
                <a:t>50</a:t>
              </a:r>
              <a:endParaRPr lang="ru-RU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143108" y="4286256"/>
            <a:ext cx="1785950" cy="1714512"/>
            <a:chOff x="2143108" y="4286256"/>
            <a:chExt cx="1785950" cy="1714512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2143108" y="4286256"/>
              <a:ext cx="1785950" cy="1714512"/>
            </a:xfrm>
            <a:prstGeom prst="rect">
              <a:avLst/>
            </a:prstGeom>
            <a:solidFill>
              <a:srgbClr val="A3E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357422" y="4500570"/>
              <a:ext cx="1285884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hlinkClick r:id="rId7" action="ppaction://hlinksldjump"/>
                </a:rPr>
                <a:t>40</a:t>
              </a:r>
              <a:endParaRPr lang="ru-RU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sp>
        <p:nvSpPr>
          <p:cNvPr id="22" name="Стрелка вправо 21">
            <a:hlinkClick r:id="rId8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rgbClr val="FFA7A7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</a:t>
            </a:r>
            <a:endParaRPr lang="ru-RU" dirty="0"/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4643438" y="1285860"/>
            <a:ext cx="4214842" cy="193899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/>
              <a:t> Почему Салехард так называется?</a:t>
            </a:r>
            <a:br>
              <a:rPr lang="ru-RU" sz="4000" dirty="0" smtClean="0"/>
            </a:b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5286380" y="3714752"/>
            <a:ext cx="142876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7286644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 rot="16200000">
            <a:off x="428596" y="5786454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одготовка 6"/>
          <p:cNvSpPr/>
          <p:nvPr/>
        </p:nvSpPr>
        <p:spPr>
          <a:xfrm>
            <a:off x="2786050" y="5715016"/>
            <a:ext cx="2643206" cy="612648"/>
          </a:xfrm>
          <a:prstGeom prst="flowChartPreparat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</a:rPr>
              <a:t>Правильный</a:t>
            </a:r>
          </a:p>
          <a:p>
            <a:pPr algn="ctr"/>
            <a:r>
              <a:rPr lang="ru-RU" dirty="0" smtClean="0">
                <a:solidFill>
                  <a:srgbClr val="0000CC"/>
                </a:solidFill>
              </a:rPr>
              <a:t>ответ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4143380"/>
            <a:ext cx="300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3042" y="4786322"/>
            <a:ext cx="2512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Сале - мыс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57166"/>
            <a:ext cx="3929090" cy="31611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5400" b="1" dirty="0" smtClean="0"/>
        </a:defPPr>
      </a:lstStyle>
      <a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</TotalTime>
  <Words>726</Words>
  <Application>Microsoft Office PowerPoint</Application>
  <PresentationFormat>Экран (4:3)</PresentationFormat>
  <Paragraphs>332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Паспорт проекта </vt:lpstr>
      <vt:lpstr>Цели проекта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Люби и уважай свой край!</vt:lpstr>
    </vt:vector>
  </TitlesOfParts>
  <Company>Домик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Гаврюша</cp:lastModifiedBy>
  <cp:revision>165</cp:revision>
  <dcterms:created xsi:type="dcterms:W3CDTF">2010-01-25T20:16:04Z</dcterms:created>
  <dcterms:modified xsi:type="dcterms:W3CDTF">2016-08-24T04:46:05Z</dcterms:modified>
</cp:coreProperties>
</file>