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sldIdLst>
    <p:sldId id="329" r:id="rId2"/>
    <p:sldId id="322" r:id="rId3"/>
    <p:sldId id="339" r:id="rId4"/>
    <p:sldId id="312" r:id="rId5"/>
    <p:sldId id="299" r:id="rId6"/>
    <p:sldId id="340" r:id="rId7"/>
    <p:sldId id="301" r:id="rId8"/>
    <p:sldId id="304" r:id="rId9"/>
    <p:sldId id="305" r:id="rId10"/>
    <p:sldId id="341" r:id="rId11"/>
    <p:sldId id="342" r:id="rId12"/>
    <p:sldId id="343" r:id="rId13"/>
    <p:sldId id="344" r:id="rId14"/>
    <p:sldId id="345" r:id="rId15"/>
    <p:sldId id="308" r:id="rId16"/>
    <p:sldId id="328" r:id="rId17"/>
    <p:sldId id="34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99"/>
    <a:srgbClr val="990099"/>
    <a:srgbClr val="2407A1"/>
    <a:srgbClr val="C02708"/>
    <a:srgbClr val="00CC00"/>
    <a:srgbClr val="800080"/>
    <a:srgbClr val="9933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94" autoAdjust="0"/>
    <p:restoredTop sz="64006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924213-DB66-4CDD-B324-1CA2EDDC3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93E92-AC11-4AD7-9C0C-46AE1E642F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69A3C03-7149-4FF0-A941-82FB7B481D0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1FB4-97DD-4CA1-B5B1-EE1E21F46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7E71-7471-4BF1-8A84-6A9C8D2EF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D183-2586-4F94-AB83-D57F29222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A54F-59AB-4F18-9D15-9BF533E0F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4199-B990-4538-8F89-14717541C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3486-70E4-4FB3-9846-AA35350DA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26FE-928E-492E-8152-6239EBA30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FD82-2D02-4281-9D79-F27C27F1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CBE2-21DC-41F7-8E40-8763B32F6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F648-4369-49F5-A664-0DEDB9BEE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D4CD-7A39-4646-9400-1CEF8E92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416B-0607-4B9C-ABA5-900D3037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E6CD-B57C-4116-BCB2-1C07A3C3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1ECB78B-EB93-44FB-A9C3-80379FA9B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Uroki_Tetushki_Sovy_Utrennyaya_Zariadka%5btfile.ru%5d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000"/>
                </a:solidFill>
                <a:latin typeface="Times New Roman" pitchFamily="18" charset="0"/>
              </a:rPr>
              <a:t/>
            </a:r>
            <a:br>
              <a:rPr lang="ru-RU" sz="5400" b="1" smtClean="0">
                <a:solidFill>
                  <a:srgbClr val="006000"/>
                </a:solidFill>
                <a:latin typeface="Times New Roman" pitchFamily="18" charset="0"/>
              </a:rPr>
            </a:br>
            <a:endParaRPr lang="ru-RU" sz="5400" b="1" u="sng" smtClean="0">
              <a:solidFill>
                <a:srgbClr val="006000"/>
              </a:solidFill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3" name="Picture 7" descr="Фон л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6172200" cy="1639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72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0"/>
            <a:ext cx="7543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Формирование здорового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образа жизни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детей дошкольного возраста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0"/>
          <p:cNvSpPr>
            <a:spLocks noGrp="1" noChangeArrowheads="1" noChangeShapeType="1" noTextEdit="1"/>
          </p:cNvSpPr>
          <p:nvPr/>
        </p:nvSpPr>
        <p:spPr bwMode="auto">
          <a:xfrm>
            <a:off x="2209800" y="228600"/>
            <a:ext cx="4876800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Зарядка</a:t>
            </a:r>
            <a:endParaRPr lang="ru-RU" sz="5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+mj-ea"/>
              <a:cs typeface="+mj-cs"/>
            </a:endParaRPr>
          </a:p>
        </p:txBody>
      </p:sp>
      <p:pic>
        <p:nvPicPr>
          <p:cNvPr id="522242" name="Picture 2" descr="G:\ЗОЖ\Fizra_dets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781800" cy="479812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5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07695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Уроки тётушки Совы. Зарядка.</a:t>
            </a:r>
          </a:p>
        </p:txBody>
      </p:sp>
      <p:pic>
        <p:nvPicPr>
          <p:cNvPr id="10" name="Uroki_Tetushki_Sovy_Utrennyaya_Zariadka[tfile.ru]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62638" y="1881188"/>
            <a:ext cx="6309762" cy="468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0"/>
          <p:cNvSpPr>
            <a:spLocks noGrp="1" noChangeArrowheads="1" noChangeShapeType="1" noTextEdit="1"/>
          </p:cNvSpPr>
          <p:nvPr/>
        </p:nvSpPr>
        <p:spPr bwMode="auto">
          <a:xfrm>
            <a:off x="2514600" y="304800"/>
            <a:ext cx="4114800" cy="685800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Спорт</a:t>
            </a:r>
            <a:endParaRPr lang="ru-RU" sz="5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+mj-ea"/>
              <a:cs typeface="+mj-cs"/>
            </a:endParaRPr>
          </a:p>
        </p:txBody>
      </p:sp>
      <p:pic>
        <p:nvPicPr>
          <p:cNvPr id="523270" name="Picture 6" descr="G:\ЗОЖ\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6781800" cy="50863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 descr="G:\ЗОЖ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457200"/>
            <a:ext cx="7863417" cy="58975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10"/>
          <p:cNvSpPr>
            <a:spLocks noGrp="1" noChangeArrowheads="1" noChangeShapeType="1" noTextEdit="1"/>
          </p:cNvSpPr>
          <p:nvPr/>
        </p:nvSpPr>
        <p:spPr bwMode="auto">
          <a:xfrm>
            <a:off x="2209800" y="0"/>
            <a:ext cx="4419600" cy="685800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Игры на воздухе</a:t>
            </a:r>
            <a:endParaRPr lang="ru-RU" sz="5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+mj-ea"/>
              <a:cs typeface="+mj-cs"/>
            </a:endParaRPr>
          </a:p>
        </p:txBody>
      </p:sp>
      <p:pic>
        <p:nvPicPr>
          <p:cNvPr id="16387" name="Picture 2" descr="G:\ЗОЖ\prezentaciya-zdorovesberegayushhie-texnologii-v-pedagogicheskom-processe-d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581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5" name="Picture 3" descr="G:\ЗОЖ\zimnie_zab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3674719" cy="262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5316" name="Picture 4" descr="G:\ЗОЖ\Зимние развлечения из СЕЗ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8100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5317" name="Picture 5" descr="G:\ЗОЖ\igry-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1"/>
            <a:ext cx="3670350" cy="275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334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2407A1"/>
                </a:solidFill>
              </a:rPr>
              <a:t>	</a:t>
            </a:r>
            <a:r>
              <a:rPr lang="ru-RU" sz="2800" b="1" smtClean="0">
                <a:solidFill>
                  <a:srgbClr val="660066"/>
                </a:solidFill>
              </a:rPr>
              <a:t>Эмоции выражают наши чувства, помогают нам справляться с различными трудностями, а значит, помогают нашему здоровью. Хорошее настроение полезно и необходимо для нашего здоровья!</a:t>
            </a:r>
            <a:r>
              <a:rPr lang="ru-RU" sz="2800" smtClean="0">
                <a:solidFill>
                  <a:srgbClr val="660066"/>
                </a:solidFill>
              </a:rPr>
              <a:t> </a:t>
            </a:r>
          </a:p>
          <a:p>
            <a:pPr marL="609600" indent="-609600" eaLnBrk="1" hangingPunct="1"/>
            <a:endParaRPr lang="ru-RU" sz="2800" b="1" smtClean="0">
              <a:solidFill>
                <a:srgbClr val="660066"/>
              </a:solidFill>
            </a:endParaRPr>
          </a:p>
        </p:txBody>
      </p:sp>
      <p:graphicFrame>
        <p:nvGraphicFramePr>
          <p:cNvPr id="5122" name="Diagram 5"/>
          <p:cNvGraphicFramePr>
            <a:graphicFrameLocks noChangeAspect="1"/>
          </p:cNvGraphicFramePr>
          <p:nvPr/>
        </p:nvGraphicFramePr>
        <p:xfrm>
          <a:off x="1600200" y="5105400"/>
          <a:ext cx="7543800" cy="59436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629400" y="304800"/>
          <a:ext cx="2346325" cy="1920875"/>
        </p:xfrm>
        <a:graphic>
          <a:graphicData uri="http://schemas.openxmlformats.org/presentationml/2006/ole">
            <p:oleObj spid="_x0000_s5124" name="CorelDRAW" r:id="rId3" imgW="2345677" imgH="1921459" progId="CorelDRAW.Graphic.12">
              <p:embed/>
            </p:oleObj>
          </a:graphicData>
        </a:graphic>
      </p:graphicFrame>
      <p:pic>
        <p:nvPicPr>
          <p:cNvPr id="5127" name="Picture 5" descr="C:\Documents and Settings\Елена\Local Settings\Temp\Rar$DI03.438\mult_0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6876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607695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Положительные эмоции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Мои рисунки\Движущиеся\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609600"/>
            <a:ext cx="4675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572000" cy="58213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00080"/>
                </a:solidFill>
              </a:rPr>
              <a:t>Главное в жизни –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C02708"/>
                </a:solidFill>
              </a:rPr>
              <a:t>это здоровье!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800080"/>
                </a:solidFill>
              </a:rPr>
              <a:t>С детства попробуйте это понять!</a:t>
            </a:r>
            <a:br>
              <a:rPr lang="ru-RU" b="1" smtClean="0">
                <a:solidFill>
                  <a:srgbClr val="800080"/>
                </a:solidFill>
              </a:rPr>
            </a:br>
            <a:r>
              <a:rPr lang="ru-RU" b="1" smtClean="0">
                <a:solidFill>
                  <a:srgbClr val="800080"/>
                </a:solidFill>
              </a:rPr>
              <a:t>Главная ценность –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C02708"/>
                </a:solidFill>
              </a:rPr>
              <a:t>это здоровье!</a:t>
            </a:r>
            <a:br>
              <a:rPr lang="ru-RU" b="1" smtClean="0">
                <a:solidFill>
                  <a:srgbClr val="C02708"/>
                </a:solidFill>
              </a:rPr>
            </a:br>
            <a:r>
              <a:rPr lang="ru-RU" b="1" smtClean="0">
                <a:solidFill>
                  <a:srgbClr val="800080"/>
                </a:solidFill>
              </a:rPr>
              <a:t>Его не купить, но легко потерять!</a:t>
            </a:r>
          </a:p>
          <a:p>
            <a:pPr eaLnBrk="1" hangingPunct="1"/>
            <a:r>
              <a:rPr lang="ru-RU" b="1" smtClean="0">
                <a:solidFill>
                  <a:srgbClr val="C02708"/>
                </a:solidFill>
              </a:rPr>
              <a:t>Будьте здоровы!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ЗОЖ\p1U7oGwLGZ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609600"/>
            <a:ext cx="7544808" cy="557548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0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5029200" cy="1119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Здоровый образ жизни</a:t>
            </a:r>
          </a:p>
        </p:txBody>
      </p:sp>
      <p:sp>
        <p:nvSpPr>
          <p:cNvPr id="8195" name="TextBox 34"/>
          <p:cNvSpPr txBox="1">
            <a:spLocks noChangeArrowheads="1"/>
          </p:cNvSpPr>
          <p:nvPr/>
        </p:nvSpPr>
        <p:spPr bwMode="auto">
          <a:xfrm>
            <a:off x="381000" y="3276600"/>
            <a:ext cx="3733800" cy="830263"/>
          </a:xfrm>
          <a:prstGeom prst="rect">
            <a:avLst/>
          </a:prstGeom>
          <a:solidFill>
            <a:srgbClr val="CC33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 правильное питание</a:t>
            </a:r>
          </a:p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8196" name="TextBox 35"/>
          <p:cNvSpPr txBox="1">
            <a:spLocks noChangeArrowheads="1"/>
          </p:cNvSpPr>
          <p:nvPr/>
        </p:nvSpPr>
        <p:spPr bwMode="auto">
          <a:xfrm>
            <a:off x="4800600" y="3276600"/>
            <a:ext cx="4114800" cy="830263"/>
          </a:xfrm>
          <a:prstGeom prst="rect">
            <a:avLst/>
          </a:prstGeom>
          <a:solidFill>
            <a:srgbClr val="CC33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 физическая активность</a:t>
            </a:r>
          </a:p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8197" name="TextBox 36"/>
          <p:cNvSpPr txBox="1">
            <a:spLocks noChangeArrowheads="1"/>
          </p:cNvSpPr>
          <p:nvPr/>
        </p:nvSpPr>
        <p:spPr bwMode="auto">
          <a:xfrm>
            <a:off x="6324600" y="2209800"/>
            <a:ext cx="2133600" cy="461963"/>
          </a:xfrm>
          <a:prstGeom prst="rect">
            <a:avLst/>
          </a:prstGeom>
          <a:solidFill>
            <a:srgbClr val="CC33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 эмоции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8198" name="TextBox 38"/>
          <p:cNvSpPr txBox="1">
            <a:spLocks noChangeArrowheads="1"/>
          </p:cNvSpPr>
          <p:nvPr/>
        </p:nvSpPr>
        <p:spPr bwMode="auto">
          <a:xfrm>
            <a:off x="838200" y="2209800"/>
            <a:ext cx="2133600" cy="461963"/>
          </a:xfrm>
          <a:prstGeom prst="rect">
            <a:avLst/>
          </a:prstGeom>
          <a:solidFill>
            <a:srgbClr val="CC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 режим дня</a:t>
            </a:r>
            <a:endParaRPr lang="ru-RU">
              <a:solidFill>
                <a:schemeClr val="accent1"/>
              </a:solidFill>
            </a:endParaRPr>
          </a:p>
        </p:txBody>
      </p:sp>
      <p:cxnSp>
        <p:nvCxnSpPr>
          <p:cNvPr id="8199" name="Прямая со стрелкой 40"/>
          <p:cNvCxnSpPr>
            <a:cxnSpLocks noChangeShapeType="1"/>
          </p:cNvCxnSpPr>
          <p:nvPr/>
        </p:nvCxnSpPr>
        <p:spPr bwMode="auto">
          <a:xfrm flipH="1">
            <a:off x="1676400" y="1447800"/>
            <a:ext cx="1676400" cy="609600"/>
          </a:xfrm>
          <a:prstGeom prst="straightConnector1">
            <a:avLst/>
          </a:prstGeom>
          <a:noFill/>
          <a:ln w="9525" algn="ctr">
            <a:solidFill>
              <a:srgbClr val="990099"/>
            </a:solidFill>
            <a:round/>
            <a:headEnd/>
            <a:tailEnd type="arrow" w="med" len="med"/>
          </a:ln>
        </p:spPr>
      </p:cxnSp>
      <p:cxnSp>
        <p:nvCxnSpPr>
          <p:cNvPr id="8200" name="Прямая со стрелкой 43"/>
          <p:cNvCxnSpPr>
            <a:cxnSpLocks noChangeShapeType="1"/>
          </p:cNvCxnSpPr>
          <p:nvPr/>
        </p:nvCxnSpPr>
        <p:spPr bwMode="auto">
          <a:xfrm flipH="1">
            <a:off x="3276600" y="1524000"/>
            <a:ext cx="990600" cy="1600200"/>
          </a:xfrm>
          <a:prstGeom prst="straightConnector1">
            <a:avLst/>
          </a:prstGeom>
          <a:noFill/>
          <a:ln w="9525" algn="ctr">
            <a:solidFill>
              <a:srgbClr val="990099"/>
            </a:solidFill>
            <a:round/>
            <a:headEnd/>
            <a:tailEnd type="arrow" w="med" len="med"/>
          </a:ln>
        </p:spPr>
      </p:cxnSp>
      <p:cxnSp>
        <p:nvCxnSpPr>
          <p:cNvPr id="8201" name="Прямая со стрелкой 47"/>
          <p:cNvCxnSpPr>
            <a:cxnSpLocks noChangeShapeType="1"/>
          </p:cNvCxnSpPr>
          <p:nvPr/>
        </p:nvCxnSpPr>
        <p:spPr bwMode="auto">
          <a:xfrm>
            <a:off x="4953000" y="1524000"/>
            <a:ext cx="990600" cy="1600200"/>
          </a:xfrm>
          <a:prstGeom prst="straightConnector1">
            <a:avLst/>
          </a:prstGeom>
          <a:noFill/>
          <a:ln w="9525" algn="ctr">
            <a:solidFill>
              <a:srgbClr val="990099"/>
            </a:solidFill>
            <a:round/>
            <a:headEnd/>
            <a:tailEnd type="arrow" w="med" len="med"/>
          </a:ln>
        </p:spPr>
      </p:cxnSp>
      <p:cxnSp>
        <p:nvCxnSpPr>
          <p:cNvPr id="8202" name="Прямая со стрелкой 51"/>
          <p:cNvCxnSpPr>
            <a:cxnSpLocks noChangeShapeType="1"/>
          </p:cNvCxnSpPr>
          <p:nvPr/>
        </p:nvCxnSpPr>
        <p:spPr bwMode="auto">
          <a:xfrm>
            <a:off x="5791200" y="1371600"/>
            <a:ext cx="1143000" cy="609600"/>
          </a:xfrm>
          <a:prstGeom prst="straightConnector1">
            <a:avLst/>
          </a:prstGeom>
          <a:noFill/>
          <a:ln w="9525" algn="ctr">
            <a:solidFill>
              <a:srgbClr val="990099"/>
            </a:solidFill>
            <a:round/>
            <a:headEnd/>
            <a:tailEnd type="arrow" w="med" len="med"/>
          </a:ln>
        </p:spPr>
      </p:cxnSp>
      <p:pic>
        <p:nvPicPr>
          <p:cNvPr id="8205" name="Picture 13" descr="G:\ЗОЖ\zdorovij-obraz-z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430" y="4343400"/>
            <a:ext cx="187442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0"/>
          <p:cNvSpPr>
            <a:spLocks noGrp="1" noChangeArrowheads="1" noChangeShapeType="1" noTextEdit="1"/>
          </p:cNvSpPr>
          <p:nvPr/>
        </p:nvSpPr>
        <p:spPr bwMode="auto">
          <a:xfrm>
            <a:off x="2362200" y="0"/>
            <a:ext cx="5029200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Режим дня </a:t>
            </a:r>
            <a:endParaRPr lang="ru-RU" sz="5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+mj-ea"/>
              <a:cs typeface="+mj-cs"/>
            </a:endParaRPr>
          </a:p>
        </p:txBody>
      </p:sp>
      <p:pic>
        <p:nvPicPr>
          <p:cNvPr id="520194" name="Picture 2" descr="G:\ЗОЖ\r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581400" cy="505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чистить зубы два раза в день, зубную щетку менять раз в 3 - 4 месяца;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мыться горячей водой не реже одного раза в неделю;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ухаживать за ногтями и волосами: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</a:rPr>
              <a:t>    ногти необходимо один раз в неделю подстригать ножницами;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</a:rPr>
              <a:t>    волосы необходимо ежедневно расчесывать, не реже одного раза в неделю мыть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</a:rPr>
              <a:t>    волосы с шампунем;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содержать в чистоте одежду и обувь;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ежедневно делать влажную уборку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</a:rPr>
              <a:t>    в помещении.</a:t>
            </a:r>
          </a:p>
        </p:txBody>
      </p:sp>
      <p:pic>
        <p:nvPicPr>
          <p:cNvPr id="10243" name="Picture 5" descr="но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19796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477125" cy="11191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Правила личной гигиены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Еда должна быть разнообразной и вкусной.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Есть надо регулярно в одно и тоже время. В перерывах не перекусывать.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Есть надо медленно, тщательно пережевывая пищу. В этом случае вы съедите меньше и желудок легче переработает еду.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Не есть перед сном.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660066"/>
              </a:solidFill>
            </a:endParaRPr>
          </a:p>
        </p:txBody>
      </p:sp>
      <p:graphicFrame>
        <p:nvGraphicFramePr>
          <p:cNvPr id="1026" name="Diagram 3"/>
          <p:cNvGraphicFramePr>
            <a:graphicFrameLocks noChangeAspect="1"/>
          </p:cNvGraphicFramePr>
          <p:nvPr/>
        </p:nvGraphicFramePr>
        <p:xfrm>
          <a:off x="1600200" y="5105400"/>
          <a:ext cx="7543800" cy="5943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30" name="Picture 21" descr="u24_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290" y="4648200"/>
            <a:ext cx="206756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WordArt 23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219825" cy="1119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Правильное питание</a:t>
            </a:r>
          </a:p>
        </p:txBody>
      </p:sp>
      <p:pic>
        <p:nvPicPr>
          <p:cNvPr id="1032" name="Picture 24" descr="еда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863" y="609600"/>
            <a:ext cx="18399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20" name="Picture 4" descr="G:\ЗОЖ\stihi-o-zdorove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870" y="381000"/>
            <a:ext cx="335923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1221" name="Picture 5" descr="G:\ЗОЖ\vitam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939750" cy="269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1222" name="Picture 6" descr="G:\ЗОЖ\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1000"/>
            <a:ext cx="412129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1223" name="Picture 7" descr="G:\ЗОЖ\93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28" y="3505200"/>
            <a:ext cx="416147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660066"/>
                </a:solidFill>
              </a:rPr>
              <a:t>Лето целое старалась-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Одевалась, одевалась...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А как осень подошла,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Нам одёжки отдала.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Сотню одежонок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Сложили  мы в бочонок</a:t>
            </a:r>
            <a:r>
              <a:rPr lang="ru-RU" sz="2800" b="1" smtClean="0">
                <a:solidFill>
                  <a:srgbClr val="800080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800080"/>
              </a:solidFill>
            </a:endParaRPr>
          </a:p>
          <a:p>
            <a:pPr marL="609600" indent="-609600" eaLnBrk="1" hangingPunct="1"/>
            <a:r>
              <a:rPr lang="ru-RU" sz="2800" b="1" smtClean="0">
                <a:solidFill>
                  <a:srgbClr val="660066"/>
                </a:solidFill>
              </a:rPr>
              <a:t>Наши поросятки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Выросли на грядке,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К солнышку бочком,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Хвостики крючком.</a:t>
            </a:r>
            <a:r>
              <a:rPr lang="ru-RU" sz="2800" smtClean="0">
                <a:solidFill>
                  <a:srgbClr val="800080"/>
                </a:solidFill>
              </a:rPr>
              <a:t> </a:t>
            </a:r>
          </a:p>
        </p:txBody>
      </p:sp>
      <p:graphicFrame>
        <p:nvGraphicFramePr>
          <p:cNvPr id="2050" name="Diagram 5"/>
          <p:cNvGraphicFramePr>
            <a:graphicFrameLocks noChangeAspect="1"/>
          </p:cNvGraphicFramePr>
          <p:nvPr/>
        </p:nvGraphicFramePr>
        <p:xfrm>
          <a:off x="1600200" y="5105400"/>
          <a:ext cx="7543800" cy="59436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286000" y="-525145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>
              <a:solidFill>
                <a:srgbClr val="852F74"/>
              </a:solidFill>
            </a:endParaRPr>
          </a:p>
        </p:txBody>
      </p:sp>
      <p:pic>
        <p:nvPicPr>
          <p:cNvPr id="422920" name="Picture 8" descr="капу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55788"/>
            <a:ext cx="1828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2895600" y="152400"/>
            <a:ext cx="2447925" cy="1119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Загадки</a:t>
            </a:r>
          </a:p>
        </p:txBody>
      </p:sp>
      <p:pic>
        <p:nvPicPr>
          <p:cNvPr id="422924" name="Picture 12" descr="огур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05325"/>
            <a:ext cx="2743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65532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Всех круглее и краснее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Он в салате всех вкуснее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И ребята с древних пор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Очень любят - 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66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80008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660066"/>
                </a:solidFill>
              </a:rPr>
              <a:t>И зелен и густ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На грядке вырос куст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Покопай немножко –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Под кустом - 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660066"/>
              </a:solidFill>
            </a:endParaRPr>
          </a:p>
        </p:txBody>
      </p:sp>
      <p:graphicFrame>
        <p:nvGraphicFramePr>
          <p:cNvPr id="3074" name="Diagram 5"/>
          <p:cNvGraphicFramePr>
            <a:graphicFrameLocks noChangeAspect="1"/>
          </p:cNvGraphicFramePr>
          <p:nvPr/>
        </p:nvGraphicFramePr>
        <p:xfrm>
          <a:off x="1600200" y="5105400"/>
          <a:ext cx="7543800" cy="59436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286000" y="-525145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>
              <a:solidFill>
                <a:srgbClr val="852F74"/>
              </a:solidFill>
            </a:endParaRPr>
          </a:p>
        </p:txBody>
      </p:sp>
      <p:pic>
        <p:nvPicPr>
          <p:cNvPr id="425994" name="Picture 10" descr="помид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838200"/>
            <a:ext cx="172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5" name="Picture 11" descr="картоф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24780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783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000"/>
              <a:t>  </a:t>
            </a:r>
          </a:p>
          <a:p>
            <a:pPr algn="ctr" eaLnBrk="1" hangingPunct="1"/>
            <a:endParaRPr lang="ru-RU" sz="100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162800" cy="213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Двигательная активность улучшает работу всех органов.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66"/>
                </a:solidFill>
              </a:rPr>
              <a:t>Малоподвижный образ жизни приводит к болезням сердца, ожирению и раннему старению всего организма.</a:t>
            </a:r>
            <a:r>
              <a:rPr lang="ru-RU" sz="2400" smtClean="0"/>
              <a:t> </a:t>
            </a:r>
            <a:r>
              <a:rPr lang="ru-RU" sz="2400" b="1" smtClean="0">
                <a:solidFill>
                  <a:srgbClr val="800080"/>
                </a:solidFill>
              </a:rPr>
              <a:t>  </a:t>
            </a:r>
          </a:p>
        </p:txBody>
      </p:sp>
      <p:graphicFrame>
        <p:nvGraphicFramePr>
          <p:cNvPr id="4098" name="Diagram 5"/>
          <p:cNvGraphicFramePr>
            <a:graphicFrameLocks noChangeAspect="1"/>
          </p:cNvGraphicFramePr>
          <p:nvPr/>
        </p:nvGraphicFramePr>
        <p:xfrm>
          <a:off x="1600200" y="5105400"/>
          <a:ext cx="7543800" cy="59436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4102" name="Picture 13" descr="футбол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1912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мыш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85800"/>
            <a:ext cx="19526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Спорт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962400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велоспор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962400"/>
            <a:ext cx="22098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7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6515100" cy="10302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Физическая активность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265</Words>
  <Application>Microsoft Office PowerPoint</Application>
  <PresentationFormat>Экран (4:3)</PresentationFormat>
  <Paragraphs>66</Paragraphs>
  <Slides>17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Wingdings</vt:lpstr>
      <vt:lpstr>Calibri</vt:lpstr>
      <vt:lpstr>Оформление по умолчанию</vt:lpstr>
      <vt:lpstr>CorelDRAW 12.0 Graphic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137</cp:revision>
  <cp:lastPrinted>1601-01-01T00:00:00Z</cp:lastPrinted>
  <dcterms:created xsi:type="dcterms:W3CDTF">1601-01-01T00:00:00Z</dcterms:created>
  <dcterms:modified xsi:type="dcterms:W3CDTF">2014-11-04T10:52:28Z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