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64" r:id="rId4"/>
    <p:sldId id="260" r:id="rId5"/>
    <p:sldId id="261" r:id="rId6"/>
    <p:sldId id="263" r:id="rId7"/>
    <p:sldId id="265" r:id="rId8"/>
    <p:sldId id="262" r:id="rId9"/>
    <p:sldId id="266" r:id="rId10"/>
    <p:sldId id="267" r:id="rId11"/>
    <p:sldId id="268" r:id="rId12"/>
    <p:sldId id="269" r:id="rId13"/>
    <p:sldId id="259"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368" y="90"/>
      </p:cViewPr>
      <p:guideLst>
        <p:guide orient="horz" pos="2160"/>
        <p:guide pos="2880"/>
      </p:guideLst>
    </p:cSldViewPr>
  </p:slideViewPr>
  <p:notesTextViewPr>
    <p:cViewPr>
      <p:scale>
        <a:sx n="100" d="100"/>
        <a:sy n="100" d="100"/>
      </p:scale>
      <p:origin x="0" y="0"/>
    </p:cViewPr>
  </p:notesTextViewPr>
  <p:notesViewPr>
    <p:cSldViewPr>
      <p:cViewPr varScale="1">
        <p:scale>
          <a:sx n="70" d="100"/>
          <a:sy n="70" d="100"/>
        </p:scale>
        <p:origin x="309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0B79BB-A304-4FD4-BFB6-C4C20D1287BF}" type="datetimeFigureOut">
              <a:rPr lang="ru-RU" smtClean="0"/>
              <a:t>17.04.2016</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3D83B4-4075-4600-9E79-144F695409FE}" type="slidenum">
              <a:rPr lang="ru-RU" smtClean="0"/>
              <a:t>‹#›</a:t>
            </a:fld>
            <a:endParaRPr lang="ru-RU"/>
          </a:p>
        </p:txBody>
      </p:sp>
    </p:spTree>
    <p:extLst>
      <p:ext uri="{BB962C8B-B14F-4D97-AF65-F5344CB8AC3E}">
        <p14:creationId xmlns:p14="http://schemas.microsoft.com/office/powerpoint/2010/main" val="4214799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23D83B4-4075-4600-9E79-144F695409FE}" type="slidenum">
              <a:rPr lang="ru-RU" smtClean="0"/>
              <a:t>1</a:t>
            </a:fld>
            <a:endParaRPr lang="ru-RU"/>
          </a:p>
        </p:txBody>
      </p:sp>
    </p:spTree>
    <p:extLst>
      <p:ext uri="{BB962C8B-B14F-4D97-AF65-F5344CB8AC3E}">
        <p14:creationId xmlns:p14="http://schemas.microsoft.com/office/powerpoint/2010/main" val="3343022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56D7FAD6-8E50-4D41-B02D-AAA6D80E73C8}" type="datetimeFigureOut">
              <a:rPr lang="ru-RU" smtClean="0"/>
              <a:t>17.04.2016</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D009A128-E744-4400-929C-6D8E4AABC85E}"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56D7FAD6-8E50-4D41-B02D-AAA6D80E73C8}" type="datetimeFigureOut">
              <a:rPr lang="ru-RU" smtClean="0"/>
              <a:t>17.04.2016</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D009A128-E744-4400-929C-6D8E4AABC85E}"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56D7FAD6-8E50-4D41-B02D-AAA6D80E73C8}" type="datetimeFigureOut">
              <a:rPr lang="ru-RU" smtClean="0"/>
              <a:t>17.04.2016</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D009A128-E744-4400-929C-6D8E4AABC85E}"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56D7FAD6-8E50-4D41-B02D-AAA6D80E73C8}" type="datetimeFigureOut">
              <a:rPr lang="ru-RU" smtClean="0"/>
              <a:t>17.04.2016</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D009A128-E744-4400-929C-6D8E4AABC85E}"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457200" y="6356350"/>
            <a:ext cx="2133600" cy="365125"/>
          </a:xfrm>
          <a:prstGeom prst="rect">
            <a:avLst/>
          </a:prstGeom>
        </p:spPr>
        <p:txBody>
          <a:bodyPr/>
          <a:lstStyle/>
          <a:p>
            <a:fld id="{56D7FAD6-8E50-4D41-B02D-AAA6D80E73C8}" type="datetimeFigureOut">
              <a:rPr lang="ru-RU" smtClean="0"/>
              <a:t>17.04.2016</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D009A128-E744-4400-929C-6D8E4AABC85E}"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356350"/>
            <a:ext cx="2133600" cy="365125"/>
          </a:xfrm>
          <a:prstGeom prst="rect">
            <a:avLst/>
          </a:prstGeom>
        </p:spPr>
        <p:txBody>
          <a:bodyPr/>
          <a:lstStyle/>
          <a:p>
            <a:fld id="{56D7FAD6-8E50-4D41-B02D-AAA6D80E73C8}" type="datetimeFigureOut">
              <a:rPr lang="ru-RU" smtClean="0"/>
              <a:t>17.04.2016</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D009A128-E744-4400-929C-6D8E4AABC85E}"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356350"/>
            <a:ext cx="2133600" cy="365125"/>
          </a:xfrm>
          <a:prstGeom prst="rect">
            <a:avLst/>
          </a:prstGeom>
        </p:spPr>
        <p:txBody>
          <a:bodyPr/>
          <a:lstStyle/>
          <a:p>
            <a:fld id="{56D7FAD6-8E50-4D41-B02D-AAA6D80E73C8}" type="datetimeFigureOut">
              <a:rPr lang="ru-RU" smtClean="0"/>
              <a:t>17.04.2016</a:t>
            </a:fld>
            <a:endParaRPr lang="ru-RU"/>
          </a:p>
        </p:txBody>
      </p:sp>
      <p:sp>
        <p:nvSpPr>
          <p:cNvPr id="8" name="Нижний колонтитул 7"/>
          <p:cNvSpPr>
            <a:spLocks noGrp="1"/>
          </p:cNvSpPr>
          <p:nvPr>
            <p:ph type="ftr" sz="quarter" idx="11"/>
          </p:nvPr>
        </p:nvSpPr>
        <p:spPr>
          <a:xfrm>
            <a:off x="3124200" y="6356350"/>
            <a:ext cx="2895600" cy="365125"/>
          </a:xfrm>
          <a:prstGeom prst="rect">
            <a:avLst/>
          </a:prstGeom>
        </p:spPr>
        <p:txBody>
          <a:bodyPr/>
          <a:lstStyle/>
          <a:p>
            <a:endParaRPr lang="ru-RU"/>
          </a:p>
        </p:txBody>
      </p:sp>
      <p:sp>
        <p:nvSpPr>
          <p:cNvPr id="9" name="Номер слайда 8"/>
          <p:cNvSpPr>
            <a:spLocks noGrp="1"/>
          </p:cNvSpPr>
          <p:nvPr>
            <p:ph type="sldNum" sz="quarter" idx="12"/>
          </p:nvPr>
        </p:nvSpPr>
        <p:spPr>
          <a:xfrm>
            <a:off x="6553200" y="6356350"/>
            <a:ext cx="2133600" cy="365125"/>
          </a:xfrm>
          <a:prstGeom prst="rect">
            <a:avLst/>
          </a:prstGeom>
        </p:spPr>
        <p:txBody>
          <a:bodyPr/>
          <a:lstStyle/>
          <a:p>
            <a:fld id="{D009A128-E744-4400-929C-6D8E4AABC85E}"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Дата 2"/>
          <p:cNvSpPr>
            <a:spLocks noGrp="1"/>
          </p:cNvSpPr>
          <p:nvPr>
            <p:ph type="dt" sz="half" idx="10"/>
          </p:nvPr>
        </p:nvSpPr>
        <p:spPr>
          <a:xfrm>
            <a:off x="457200" y="6356350"/>
            <a:ext cx="2133600" cy="365125"/>
          </a:xfrm>
          <a:prstGeom prst="rect">
            <a:avLst/>
          </a:prstGeom>
        </p:spPr>
        <p:txBody>
          <a:bodyPr/>
          <a:lstStyle/>
          <a:p>
            <a:fld id="{56D7FAD6-8E50-4D41-B02D-AAA6D80E73C8}" type="datetimeFigureOut">
              <a:rPr lang="ru-RU" smtClean="0"/>
              <a:t>17.04.2016</a:t>
            </a:fld>
            <a:endParaRPr lang="ru-RU"/>
          </a:p>
        </p:txBody>
      </p:sp>
      <p:sp>
        <p:nvSpPr>
          <p:cNvPr id="4" name="Нижний колонтитул 3"/>
          <p:cNvSpPr>
            <a:spLocks noGrp="1"/>
          </p:cNvSpPr>
          <p:nvPr>
            <p:ph type="ftr" sz="quarter" idx="11"/>
          </p:nvPr>
        </p:nvSpPr>
        <p:spPr>
          <a:xfrm>
            <a:off x="3124200" y="6356350"/>
            <a:ext cx="2895600" cy="365125"/>
          </a:xfrm>
          <a:prstGeom prst="rect">
            <a:avLst/>
          </a:prstGeom>
        </p:spPr>
        <p:txBody>
          <a:bodyPr/>
          <a:lstStyle/>
          <a:p>
            <a:endParaRPr lang="ru-RU"/>
          </a:p>
        </p:txBody>
      </p:sp>
      <p:sp>
        <p:nvSpPr>
          <p:cNvPr id="5" name="Номер слайда 4"/>
          <p:cNvSpPr>
            <a:spLocks noGrp="1"/>
          </p:cNvSpPr>
          <p:nvPr>
            <p:ph type="sldNum" sz="quarter" idx="12"/>
          </p:nvPr>
        </p:nvSpPr>
        <p:spPr>
          <a:xfrm>
            <a:off x="6553200" y="6356350"/>
            <a:ext cx="2133600" cy="365125"/>
          </a:xfrm>
          <a:prstGeom prst="rect">
            <a:avLst/>
          </a:prstGeom>
        </p:spPr>
        <p:txBody>
          <a:bodyPr/>
          <a:lstStyle/>
          <a:p>
            <a:fld id="{D009A128-E744-4400-929C-6D8E4AABC85E}"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356350"/>
            <a:ext cx="2133600" cy="365125"/>
          </a:xfrm>
          <a:prstGeom prst="rect">
            <a:avLst/>
          </a:prstGeom>
        </p:spPr>
        <p:txBody>
          <a:bodyPr/>
          <a:lstStyle/>
          <a:p>
            <a:fld id="{56D7FAD6-8E50-4D41-B02D-AAA6D80E73C8}" type="datetimeFigureOut">
              <a:rPr lang="ru-RU" smtClean="0"/>
              <a:t>17.04.2016</a:t>
            </a:fld>
            <a:endParaRPr lang="ru-RU"/>
          </a:p>
        </p:txBody>
      </p:sp>
      <p:sp>
        <p:nvSpPr>
          <p:cNvPr id="3" name="Нижний колонтитул 2"/>
          <p:cNvSpPr>
            <a:spLocks noGrp="1"/>
          </p:cNvSpPr>
          <p:nvPr>
            <p:ph type="ftr" sz="quarter" idx="11"/>
          </p:nvPr>
        </p:nvSpPr>
        <p:spPr>
          <a:xfrm>
            <a:off x="3124200" y="6356350"/>
            <a:ext cx="2895600" cy="365125"/>
          </a:xfrm>
          <a:prstGeom prst="rect">
            <a:avLst/>
          </a:prstGeom>
        </p:spPr>
        <p:txBody>
          <a:bodyPr/>
          <a:lstStyle/>
          <a:p>
            <a:endParaRPr lang="ru-RU"/>
          </a:p>
        </p:txBody>
      </p:sp>
      <p:sp>
        <p:nvSpPr>
          <p:cNvPr id="4" name="Номер слайда 3"/>
          <p:cNvSpPr>
            <a:spLocks noGrp="1"/>
          </p:cNvSpPr>
          <p:nvPr>
            <p:ph type="sldNum" sz="quarter" idx="12"/>
          </p:nvPr>
        </p:nvSpPr>
        <p:spPr>
          <a:xfrm>
            <a:off x="6553200" y="6356350"/>
            <a:ext cx="2133600" cy="365125"/>
          </a:xfrm>
          <a:prstGeom prst="rect">
            <a:avLst/>
          </a:prstGeom>
        </p:spPr>
        <p:txBody>
          <a:bodyPr/>
          <a:lstStyle/>
          <a:p>
            <a:fld id="{D009A128-E744-4400-929C-6D8E4AABC85E}"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56D7FAD6-8E50-4D41-B02D-AAA6D80E73C8}" type="datetimeFigureOut">
              <a:rPr lang="ru-RU" smtClean="0"/>
              <a:t>17.04.2016</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D009A128-E744-4400-929C-6D8E4AABC85E}"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56D7FAD6-8E50-4D41-B02D-AAA6D80E73C8}" type="datetimeFigureOut">
              <a:rPr lang="ru-RU" smtClean="0"/>
              <a:t>17.04.2016</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D009A128-E744-4400-929C-6D8E4AABC85E}"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86" name="Прямоугольник 85"/>
          <p:cNvSpPr/>
          <p:nvPr userDrawn="1"/>
        </p:nvSpPr>
        <p:spPr>
          <a:xfrm>
            <a:off x="714348" y="285728"/>
            <a:ext cx="8215370" cy="6357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userDrawn="1"/>
        </p:nvSpPr>
        <p:spPr>
          <a:xfrm>
            <a:off x="0" y="6642556"/>
            <a:ext cx="1500165" cy="215444"/>
          </a:xfrm>
          <a:prstGeom prst="rect">
            <a:avLst/>
          </a:prstGeom>
        </p:spPr>
        <p:txBody>
          <a:bodyPr wrap="square">
            <a:spAutoFit/>
          </a:bodyPr>
          <a:lstStyle/>
          <a:p>
            <a:pPr algn="ctr"/>
            <a:r>
              <a:rPr lang="ru-RU" sz="800" kern="1200" dirty="0" smtClean="0">
                <a:solidFill>
                  <a:schemeClr val="accent5">
                    <a:lumMod val="40000"/>
                    <a:lumOff val="60000"/>
                  </a:schemeClr>
                </a:solidFill>
                <a:latin typeface="Times New Roman" pitchFamily="18" charset="0"/>
                <a:ea typeface="+mn-ea"/>
                <a:cs typeface="Times New Roman" pitchFamily="18" charset="0"/>
              </a:rPr>
              <a:t>© Фокина Лидия Петровна </a:t>
            </a:r>
            <a:endParaRPr lang="ru-RU" sz="800" kern="1200" dirty="0">
              <a:solidFill>
                <a:schemeClr val="accent5">
                  <a:lumMod val="40000"/>
                  <a:lumOff val="60000"/>
                </a:schemeClr>
              </a:solidFill>
              <a:latin typeface="Times New Roman" pitchFamily="18" charset="0"/>
              <a:ea typeface="+mn-ea"/>
              <a:cs typeface="Times New Roman" pitchFamily="18" charset="0"/>
            </a:endParaRPr>
          </a:p>
        </p:txBody>
      </p:sp>
      <p:grpSp>
        <p:nvGrpSpPr>
          <p:cNvPr id="8" name="Группа 7"/>
          <p:cNvGrpSpPr/>
          <p:nvPr userDrawn="1"/>
        </p:nvGrpSpPr>
        <p:grpSpPr>
          <a:xfrm rot="10800000">
            <a:off x="357158" y="6147194"/>
            <a:ext cx="821538" cy="250033"/>
            <a:chOff x="2714612" y="1428736"/>
            <a:chExt cx="2857520" cy="785818"/>
          </a:xfrm>
        </p:grpSpPr>
        <p:sp>
          <p:nvSpPr>
            <p:cNvPr id="9" name="Овал 8"/>
            <p:cNvSpPr/>
            <p:nvPr/>
          </p:nvSpPr>
          <p:spPr>
            <a:xfrm>
              <a:off x="4786314" y="1428736"/>
              <a:ext cx="785818" cy="785818"/>
            </a:xfrm>
            <a:prstGeom prst="ellipse">
              <a:avLst/>
            </a:prstGeom>
            <a:solidFill>
              <a:schemeClr val="accent5">
                <a:lumMod val="75000"/>
              </a:schemeClr>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2714612" y="1428736"/>
              <a:ext cx="785818" cy="785818"/>
            </a:xfrm>
            <a:prstGeom prst="ellipse">
              <a:avLst/>
            </a:prstGeom>
            <a:solidFill>
              <a:schemeClr val="accent5">
                <a:lumMod val="75000"/>
              </a:schemeClr>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4929190" y="1571612"/>
              <a:ext cx="500066" cy="500066"/>
            </a:xfrm>
            <a:prstGeom prst="ellipse">
              <a:avLst/>
            </a:prstGeom>
            <a:solidFill>
              <a:schemeClr val="bg1"/>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2857488" y="1571612"/>
              <a:ext cx="500066" cy="500066"/>
            </a:xfrm>
            <a:prstGeom prst="ellipse">
              <a:avLst/>
            </a:prstGeom>
            <a:solidFill>
              <a:schemeClr val="bg1"/>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3071802" y="1571612"/>
              <a:ext cx="2143140" cy="500066"/>
            </a:xfrm>
            <a:prstGeom prst="roundRect">
              <a:avLst/>
            </a:prstGeom>
            <a:solidFill>
              <a:schemeClr val="accent5">
                <a:lumMod val="75000"/>
              </a:schemeClr>
            </a:solidFill>
            <a:ln>
              <a:noFill/>
            </a:ln>
            <a:effectLst>
              <a:outerShdw blurRad="44450" dist="27940" dir="5400000" algn="ctr">
                <a:srgbClr val="000000">
                  <a:alpha val="32000"/>
                </a:srgbClr>
              </a:outerShdw>
              <a:softEdge rad="63500"/>
            </a:effectLst>
            <a:scene3d>
              <a:camera prst="perspectiveFront"/>
              <a:lightRig rig="balanced" dir="t">
                <a:rot lat="0" lon="0" rev="8700000"/>
              </a:lightRig>
            </a:scene3d>
            <a:sp3d>
              <a:bevelT w="190500" h="38100" prst="divot"/>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grpSp>
      <p:grpSp>
        <p:nvGrpSpPr>
          <p:cNvPr id="14" name="Группа 13"/>
          <p:cNvGrpSpPr/>
          <p:nvPr userDrawn="1"/>
        </p:nvGrpSpPr>
        <p:grpSpPr>
          <a:xfrm rot="10800000">
            <a:off x="357158" y="5436391"/>
            <a:ext cx="821538" cy="250033"/>
            <a:chOff x="2714612" y="1428736"/>
            <a:chExt cx="2857520" cy="785818"/>
          </a:xfrm>
        </p:grpSpPr>
        <p:sp>
          <p:nvSpPr>
            <p:cNvPr id="15" name="Овал 14"/>
            <p:cNvSpPr/>
            <p:nvPr/>
          </p:nvSpPr>
          <p:spPr>
            <a:xfrm>
              <a:off x="4786314" y="1428736"/>
              <a:ext cx="785818" cy="785818"/>
            </a:xfrm>
            <a:prstGeom prst="ellipse">
              <a:avLst/>
            </a:prstGeom>
            <a:solidFill>
              <a:schemeClr val="accent5">
                <a:lumMod val="75000"/>
              </a:schemeClr>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p:cNvSpPr/>
            <p:nvPr/>
          </p:nvSpPr>
          <p:spPr>
            <a:xfrm>
              <a:off x="2714612" y="1428736"/>
              <a:ext cx="785818" cy="785818"/>
            </a:xfrm>
            <a:prstGeom prst="ellipse">
              <a:avLst/>
            </a:prstGeom>
            <a:solidFill>
              <a:schemeClr val="accent5">
                <a:lumMod val="75000"/>
              </a:schemeClr>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a:off x="4929190" y="1571612"/>
              <a:ext cx="500066" cy="500066"/>
            </a:xfrm>
            <a:prstGeom prst="ellipse">
              <a:avLst/>
            </a:prstGeom>
            <a:solidFill>
              <a:schemeClr val="bg1"/>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p:cNvSpPr/>
            <p:nvPr/>
          </p:nvSpPr>
          <p:spPr>
            <a:xfrm>
              <a:off x="2857488" y="1571612"/>
              <a:ext cx="500066" cy="500066"/>
            </a:xfrm>
            <a:prstGeom prst="ellipse">
              <a:avLst/>
            </a:prstGeom>
            <a:solidFill>
              <a:schemeClr val="bg1"/>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3071802" y="1571612"/>
              <a:ext cx="2143140" cy="500066"/>
            </a:xfrm>
            <a:prstGeom prst="roundRect">
              <a:avLst/>
            </a:prstGeom>
            <a:solidFill>
              <a:schemeClr val="accent5">
                <a:lumMod val="75000"/>
              </a:schemeClr>
            </a:solidFill>
            <a:ln>
              <a:noFill/>
            </a:ln>
            <a:effectLst>
              <a:outerShdw blurRad="44450" dist="27940" dir="5400000" algn="ctr">
                <a:srgbClr val="000000">
                  <a:alpha val="32000"/>
                </a:srgbClr>
              </a:outerShdw>
              <a:softEdge rad="63500"/>
            </a:effectLst>
            <a:scene3d>
              <a:camera prst="perspectiveFront"/>
              <a:lightRig rig="balanced" dir="t">
                <a:rot lat="0" lon="0" rev="8700000"/>
              </a:lightRig>
            </a:scene3d>
            <a:sp3d>
              <a:bevelT w="190500" h="38100" prst="divot"/>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grpSp>
      <p:grpSp>
        <p:nvGrpSpPr>
          <p:cNvPr id="87" name="Группа 86"/>
          <p:cNvGrpSpPr/>
          <p:nvPr userDrawn="1"/>
        </p:nvGrpSpPr>
        <p:grpSpPr>
          <a:xfrm rot="10800000">
            <a:off x="357158" y="4725588"/>
            <a:ext cx="821538" cy="250033"/>
            <a:chOff x="2714612" y="1428736"/>
            <a:chExt cx="2857520" cy="785818"/>
          </a:xfrm>
        </p:grpSpPr>
        <p:sp>
          <p:nvSpPr>
            <p:cNvPr id="88" name="Овал 87"/>
            <p:cNvSpPr/>
            <p:nvPr/>
          </p:nvSpPr>
          <p:spPr>
            <a:xfrm>
              <a:off x="4786314" y="1428736"/>
              <a:ext cx="785818" cy="785818"/>
            </a:xfrm>
            <a:prstGeom prst="ellipse">
              <a:avLst/>
            </a:prstGeom>
            <a:solidFill>
              <a:schemeClr val="accent5">
                <a:lumMod val="75000"/>
              </a:schemeClr>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9" name="Овал 88"/>
            <p:cNvSpPr/>
            <p:nvPr/>
          </p:nvSpPr>
          <p:spPr>
            <a:xfrm>
              <a:off x="2714612" y="1428736"/>
              <a:ext cx="785818" cy="785818"/>
            </a:xfrm>
            <a:prstGeom prst="ellipse">
              <a:avLst/>
            </a:prstGeom>
            <a:solidFill>
              <a:schemeClr val="accent5">
                <a:lumMod val="75000"/>
              </a:schemeClr>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Овал 89"/>
            <p:cNvSpPr/>
            <p:nvPr/>
          </p:nvSpPr>
          <p:spPr>
            <a:xfrm>
              <a:off x="4929190" y="1571612"/>
              <a:ext cx="500066" cy="500066"/>
            </a:xfrm>
            <a:prstGeom prst="ellipse">
              <a:avLst/>
            </a:prstGeom>
            <a:solidFill>
              <a:schemeClr val="bg1"/>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1" name="Овал 90"/>
            <p:cNvSpPr/>
            <p:nvPr/>
          </p:nvSpPr>
          <p:spPr>
            <a:xfrm>
              <a:off x="2857488" y="1571612"/>
              <a:ext cx="500066" cy="500066"/>
            </a:xfrm>
            <a:prstGeom prst="ellipse">
              <a:avLst/>
            </a:prstGeom>
            <a:solidFill>
              <a:schemeClr val="bg1"/>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Скругленный прямоугольник 91"/>
            <p:cNvSpPr/>
            <p:nvPr/>
          </p:nvSpPr>
          <p:spPr>
            <a:xfrm>
              <a:off x="3071802" y="1571612"/>
              <a:ext cx="2143140" cy="500066"/>
            </a:xfrm>
            <a:prstGeom prst="roundRect">
              <a:avLst/>
            </a:prstGeom>
            <a:solidFill>
              <a:schemeClr val="accent5">
                <a:lumMod val="75000"/>
              </a:schemeClr>
            </a:solidFill>
            <a:ln>
              <a:noFill/>
            </a:ln>
            <a:effectLst>
              <a:outerShdw blurRad="44450" dist="27940" dir="5400000" algn="ctr">
                <a:srgbClr val="000000">
                  <a:alpha val="32000"/>
                </a:srgbClr>
              </a:outerShdw>
              <a:softEdge rad="63500"/>
            </a:effectLst>
            <a:scene3d>
              <a:camera prst="perspectiveFront"/>
              <a:lightRig rig="balanced" dir="t">
                <a:rot lat="0" lon="0" rev="8700000"/>
              </a:lightRig>
            </a:scene3d>
            <a:sp3d>
              <a:bevelT w="190500" h="38100" prst="divot"/>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grpSp>
      <p:grpSp>
        <p:nvGrpSpPr>
          <p:cNvPr id="93" name="Группа 92"/>
          <p:cNvGrpSpPr/>
          <p:nvPr userDrawn="1"/>
        </p:nvGrpSpPr>
        <p:grpSpPr>
          <a:xfrm rot="10800000">
            <a:off x="357158" y="4014785"/>
            <a:ext cx="821538" cy="250033"/>
            <a:chOff x="2714612" y="1428736"/>
            <a:chExt cx="2857520" cy="785818"/>
          </a:xfrm>
        </p:grpSpPr>
        <p:sp>
          <p:nvSpPr>
            <p:cNvPr id="94" name="Овал 93"/>
            <p:cNvSpPr/>
            <p:nvPr/>
          </p:nvSpPr>
          <p:spPr>
            <a:xfrm>
              <a:off x="4786314" y="1428736"/>
              <a:ext cx="785818" cy="785818"/>
            </a:xfrm>
            <a:prstGeom prst="ellipse">
              <a:avLst/>
            </a:prstGeom>
            <a:solidFill>
              <a:schemeClr val="accent5">
                <a:lumMod val="75000"/>
              </a:schemeClr>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5" name="Овал 94"/>
            <p:cNvSpPr/>
            <p:nvPr/>
          </p:nvSpPr>
          <p:spPr>
            <a:xfrm>
              <a:off x="2714612" y="1428736"/>
              <a:ext cx="785818" cy="785818"/>
            </a:xfrm>
            <a:prstGeom prst="ellipse">
              <a:avLst/>
            </a:prstGeom>
            <a:solidFill>
              <a:schemeClr val="accent5">
                <a:lumMod val="75000"/>
              </a:schemeClr>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6" name="Овал 95"/>
            <p:cNvSpPr/>
            <p:nvPr/>
          </p:nvSpPr>
          <p:spPr>
            <a:xfrm>
              <a:off x="4929190" y="1571612"/>
              <a:ext cx="500066" cy="500066"/>
            </a:xfrm>
            <a:prstGeom prst="ellipse">
              <a:avLst/>
            </a:prstGeom>
            <a:solidFill>
              <a:schemeClr val="bg1"/>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7" name="Овал 96"/>
            <p:cNvSpPr/>
            <p:nvPr/>
          </p:nvSpPr>
          <p:spPr>
            <a:xfrm>
              <a:off x="2857488" y="1571612"/>
              <a:ext cx="500066" cy="500066"/>
            </a:xfrm>
            <a:prstGeom prst="ellipse">
              <a:avLst/>
            </a:prstGeom>
            <a:solidFill>
              <a:schemeClr val="bg1"/>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8" name="Скругленный прямоугольник 97"/>
            <p:cNvSpPr/>
            <p:nvPr/>
          </p:nvSpPr>
          <p:spPr>
            <a:xfrm>
              <a:off x="3071802" y="1571612"/>
              <a:ext cx="2143140" cy="500066"/>
            </a:xfrm>
            <a:prstGeom prst="roundRect">
              <a:avLst/>
            </a:prstGeom>
            <a:solidFill>
              <a:schemeClr val="accent5">
                <a:lumMod val="75000"/>
              </a:schemeClr>
            </a:solidFill>
            <a:ln>
              <a:noFill/>
            </a:ln>
            <a:effectLst>
              <a:outerShdw blurRad="44450" dist="27940" dir="5400000" algn="ctr">
                <a:srgbClr val="000000">
                  <a:alpha val="32000"/>
                </a:srgbClr>
              </a:outerShdw>
              <a:softEdge rad="63500"/>
            </a:effectLst>
            <a:scene3d>
              <a:camera prst="perspectiveFront"/>
              <a:lightRig rig="balanced" dir="t">
                <a:rot lat="0" lon="0" rev="8700000"/>
              </a:lightRig>
            </a:scene3d>
            <a:sp3d>
              <a:bevelT w="190500" h="38100" prst="divot"/>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grpSp>
      <p:grpSp>
        <p:nvGrpSpPr>
          <p:cNvPr id="99" name="Группа 98"/>
          <p:cNvGrpSpPr/>
          <p:nvPr userDrawn="1"/>
        </p:nvGrpSpPr>
        <p:grpSpPr>
          <a:xfrm rot="10800000">
            <a:off x="357158" y="3303982"/>
            <a:ext cx="821538" cy="250033"/>
            <a:chOff x="2714612" y="1428736"/>
            <a:chExt cx="2857520" cy="785818"/>
          </a:xfrm>
        </p:grpSpPr>
        <p:sp>
          <p:nvSpPr>
            <p:cNvPr id="100" name="Овал 99"/>
            <p:cNvSpPr/>
            <p:nvPr/>
          </p:nvSpPr>
          <p:spPr>
            <a:xfrm>
              <a:off x="4786314" y="1428736"/>
              <a:ext cx="785818" cy="785818"/>
            </a:xfrm>
            <a:prstGeom prst="ellipse">
              <a:avLst/>
            </a:prstGeom>
            <a:solidFill>
              <a:schemeClr val="accent5">
                <a:lumMod val="75000"/>
              </a:schemeClr>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Овал 100"/>
            <p:cNvSpPr/>
            <p:nvPr/>
          </p:nvSpPr>
          <p:spPr>
            <a:xfrm>
              <a:off x="2714612" y="1428736"/>
              <a:ext cx="785818" cy="785818"/>
            </a:xfrm>
            <a:prstGeom prst="ellipse">
              <a:avLst/>
            </a:prstGeom>
            <a:solidFill>
              <a:schemeClr val="accent5">
                <a:lumMod val="75000"/>
              </a:schemeClr>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 name="Овал 101"/>
            <p:cNvSpPr/>
            <p:nvPr/>
          </p:nvSpPr>
          <p:spPr>
            <a:xfrm>
              <a:off x="4929190" y="1571612"/>
              <a:ext cx="500066" cy="500066"/>
            </a:xfrm>
            <a:prstGeom prst="ellipse">
              <a:avLst/>
            </a:prstGeom>
            <a:solidFill>
              <a:schemeClr val="bg1"/>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Овал 102"/>
            <p:cNvSpPr/>
            <p:nvPr/>
          </p:nvSpPr>
          <p:spPr>
            <a:xfrm>
              <a:off x="2857488" y="1571612"/>
              <a:ext cx="500066" cy="500066"/>
            </a:xfrm>
            <a:prstGeom prst="ellipse">
              <a:avLst/>
            </a:prstGeom>
            <a:solidFill>
              <a:schemeClr val="bg1"/>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 name="Скругленный прямоугольник 103"/>
            <p:cNvSpPr/>
            <p:nvPr/>
          </p:nvSpPr>
          <p:spPr>
            <a:xfrm>
              <a:off x="3071802" y="1571612"/>
              <a:ext cx="2143140" cy="500066"/>
            </a:xfrm>
            <a:prstGeom prst="roundRect">
              <a:avLst/>
            </a:prstGeom>
            <a:solidFill>
              <a:schemeClr val="accent5">
                <a:lumMod val="75000"/>
              </a:schemeClr>
            </a:solidFill>
            <a:ln>
              <a:noFill/>
            </a:ln>
            <a:effectLst>
              <a:outerShdw blurRad="44450" dist="27940" dir="5400000" algn="ctr">
                <a:srgbClr val="000000">
                  <a:alpha val="32000"/>
                </a:srgbClr>
              </a:outerShdw>
              <a:softEdge rad="63500"/>
            </a:effectLst>
            <a:scene3d>
              <a:camera prst="perspectiveFront"/>
              <a:lightRig rig="balanced" dir="t">
                <a:rot lat="0" lon="0" rev="8700000"/>
              </a:lightRig>
            </a:scene3d>
            <a:sp3d>
              <a:bevelT w="190500" h="38100" prst="divot"/>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grpSp>
      <p:grpSp>
        <p:nvGrpSpPr>
          <p:cNvPr id="105" name="Группа 104"/>
          <p:cNvGrpSpPr/>
          <p:nvPr userDrawn="1"/>
        </p:nvGrpSpPr>
        <p:grpSpPr>
          <a:xfrm rot="10800000">
            <a:off x="357158" y="2593179"/>
            <a:ext cx="821538" cy="250033"/>
            <a:chOff x="2714612" y="1428736"/>
            <a:chExt cx="2857520" cy="785818"/>
          </a:xfrm>
        </p:grpSpPr>
        <p:sp>
          <p:nvSpPr>
            <p:cNvPr id="106" name="Овал 105"/>
            <p:cNvSpPr/>
            <p:nvPr/>
          </p:nvSpPr>
          <p:spPr>
            <a:xfrm>
              <a:off x="4786314" y="1428736"/>
              <a:ext cx="785818" cy="785818"/>
            </a:xfrm>
            <a:prstGeom prst="ellipse">
              <a:avLst/>
            </a:prstGeom>
            <a:solidFill>
              <a:schemeClr val="accent5">
                <a:lumMod val="75000"/>
              </a:schemeClr>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7" name="Овал 106"/>
            <p:cNvSpPr/>
            <p:nvPr/>
          </p:nvSpPr>
          <p:spPr>
            <a:xfrm>
              <a:off x="2714612" y="1428736"/>
              <a:ext cx="785818" cy="785818"/>
            </a:xfrm>
            <a:prstGeom prst="ellipse">
              <a:avLst/>
            </a:prstGeom>
            <a:solidFill>
              <a:schemeClr val="accent5">
                <a:lumMod val="75000"/>
              </a:schemeClr>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Овал 107"/>
            <p:cNvSpPr/>
            <p:nvPr/>
          </p:nvSpPr>
          <p:spPr>
            <a:xfrm>
              <a:off x="4929190" y="1571612"/>
              <a:ext cx="500066" cy="500066"/>
            </a:xfrm>
            <a:prstGeom prst="ellipse">
              <a:avLst/>
            </a:prstGeom>
            <a:solidFill>
              <a:schemeClr val="bg1"/>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9" name="Овал 108"/>
            <p:cNvSpPr/>
            <p:nvPr/>
          </p:nvSpPr>
          <p:spPr>
            <a:xfrm>
              <a:off x="2857488" y="1571612"/>
              <a:ext cx="500066" cy="500066"/>
            </a:xfrm>
            <a:prstGeom prst="ellipse">
              <a:avLst/>
            </a:prstGeom>
            <a:solidFill>
              <a:schemeClr val="bg1"/>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0" name="Скругленный прямоугольник 109"/>
            <p:cNvSpPr/>
            <p:nvPr/>
          </p:nvSpPr>
          <p:spPr>
            <a:xfrm>
              <a:off x="3071802" y="1571612"/>
              <a:ext cx="2143140" cy="500066"/>
            </a:xfrm>
            <a:prstGeom prst="roundRect">
              <a:avLst/>
            </a:prstGeom>
            <a:solidFill>
              <a:schemeClr val="accent5">
                <a:lumMod val="75000"/>
              </a:schemeClr>
            </a:solidFill>
            <a:ln>
              <a:noFill/>
            </a:ln>
            <a:effectLst>
              <a:outerShdw blurRad="44450" dist="27940" dir="5400000" algn="ctr">
                <a:srgbClr val="000000">
                  <a:alpha val="32000"/>
                </a:srgbClr>
              </a:outerShdw>
              <a:softEdge rad="63500"/>
            </a:effectLst>
            <a:scene3d>
              <a:camera prst="perspectiveFront"/>
              <a:lightRig rig="balanced" dir="t">
                <a:rot lat="0" lon="0" rev="8700000"/>
              </a:lightRig>
            </a:scene3d>
            <a:sp3d>
              <a:bevelT w="190500" h="38100" prst="divot"/>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grpSp>
      <p:grpSp>
        <p:nvGrpSpPr>
          <p:cNvPr id="111" name="Группа 110"/>
          <p:cNvGrpSpPr/>
          <p:nvPr userDrawn="1"/>
        </p:nvGrpSpPr>
        <p:grpSpPr>
          <a:xfrm rot="10800000">
            <a:off x="357158" y="1882376"/>
            <a:ext cx="821538" cy="250033"/>
            <a:chOff x="2714612" y="1428736"/>
            <a:chExt cx="2857520" cy="785818"/>
          </a:xfrm>
        </p:grpSpPr>
        <p:sp>
          <p:nvSpPr>
            <p:cNvPr id="112" name="Овал 111"/>
            <p:cNvSpPr/>
            <p:nvPr/>
          </p:nvSpPr>
          <p:spPr>
            <a:xfrm>
              <a:off x="4786314" y="1428736"/>
              <a:ext cx="785818" cy="785818"/>
            </a:xfrm>
            <a:prstGeom prst="ellipse">
              <a:avLst/>
            </a:prstGeom>
            <a:solidFill>
              <a:schemeClr val="accent5">
                <a:lumMod val="75000"/>
              </a:schemeClr>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3" name="Овал 112"/>
            <p:cNvSpPr/>
            <p:nvPr/>
          </p:nvSpPr>
          <p:spPr>
            <a:xfrm>
              <a:off x="2714612" y="1428736"/>
              <a:ext cx="785818" cy="785818"/>
            </a:xfrm>
            <a:prstGeom prst="ellipse">
              <a:avLst/>
            </a:prstGeom>
            <a:solidFill>
              <a:schemeClr val="accent5">
                <a:lumMod val="75000"/>
              </a:schemeClr>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Овал 113"/>
            <p:cNvSpPr/>
            <p:nvPr/>
          </p:nvSpPr>
          <p:spPr>
            <a:xfrm>
              <a:off x="4929190" y="1571612"/>
              <a:ext cx="500066" cy="500066"/>
            </a:xfrm>
            <a:prstGeom prst="ellipse">
              <a:avLst/>
            </a:prstGeom>
            <a:solidFill>
              <a:schemeClr val="bg1"/>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5" name="Овал 114"/>
            <p:cNvSpPr/>
            <p:nvPr/>
          </p:nvSpPr>
          <p:spPr>
            <a:xfrm>
              <a:off x="2857488" y="1571612"/>
              <a:ext cx="500066" cy="500066"/>
            </a:xfrm>
            <a:prstGeom prst="ellipse">
              <a:avLst/>
            </a:prstGeom>
            <a:solidFill>
              <a:schemeClr val="bg1"/>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6" name="Скругленный прямоугольник 115"/>
            <p:cNvSpPr/>
            <p:nvPr/>
          </p:nvSpPr>
          <p:spPr>
            <a:xfrm>
              <a:off x="3071802" y="1571612"/>
              <a:ext cx="2143140" cy="500066"/>
            </a:xfrm>
            <a:prstGeom prst="roundRect">
              <a:avLst/>
            </a:prstGeom>
            <a:solidFill>
              <a:schemeClr val="accent5">
                <a:lumMod val="75000"/>
              </a:schemeClr>
            </a:solidFill>
            <a:ln>
              <a:noFill/>
            </a:ln>
            <a:effectLst>
              <a:outerShdw blurRad="44450" dist="27940" dir="5400000" algn="ctr">
                <a:srgbClr val="000000">
                  <a:alpha val="32000"/>
                </a:srgbClr>
              </a:outerShdw>
              <a:softEdge rad="63500"/>
            </a:effectLst>
            <a:scene3d>
              <a:camera prst="perspectiveFront"/>
              <a:lightRig rig="balanced" dir="t">
                <a:rot lat="0" lon="0" rev="8700000"/>
              </a:lightRig>
            </a:scene3d>
            <a:sp3d>
              <a:bevelT w="190500" h="38100" prst="divot"/>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grpSp>
      <p:grpSp>
        <p:nvGrpSpPr>
          <p:cNvPr id="117" name="Группа 116"/>
          <p:cNvGrpSpPr/>
          <p:nvPr userDrawn="1"/>
        </p:nvGrpSpPr>
        <p:grpSpPr>
          <a:xfrm rot="10800000">
            <a:off x="357158" y="1171573"/>
            <a:ext cx="821538" cy="250033"/>
            <a:chOff x="2714612" y="1428736"/>
            <a:chExt cx="2857520" cy="785818"/>
          </a:xfrm>
        </p:grpSpPr>
        <p:sp>
          <p:nvSpPr>
            <p:cNvPr id="118" name="Овал 117"/>
            <p:cNvSpPr/>
            <p:nvPr/>
          </p:nvSpPr>
          <p:spPr>
            <a:xfrm>
              <a:off x="4786314" y="1428736"/>
              <a:ext cx="785818" cy="785818"/>
            </a:xfrm>
            <a:prstGeom prst="ellipse">
              <a:avLst/>
            </a:prstGeom>
            <a:solidFill>
              <a:schemeClr val="accent5">
                <a:lumMod val="75000"/>
              </a:schemeClr>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9" name="Овал 118"/>
            <p:cNvSpPr/>
            <p:nvPr/>
          </p:nvSpPr>
          <p:spPr>
            <a:xfrm>
              <a:off x="2714612" y="1428736"/>
              <a:ext cx="785818" cy="785818"/>
            </a:xfrm>
            <a:prstGeom prst="ellipse">
              <a:avLst/>
            </a:prstGeom>
            <a:solidFill>
              <a:schemeClr val="accent5">
                <a:lumMod val="75000"/>
              </a:schemeClr>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0" name="Овал 119"/>
            <p:cNvSpPr/>
            <p:nvPr/>
          </p:nvSpPr>
          <p:spPr>
            <a:xfrm>
              <a:off x="4929190" y="1571612"/>
              <a:ext cx="500066" cy="500066"/>
            </a:xfrm>
            <a:prstGeom prst="ellipse">
              <a:avLst/>
            </a:prstGeom>
            <a:solidFill>
              <a:schemeClr val="bg1"/>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1" name="Овал 120"/>
            <p:cNvSpPr/>
            <p:nvPr/>
          </p:nvSpPr>
          <p:spPr>
            <a:xfrm>
              <a:off x="2857488" y="1571612"/>
              <a:ext cx="500066" cy="500066"/>
            </a:xfrm>
            <a:prstGeom prst="ellipse">
              <a:avLst/>
            </a:prstGeom>
            <a:solidFill>
              <a:schemeClr val="bg1"/>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2" name="Скругленный прямоугольник 121"/>
            <p:cNvSpPr/>
            <p:nvPr/>
          </p:nvSpPr>
          <p:spPr>
            <a:xfrm>
              <a:off x="3071802" y="1571612"/>
              <a:ext cx="2143140" cy="500066"/>
            </a:xfrm>
            <a:prstGeom prst="roundRect">
              <a:avLst/>
            </a:prstGeom>
            <a:solidFill>
              <a:schemeClr val="accent5">
                <a:lumMod val="75000"/>
              </a:schemeClr>
            </a:solidFill>
            <a:ln>
              <a:noFill/>
            </a:ln>
            <a:effectLst>
              <a:outerShdw blurRad="44450" dist="27940" dir="5400000" algn="ctr">
                <a:srgbClr val="000000">
                  <a:alpha val="32000"/>
                </a:srgbClr>
              </a:outerShdw>
              <a:softEdge rad="63500"/>
            </a:effectLst>
            <a:scene3d>
              <a:camera prst="perspectiveFront"/>
              <a:lightRig rig="balanced" dir="t">
                <a:rot lat="0" lon="0" rev="8700000"/>
              </a:lightRig>
            </a:scene3d>
            <a:sp3d>
              <a:bevelT w="190500" h="38100" prst="divot"/>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grpSp>
      <p:grpSp>
        <p:nvGrpSpPr>
          <p:cNvPr id="123" name="Группа 122"/>
          <p:cNvGrpSpPr/>
          <p:nvPr userDrawn="1"/>
        </p:nvGrpSpPr>
        <p:grpSpPr>
          <a:xfrm rot="10800000">
            <a:off x="357158" y="460770"/>
            <a:ext cx="821538" cy="250033"/>
            <a:chOff x="2714612" y="1428736"/>
            <a:chExt cx="2857520" cy="785818"/>
          </a:xfrm>
        </p:grpSpPr>
        <p:sp>
          <p:nvSpPr>
            <p:cNvPr id="124" name="Овал 123"/>
            <p:cNvSpPr/>
            <p:nvPr/>
          </p:nvSpPr>
          <p:spPr>
            <a:xfrm>
              <a:off x="4786314" y="1428736"/>
              <a:ext cx="785818" cy="785818"/>
            </a:xfrm>
            <a:prstGeom prst="ellipse">
              <a:avLst/>
            </a:prstGeom>
            <a:solidFill>
              <a:schemeClr val="accent5">
                <a:lumMod val="75000"/>
              </a:schemeClr>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5" name="Овал 124"/>
            <p:cNvSpPr/>
            <p:nvPr/>
          </p:nvSpPr>
          <p:spPr>
            <a:xfrm>
              <a:off x="2714612" y="1428736"/>
              <a:ext cx="785818" cy="785818"/>
            </a:xfrm>
            <a:prstGeom prst="ellipse">
              <a:avLst/>
            </a:prstGeom>
            <a:solidFill>
              <a:schemeClr val="accent5">
                <a:lumMod val="75000"/>
              </a:schemeClr>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6" name="Овал 125"/>
            <p:cNvSpPr/>
            <p:nvPr/>
          </p:nvSpPr>
          <p:spPr>
            <a:xfrm>
              <a:off x="4929190" y="1571612"/>
              <a:ext cx="500066" cy="500066"/>
            </a:xfrm>
            <a:prstGeom prst="ellipse">
              <a:avLst/>
            </a:prstGeom>
            <a:solidFill>
              <a:schemeClr val="bg1"/>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7" name="Овал 126"/>
            <p:cNvSpPr/>
            <p:nvPr/>
          </p:nvSpPr>
          <p:spPr>
            <a:xfrm>
              <a:off x="2857488" y="1571612"/>
              <a:ext cx="500066" cy="500066"/>
            </a:xfrm>
            <a:prstGeom prst="ellipse">
              <a:avLst/>
            </a:prstGeom>
            <a:solidFill>
              <a:schemeClr val="bg1"/>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8" name="Скругленный прямоугольник 127"/>
            <p:cNvSpPr/>
            <p:nvPr/>
          </p:nvSpPr>
          <p:spPr>
            <a:xfrm>
              <a:off x="3071802" y="1571612"/>
              <a:ext cx="2143140" cy="500066"/>
            </a:xfrm>
            <a:prstGeom prst="roundRect">
              <a:avLst/>
            </a:prstGeom>
            <a:solidFill>
              <a:schemeClr val="accent5">
                <a:lumMod val="75000"/>
              </a:schemeClr>
            </a:solidFill>
            <a:ln>
              <a:noFill/>
            </a:ln>
            <a:effectLst>
              <a:outerShdw blurRad="44450" dist="27940" dir="5400000" algn="ctr">
                <a:srgbClr val="000000">
                  <a:alpha val="32000"/>
                </a:srgbClr>
              </a:outerShdw>
              <a:softEdge rad="63500"/>
            </a:effectLst>
            <a:scene3d>
              <a:camera prst="perspectiveFront"/>
              <a:lightRig rig="balanced" dir="t">
                <a:rot lat="0" lon="0" rev="8700000"/>
              </a:lightRig>
            </a:scene3d>
            <a:sp3d>
              <a:bevelT w="190500" h="38100" prst="divot"/>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6"/>
          <p:cNvGrpSpPr/>
          <p:nvPr/>
        </p:nvGrpSpPr>
        <p:grpSpPr>
          <a:xfrm>
            <a:off x="714348" y="2357431"/>
            <a:ext cx="8143932" cy="4205240"/>
            <a:chOff x="1115616" y="2146449"/>
            <a:chExt cx="7165477" cy="4530236"/>
          </a:xfrm>
        </p:grpSpPr>
        <p:sp>
          <p:nvSpPr>
            <p:cNvPr id="5" name="Прямоугольник 4"/>
            <p:cNvSpPr/>
            <p:nvPr/>
          </p:nvSpPr>
          <p:spPr>
            <a:xfrm>
              <a:off x="1115616" y="2146449"/>
              <a:ext cx="7165477" cy="1094157"/>
            </a:xfrm>
            <a:prstGeom prst="rect">
              <a:avLst/>
            </a:prstGeom>
            <a:noFill/>
          </p:spPr>
          <p:txBody>
            <a:bodyPr wrap="square">
              <a:spAutoFit/>
            </a:bodyPr>
            <a:lstStyle/>
            <a:p>
              <a:pPr algn="ctr">
                <a:defRPr/>
              </a:pPr>
              <a:r>
                <a:rPr lang="en-US" sz="6000" b="1" dirty="0" smtClean="0">
                  <a:ln w="19050">
                    <a:solidFill>
                      <a:prstClr val="white"/>
                    </a:solidFill>
                    <a:prstDash val="solid"/>
                  </a:ln>
                  <a:solidFill>
                    <a:schemeClr val="accent5">
                      <a:lumMod val="75000"/>
                    </a:schemeClr>
                  </a:solidFill>
                  <a:effectLst>
                    <a:outerShdw blurRad="50000" dist="50800" dir="7500000" algn="tl">
                      <a:srgbClr val="000000">
                        <a:shade val="5000"/>
                        <a:alpha val="35000"/>
                      </a:srgbClr>
                    </a:outerShdw>
                  </a:effectLst>
                  <a:latin typeface="Monotype Corsiva" pitchFamily="66" charset="0"/>
                </a:rPr>
                <a:t>Prepare to describe a photo</a:t>
              </a:r>
              <a:endParaRPr lang="ru-RU" sz="6000" b="1" dirty="0">
                <a:ln w="19050">
                  <a:solidFill>
                    <a:prstClr val="white"/>
                  </a:solidFill>
                  <a:prstDash val="solid"/>
                </a:ln>
                <a:solidFill>
                  <a:schemeClr val="accent5">
                    <a:lumMod val="75000"/>
                  </a:schemeClr>
                </a:solidFill>
                <a:effectLst>
                  <a:outerShdw blurRad="50000" dist="50800" dir="7500000" algn="tl">
                    <a:srgbClr val="000000">
                      <a:shade val="5000"/>
                      <a:alpha val="35000"/>
                    </a:srgbClr>
                  </a:outerShdw>
                </a:effectLst>
                <a:latin typeface="Monotype Corsiva" pitchFamily="66" charset="0"/>
              </a:endParaRPr>
            </a:p>
          </p:txBody>
        </p:sp>
        <p:sp>
          <p:nvSpPr>
            <p:cNvPr id="6" name="Прямоугольник 5"/>
            <p:cNvSpPr/>
            <p:nvPr/>
          </p:nvSpPr>
          <p:spPr>
            <a:xfrm>
              <a:off x="2187089" y="5085184"/>
              <a:ext cx="5084703" cy="1591501"/>
            </a:xfrm>
            <a:prstGeom prst="rect">
              <a:avLst/>
            </a:prstGeom>
          </p:spPr>
          <p:txBody>
            <a:bodyPr wrap="square">
              <a:spAutoFit/>
            </a:bodyPr>
            <a:lstStyle/>
            <a:p>
              <a:pPr algn="ctr">
                <a:defRPr/>
              </a:pPr>
              <a:r>
                <a:rPr lang="ru-RU" dirty="0">
                  <a:solidFill>
                    <a:prstClr val="black"/>
                  </a:solidFill>
                  <a:effectLst>
                    <a:outerShdw blurRad="38100" dist="38100" dir="2700000" algn="tl">
                      <a:srgbClr val="000000">
                        <a:alpha val="43137"/>
                      </a:srgbClr>
                    </a:outerShdw>
                  </a:effectLst>
                  <a:latin typeface="Monotype Corsiva" pitchFamily="66" charset="0"/>
                </a:rPr>
                <a:t>Автор </a:t>
              </a:r>
              <a:r>
                <a:rPr lang="ru-RU" dirty="0" smtClean="0">
                  <a:solidFill>
                    <a:prstClr val="black"/>
                  </a:solidFill>
                  <a:effectLst>
                    <a:outerShdw blurRad="38100" dist="38100" dir="2700000" algn="tl">
                      <a:srgbClr val="000000">
                        <a:alpha val="43137"/>
                      </a:srgbClr>
                    </a:outerShdw>
                  </a:effectLst>
                  <a:latin typeface="Monotype Corsiva" pitchFamily="66" charset="0"/>
                </a:rPr>
                <a:t>:Васильева Елена Васильевна, </a:t>
              </a:r>
              <a:endParaRPr lang="ru-RU" dirty="0">
                <a:solidFill>
                  <a:prstClr val="black"/>
                </a:solidFill>
                <a:effectLst>
                  <a:outerShdw blurRad="38100" dist="38100" dir="2700000" algn="tl">
                    <a:srgbClr val="000000">
                      <a:alpha val="43137"/>
                    </a:srgbClr>
                  </a:outerShdw>
                </a:effectLst>
                <a:latin typeface="Monotype Corsiva" pitchFamily="66" charset="0"/>
              </a:endParaRPr>
            </a:p>
            <a:p>
              <a:pPr algn="ctr">
                <a:defRPr/>
              </a:pPr>
              <a:r>
                <a:rPr lang="ru-RU" dirty="0">
                  <a:solidFill>
                    <a:prstClr val="black"/>
                  </a:solidFill>
                  <a:effectLst>
                    <a:outerShdw blurRad="38100" dist="38100" dir="2700000" algn="tl">
                      <a:srgbClr val="000000">
                        <a:alpha val="43137"/>
                      </a:srgbClr>
                    </a:outerShdw>
                  </a:effectLst>
                  <a:latin typeface="Monotype Corsiva" pitchFamily="66" charset="0"/>
                </a:rPr>
                <a:t>учитель </a:t>
              </a:r>
              <a:r>
                <a:rPr lang="ru-RU" dirty="0" smtClean="0">
                  <a:solidFill>
                    <a:prstClr val="black"/>
                  </a:solidFill>
                  <a:effectLst>
                    <a:outerShdw blurRad="38100" dist="38100" dir="2700000" algn="tl">
                      <a:srgbClr val="000000">
                        <a:alpha val="43137"/>
                      </a:srgbClr>
                    </a:outerShdw>
                  </a:effectLst>
                  <a:latin typeface="Monotype Corsiva" pitchFamily="66" charset="0"/>
                </a:rPr>
                <a:t>английского языка</a:t>
              </a:r>
              <a:endParaRPr lang="ru-RU" dirty="0">
                <a:solidFill>
                  <a:prstClr val="black"/>
                </a:solidFill>
                <a:effectLst>
                  <a:outerShdw blurRad="38100" dist="38100" dir="2700000" algn="tl">
                    <a:srgbClr val="000000">
                      <a:alpha val="43137"/>
                    </a:srgbClr>
                  </a:outerShdw>
                </a:effectLst>
                <a:latin typeface="Monotype Corsiva" pitchFamily="66" charset="0"/>
              </a:endParaRPr>
            </a:p>
            <a:p>
              <a:pPr algn="ctr">
                <a:defRPr/>
              </a:pPr>
              <a:r>
                <a:rPr lang="ru-RU" dirty="0" smtClean="0">
                  <a:solidFill>
                    <a:prstClr val="black"/>
                  </a:solidFill>
                  <a:effectLst>
                    <a:outerShdw blurRad="38100" dist="38100" dir="2700000" algn="tl">
                      <a:srgbClr val="000000">
                        <a:alpha val="43137"/>
                      </a:srgbClr>
                    </a:outerShdw>
                  </a:effectLst>
                  <a:latin typeface="Monotype Corsiva" pitchFamily="66" charset="0"/>
                </a:rPr>
                <a:t>ГБОУ СОШ  № 180</a:t>
              </a:r>
              <a:endParaRPr lang="ru-RU" dirty="0">
                <a:solidFill>
                  <a:prstClr val="black"/>
                </a:solidFill>
                <a:effectLst>
                  <a:outerShdw blurRad="38100" dist="38100" dir="2700000" algn="tl">
                    <a:srgbClr val="000000">
                      <a:alpha val="43137"/>
                    </a:srgbClr>
                  </a:outerShdw>
                </a:effectLst>
                <a:latin typeface="Monotype Corsiva" pitchFamily="66" charset="0"/>
              </a:endParaRPr>
            </a:p>
            <a:p>
              <a:pPr algn="ctr">
                <a:defRPr/>
              </a:pPr>
              <a:r>
                <a:rPr lang="ru-RU" dirty="0" smtClean="0">
                  <a:solidFill>
                    <a:prstClr val="black"/>
                  </a:solidFill>
                  <a:effectLst>
                    <a:outerShdw blurRad="38100" dist="38100" dir="2700000" algn="tl">
                      <a:srgbClr val="000000">
                        <a:alpha val="43137"/>
                      </a:srgbClr>
                    </a:outerShdw>
                  </a:effectLst>
                  <a:latin typeface="Monotype Corsiva" pitchFamily="66" charset="0"/>
                </a:rPr>
                <a:t>Красногвардейского района Санкт Петербурга</a:t>
              </a:r>
            </a:p>
            <a:p>
              <a:pPr algn="ctr">
                <a:defRPr/>
              </a:pPr>
              <a:r>
                <a:rPr lang="ru-RU" dirty="0" smtClean="0">
                  <a:solidFill>
                    <a:prstClr val="black"/>
                  </a:solidFill>
                  <a:effectLst>
                    <a:outerShdw blurRad="38100" dist="38100" dir="2700000" algn="tl">
                      <a:srgbClr val="000000">
                        <a:alpha val="43137"/>
                      </a:srgbClr>
                    </a:outerShdw>
                  </a:effectLst>
                  <a:latin typeface="Monotype Corsiva" pitchFamily="66" charset="0"/>
                </a:rPr>
                <a:t>2016</a:t>
              </a:r>
              <a:endParaRPr lang="ru-RU" dirty="0">
                <a:solidFill>
                  <a:prstClr val="black"/>
                </a:solidFill>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1760" y="620688"/>
            <a:ext cx="5544616" cy="461665"/>
          </a:xfrm>
          <a:prstGeom prst="rect">
            <a:avLst/>
          </a:prstGeom>
          <a:noFill/>
        </p:spPr>
        <p:txBody>
          <a:bodyPr wrap="square" rtlCol="0">
            <a:spAutoFit/>
          </a:bodyPr>
          <a:lstStyle/>
          <a:p>
            <a:pPr algn="ctr"/>
            <a:r>
              <a:rPr lang="en-US" sz="2400" b="1" i="1" dirty="0" smtClean="0">
                <a:latin typeface="Times New Roman" panose="02020603050405020304" pitchFamily="18" charset="0"/>
                <a:cs typeface="Times New Roman" panose="02020603050405020304" pitchFamily="18" charset="0"/>
              </a:rPr>
              <a:t>Environment</a:t>
            </a:r>
            <a:endParaRPr lang="ru-RU" sz="2400" b="1" i="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763688" y="4797152"/>
            <a:ext cx="6768752" cy="2215991"/>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Here are two photos showing different things that threaten our natural environment. </a:t>
            </a:r>
          </a:p>
          <a:p>
            <a:pPr algn="ct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You should compare and contrast them. </a:t>
            </a:r>
          </a:p>
          <a:p>
            <a:pPr algn="ctr"/>
            <a:r>
              <a:rPr lang="en-US" sz="2400" dirty="0">
                <a:latin typeface="Times New Roman" panose="02020603050405020304" pitchFamily="18" charset="0"/>
                <a:cs typeface="Times New Roman" panose="02020603050405020304" pitchFamily="18" charset="0"/>
              </a:rPr>
              <a:t>You have about 1,5 minute to do this.</a:t>
            </a:r>
            <a:endParaRPr lang="ru-RU" sz="2400" dirty="0">
              <a:latin typeface="Times New Roman" panose="02020603050405020304" pitchFamily="18" charset="0"/>
              <a:cs typeface="Times New Roman" panose="02020603050405020304" pitchFamily="18" charset="0"/>
            </a:endParaRPr>
          </a:p>
          <a:p>
            <a:pPr algn="ctr"/>
            <a:endParaRPr lang="ru-RU" sz="2400" dirty="0">
              <a:latin typeface="Times New Roman" panose="02020603050405020304" pitchFamily="18" charset="0"/>
              <a:cs typeface="Times New Roman" panose="02020603050405020304" pitchFamily="18" charset="0"/>
            </a:endParaRPr>
          </a:p>
          <a:p>
            <a:pPr algn="just"/>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196752"/>
            <a:ext cx="3460431" cy="1944216"/>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9080" y="2168860"/>
            <a:ext cx="3122315" cy="2340107"/>
          </a:xfrm>
          <a:prstGeom prst="rect">
            <a:avLst/>
          </a:prstGeom>
        </p:spPr>
      </p:pic>
    </p:spTree>
    <p:extLst>
      <p:ext uri="{BB962C8B-B14F-4D97-AF65-F5344CB8AC3E}">
        <p14:creationId xmlns:p14="http://schemas.microsoft.com/office/powerpoint/2010/main" val="3701205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548680"/>
            <a:ext cx="7200800" cy="5632311"/>
          </a:xfrm>
          <a:prstGeom prst="rect">
            <a:avLst/>
          </a:prstGeom>
          <a:noFill/>
        </p:spPr>
        <p:txBody>
          <a:bodyPr wrap="square" rtlCol="0">
            <a:spAutoFit/>
          </a:bodyPr>
          <a:lstStyle/>
          <a:p>
            <a:pPr algn="just"/>
            <a:r>
              <a:rPr lang="en-US" sz="2000" dirty="0" smtClean="0">
                <a:latin typeface="Times New Roman" panose="02020603050405020304" pitchFamily="18" charset="0"/>
                <a:cs typeface="Times New Roman" panose="02020603050405020304" pitchFamily="18" charset="0"/>
              </a:rPr>
              <a:t>OK, well there are two photos showing pollution of our environment.  They’re </a:t>
            </a:r>
            <a:r>
              <a:rPr lang="en-US" sz="2000" dirty="0" err="1" smtClean="0">
                <a:latin typeface="Times New Roman" panose="02020603050405020304" pitchFamily="18" charset="0"/>
                <a:cs typeface="Times New Roman" panose="02020603050405020304" pitchFamily="18" charset="0"/>
              </a:rPr>
              <a:t>coloured</a:t>
            </a:r>
            <a:r>
              <a:rPr lang="en-US" sz="2000" dirty="0" smtClean="0">
                <a:latin typeface="Times New Roman" panose="02020603050405020304" pitchFamily="18" charset="0"/>
                <a:cs typeface="Times New Roman" panose="02020603050405020304" pitchFamily="18" charset="0"/>
              </a:rPr>
              <a:t>. On the first photo I can see  a factory which is producing a lot of smoke and the second shows me a campsite of some tourists  in the countryside. The thing that strikes me is a lot of rubbish  in the foreground of the photo. I would say that pollution caused by factories is a major problem and it adds to the greenhouse effect, which causes global warming. On the other hand, tourism creates problems locally because large numbers of people mean large amounts of rubbish. People drop litter and, perhaps because they’re on holiday, they often don’t care about the problems they’re causing.</a:t>
            </a:r>
          </a:p>
          <a:p>
            <a:pPr algn="just"/>
            <a:r>
              <a:rPr lang="en-US" sz="2000" dirty="0" smtClean="0">
                <a:latin typeface="Times New Roman" panose="02020603050405020304" pitchFamily="18" charset="0"/>
                <a:cs typeface="Times New Roman" panose="02020603050405020304" pitchFamily="18" charset="0"/>
              </a:rPr>
              <a:t>My personal opinion is that pollution caused by large business is far worse than damage to the environment caused by individuals. Factories often use chemicals which are poisonous and when those chemicals get into the environment, they can be harmful to plants and animals. I tend to think that rubbish in tourists sites is ugly, but it doesn’t usually create a serious threat. To my mind, industrial pollution is probably the bigger threat of the two.</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10665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1196752"/>
            <a:ext cx="3096344" cy="2064229"/>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1182981"/>
            <a:ext cx="3124621" cy="2078000"/>
          </a:xfrm>
          <a:prstGeom prst="rect">
            <a:avLst/>
          </a:prstGeom>
        </p:spPr>
      </p:pic>
      <p:sp>
        <p:nvSpPr>
          <p:cNvPr id="4" name="TextBox 3"/>
          <p:cNvSpPr txBox="1"/>
          <p:nvPr/>
        </p:nvSpPr>
        <p:spPr>
          <a:xfrm>
            <a:off x="1475656" y="3717032"/>
            <a:ext cx="7200800" cy="1477328"/>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Here are two photos showing </a:t>
            </a:r>
            <a:r>
              <a:rPr lang="en-US" dirty="0" smtClean="0">
                <a:latin typeface="Times New Roman" panose="02020603050405020304" pitchFamily="18" charset="0"/>
                <a:cs typeface="Times New Roman" panose="02020603050405020304" pitchFamily="18" charset="0"/>
              </a:rPr>
              <a:t>different kinds of learning new things. </a:t>
            </a: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 You should compare and contrast them. </a:t>
            </a:r>
          </a:p>
          <a:p>
            <a:pPr algn="ctr"/>
            <a:r>
              <a:rPr lang="en-US" dirty="0">
                <a:latin typeface="Times New Roman" panose="02020603050405020304" pitchFamily="18" charset="0"/>
                <a:cs typeface="Times New Roman" panose="02020603050405020304" pitchFamily="18" charset="0"/>
              </a:rPr>
              <a:t>You have about 1,5 minute to do this.</a:t>
            </a:r>
            <a:endParaRPr lang="ru-RU" dirty="0">
              <a:latin typeface="Times New Roman" panose="02020603050405020304" pitchFamily="18" charset="0"/>
              <a:cs typeface="Times New Roman" panose="02020603050405020304" pitchFamily="18" charset="0"/>
            </a:endParaRPr>
          </a:p>
          <a:p>
            <a:pPr algn="ct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476420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476672"/>
            <a:ext cx="7416824" cy="4093428"/>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OK, well </a:t>
            </a:r>
            <a:r>
              <a:rPr lang="en-US" sz="2000" dirty="0">
                <a:latin typeface="Times New Roman" panose="02020603050405020304" pitchFamily="18" charset="0"/>
                <a:cs typeface="Times New Roman" panose="02020603050405020304" pitchFamily="18" charset="0"/>
              </a:rPr>
              <a:t>there are two photos </a:t>
            </a:r>
            <a:r>
              <a:rPr lang="en-US" sz="2000" dirty="0" smtClean="0">
                <a:latin typeface="Times New Roman" panose="02020603050405020304" pitchFamily="18" charset="0"/>
                <a:cs typeface="Times New Roman" panose="02020603050405020304" pitchFamily="18" charset="0"/>
              </a:rPr>
              <a:t>showing different lessons. These are both photos of people learning new things.  A girl is in the foreground in the first photo. It’s hard to tell whether she’s having a driving lesson or taking her driving test. There is a man in the passenger seat </a:t>
            </a:r>
            <a:r>
              <a:rPr lang="en-US" sz="2000" dirty="0">
                <a:latin typeface="Times New Roman" panose="02020603050405020304" pitchFamily="18" charset="0"/>
                <a:cs typeface="Times New Roman" panose="02020603050405020304" pitchFamily="18" charset="0"/>
              </a:rPr>
              <a:t>i</a:t>
            </a:r>
            <a:r>
              <a:rPr lang="en-US" sz="2000" dirty="0" smtClean="0">
                <a:latin typeface="Times New Roman" panose="02020603050405020304" pitchFamily="18" charset="0"/>
                <a:cs typeface="Times New Roman" panose="02020603050405020304" pitchFamily="18" charset="0"/>
              </a:rPr>
              <a:t>n the background of the photo. He has got a pen and some papers in his hand, so the chances are he’s an examiner. Based on his body language, I’d say they might be about to crash! It’s clear from the expression on her face that  something is wrong.</a:t>
            </a:r>
          </a:p>
          <a:p>
            <a:r>
              <a:rPr lang="en-US" sz="2000" dirty="0" smtClean="0">
                <a:latin typeface="Times New Roman" panose="02020603050405020304" pitchFamily="18" charset="0"/>
                <a:cs typeface="Times New Roman" panose="02020603050405020304" pitchFamily="18" charset="0"/>
              </a:rPr>
              <a:t>In the second photo  a girl is learning to play the guitar. She could be learning from a teacher or a friend. It’s not easy to say whether she’s beginner or not, but she appears to be enjoying herself.  The girl in the car, however, judging by the expression on her face, isn’t enjoying the situation much at all!</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8003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332656"/>
            <a:ext cx="6840760" cy="6001643"/>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Do:</a:t>
            </a:r>
          </a:p>
          <a:p>
            <a:r>
              <a:rPr lang="en-US" sz="2400" dirty="0">
                <a:latin typeface="Times New Roman" panose="02020603050405020304" pitchFamily="18" charset="0"/>
                <a:cs typeface="Times New Roman" panose="02020603050405020304" pitchFamily="18" charset="0"/>
              </a:rPr>
              <a:t>Look at your picture carefully and take a few moments to think before you start talking.</a:t>
            </a:r>
          </a:p>
          <a:p>
            <a:r>
              <a:rPr lang="en-US" sz="2400" dirty="0">
                <a:latin typeface="Times New Roman" panose="02020603050405020304" pitchFamily="18" charset="0"/>
                <a:cs typeface="Times New Roman" panose="02020603050405020304" pitchFamily="18" charset="0"/>
              </a:rPr>
              <a:t>Talk for all the time you are given. If you have one minute to do the task, use every second.</a:t>
            </a:r>
          </a:p>
          <a:p>
            <a:r>
              <a:rPr lang="en-US" sz="2400" dirty="0" err="1">
                <a:latin typeface="Times New Roman" panose="02020603050405020304" pitchFamily="18" charset="0"/>
                <a:cs typeface="Times New Roman" panose="02020603050405020304" pitchFamily="18" charset="0"/>
              </a:rPr>
              <a:t>Practise</a:t>
            </a:r>
            <a:r>
              <a:rPr lang="en-US" sz="2400" dirty="0">
                <a:latin typeface="Times New Roman" panose="02020603050405020304" pitchFamily="18" charset="0"/>
                <a:cs typeface="Times New Roman" panose="02020603050405020304" pitchFamily="18" charset="0"/>
              </a:rPr>
              <a:t> the useful language below so you can explain which part of the picture you are talking about.</a:t>
            </a:r>
          </a:p>
          <a:p>
            <a:r>
              <a:rPr lang="en-US" sz="2400" b="1" dirty="0">
                <a:latin typeface="Times New Roman" panose="02020603050405020304" pitchFamily="18" charset="0"/>
                <a:cs typeface="Times New Roman" panose="02020603050405020304" pitchFamily="18" charset="0"/>
              </a:rPr>
              <a:t>Don’t:</a:t>
            </a:r>
          </a:p>
          <a:p>
            <a:r>
              <a:rPr lang="en-US" sz="2400" dirty="0">
                <a:latin typeface="Times New Roman" panose="02020603050405020304" pitchFamily="18" charset="0"/>
                <a:cs typeface="Times New Roman" panose="02020603050405020304" pitchFamily="18" charset="0"/>
              </a:rPr>
              <a:t>Panic if you don’t know the words for all the things in the picture. You </a:t>
            </a:r>
            <a:r>
              <a:rPr lang="en-US" sz="2400" i="1" dirty="0">
                <a:latin typeface="Times New Roman" panose="02020603050405020304" pitchFamily="18" charset="0"/>
                <a:cs typeface="Times New Roman" panose="02020603050405020304" pitchFamily="18" charset="0"/>
              </a:rPr>
              <a:t>don’t</a:t>
            </a:r>
            <a:r>
              <a:rPr lang="en-US" sz="2400" dirty="0">
                <a:latin typeface="Times New Roman" panose="02020603050405020304" pitchFamily="18" charset="0"/>
                <a:cs typeface="Times New Roman" panose="02020603050405020304" pitchFamily="18" charset="0"/>
              </a:rPr>
              <a:t> need to know all the words for everything in the picture if you know what to say when you don't know an exact word.  </a:t>
            </a:r>
          </a:p>
          <a:p>
            <a:r>
              <a:rPr lang="en-US" sz="2400" dirty="0">
                <a:latin typeface="Times New Roman" panose="02020603050405020304" pitchFamily="18" charset="0"/>
                <a:cs typeface="Times New Roman" panose="02020603050405020304" pitchFamily="18" charset="0"/>
              </a:rPr>
              <a:t>Get distracted and start talking about something else. Focus on the photo or picture.</a:t>
            </a:r>
          </a:p>
          <a:p>
            <a:r>
              <a:rPr lang="en-US" sz="2400" dirty="0">
                <a:latin typeface="Times New Roman" panose="02020603050405020304" pitchFamily="18" charset="0"/>
                <a:cs typeface="Times New Roman" panose="02020603050405020304" pitchFamily="18" charset="0"/>
              </a:rPr>
              <a:t>Panic if your mind goes blank. Take a deep breath, look at the picture and start again</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331640" y="274638"/>
            <a:ext cx="7355160" cy="1143000"/>
          </a:xfrm>
        </p:spPr>
        <p:txBody>
          <a:bodyPr/>
          <a:lstStyle/>
          <a:p>
            <a:r>
              <a:rPr lang="en-US" sz="2400" dirty="0">
                <a:latin typeface="Times New Roman" panose="02020603050405020304" pitchFamily="18" charset="0"/>
                <a:cs typeface="Times New Roman" panose="02020603050405020304" pitchFamily="18" charset="0"/>
              </a:rPr>
              <a:t>If you are asked to describe a photo or a picture in the exam, here is some language you can use:</a:t>
            </a:r>
            <a:br>
              <a:rPr lang="en-US" sz="2400" dirty="0">
                <a:latin typeface="Times New Roman" panose="02020603050405020304" pitchFamily="18" charset="0"/>
                <a:cs typeface="Times New Roman" panose="02020603050405020304" pitchFamily="18" charset="0"/>
              </a:rPr>
            </a:br>
            <a:endParaRPr lang="ru-RU" sz="2400" dirty="0"/>
          </a:p>
        </p:txBody>
      </p:sp>
      <p:sp>
        <p:nvSpPr>
          <p:cNvPr id="6" name="TextBox 5"/>
          <p:cNvSpPr txBox="1"/>
          <p:nvPr/>
        </p:nvSpPr>
        <p:spPr>
          <a:xfrm>
            <a:off x="2195736" y="1417638"/>
            <a:ext cx="5472608" cy="1938992"/>
          </a:xfrm>
          <a:prstGeom prst="rect">
            <a:avLst/>
          </a:prstGeom>
          <a:no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Introduction</a:t>
            </a:r>
          </a:p>
          <a:p>
            <a:r>
              <a:rPr lang="en-US" sz="2400" dirty="0">
                <a:latin typeface="Times New Roman" panose="02020603050405020304" pitchFamily="18" charset="0"/>
                <a:cs typeface="Times New Roman" panose="02020603050405020304" pitchFamily="18" charset="0"/>
              </a:rPr>
              <a:t>The photo/picture shows ...</a:t>
            </a:r>
          </a:p>
          <a:p>
            <a:r>
              <a:rPr lang="en-US" sz="2400" dirty="0">
                <a:latin typeface="Times New Roman" panose="02020603050405020304" pitchFamily="18" charset="0"/>
                <a:cs typeface="Times New Roman" panose="02020603050405020304" pitchFamily="18" charset="0"/>
              </a:rPr>
              <a:t>It was taken by/in ...</a:t>
            </a:r>
          </a:p>
          <a:p>
            <a:r>
              <a:rPr lang="en-US" sz="2400" dirty="0">
                <a:latin typeface="Times New Roman" panose="02020603050405020304" pitchFamily="18" charset="0"/>
                <a:cs typeface="Times New Roman" panose="02020603050405020304" pitchFamily="18" charset="0"/>
              </a:rPr>
              <a:t>It's a black-and-white/</a:t>
            </a:r>
            <a:r>
              <a:rPr lang="en-US" sz="2400" dirty="0" err="1">
                <a:latin typeface="Times New Roman" panose="02020603050405020304" pitchFamily="18" charset="0"/>
                <a:cs typeface="Times New Roman" panose="02020603050405020304" pitchFamily="18" charset="0"/>
              </a:rPr>
              <a:t>coloured</a:t>
            </a:r>
            <a:r>
              <a:rPr lang="en-US" sz="2400" dirty="0">
                <a:latin typeface="Times New Roman" panose="02020603050405020304" pitchFamily="18" charset="0"/>
                <a:cs typeface="Times New Roman" panose="02020603050405020304" pitchFamily="18" charset="0"/>
              </a:rPr>
              <a:t> photo.</a:t>
            </a: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4616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4294967295"/>
          </p:nvPr>
        </p:nvSpPr>
        <p:spPr>
          <a:xfrm>
            <a:off x="5039545" y="1052736"/>
            <a:ext cx="4104456" cy="5073427"/>
          </a:xfrm>
          <a:prstGeom prst="rect">
            <a:avLst/>
          </a:prstGeom>
        </p:spPr>
        <p:txBody>
          <a:bodyPr/>
          <a:lstStyle/>
          <a:p>
            <a:r>
              <a:rPr lang="en-US" sz="2400" b="1" dirty="0">
                <a:latin typeface="Times New Roman" panose="02020603050405020304" pitchFamily="18" charset="0"/>
                <a:cs typeface="Times New Roman" panose="02020603050405020304" pitchFamily="18" charset="0"/>
              </a:rPr>
              <a:t>Where in the picture?</a:t>
            </a:r>
          </a:p>
          <a:p>
            <a:r>
              <a:rPr lang="en-US" sz="2400" i="1" dirty="0">
                <a:latin typeface="Times New Roman" panose="02020603050405020304" pitchFamily="18" charset="0"/>
                <a:cs typeface="Times New Roman" panose="02020603050405020304" pitchFamily="18" charset="0"/>
              </a:rPr>
              <a:t>At the top/bottom of the picture ...</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In the middle of the picture ...</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On the left/right of the picture ...</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next to</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in front of</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behind</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near</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on top of</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under</a:t>
            </a:r>
            <a:endParaRPr lang="en-US"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4294967295"/>
          </p:nvPr>
        </p:nvSpPr>
        <p:spPr>
          <a:xfrm>
            <a:off x="1547664" y="1052736"/>
            <a:ext cx="3491880" cy="4525963"/>
          </a:xfrm>
          <a:prstGeom prst="rect">
            <a:avLst/>
          </a:prstGeom>
        </p:spPr>
        <p:txBody>
          <a:bodyPr/>
          <a:lstStyle/>
          <a:p>
            <a:r>
              <a:rPr lang="en-US" sz="2400" b="1" dirty="0">
                <a:latin typeface="Times New Roman" panose="02020603050405020304" pitchFamily="18" charset="0"/>
                <a:cs typeface="Times New Roman" panose="02020603050405020304" pitchFamily="18" charset="0"/>
              </a:rPr>
              <a:t>What is in the picture?</a:t>
            </a:r>
          </a:p>
          <a:p>
            <a:r>
              <a:rPr lang="en-US" sz="2400" i="1" dirty="0">
                <a:latin typeface="Times New Roman" panose="02020603050405020304" pitchFamily="18" charset="0"/>
                <a:cs typeface="Times New Roman" panose="02020603050405020304" pitchFamily="18" charset="0"/>
              </a:rPr>
              <a:t>In the picture I can see ...</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There’s / There are ...</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There isn’t a ... / There aren’t any ...</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Say what is happening with the present continuous</a:t>
            </a:r>
          </a:p>
          <a:p>
            <a:r>
              <a:rPr lang="en-US" sz="2400" i="1" dirty="0">
                <a:latin typeface="Times New Roman" panose="02020603050405020304" pitchFamily="18" charset="0"/>
                <a:cs typeface="Times New Roman" panose="02020603050405020304" pitchFamily="18" charset="0"/>
              </a:rPr>
              <a:t>The man is ...</a:t>
            </a:r>
            <a:r>
              <a:rPr lang="en-US" sz="2400" i="1" dirty="0" err="1">
                <a:latin typeface="Times New Roman" panose="02020603050405020304" pitchFamily="18" charset="0"/>
                <a:cs typeface="Times New Roman" panose="02020603050405020304" pitchFamily="18" charset="0"/>
              </a:rPr>
              <a:t>ing</a:t>
            </a:r>
            <a:r>
              <a:rPr lang="en-US" sz="2400" i="1" dirty="0">
                <a:latin typeface="Times New Roman" panose="02020603050405020304" pitchFamily="18" charset="0"/>
                <a:cs typeface="Times New Roman" panose="02020603050405020304" pitchFamily="18" charset="0"/>
              </a:rPr>
              <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The people are ...</a:t>
            </a:r>
            <a:r>
              <a:rPr lang="en-US" sz="2400" i="1" dirty="0" err="1">
                <a:latin typeface="Times New Roman" panose="02020603050405020304" pitchFamily="18" charset="0"/>
                <a:cs typeface="Times New Roman" panose="02020603050405020304" pitchFamily="18" charset="0"/>
              </a:rPr>
              <a:t>ing</a:t>
            </a:r>
            <a:r>
              <a:rPr lang="en-US" sz="2400" i="1" dirty="0">
                <a:latin typeface="Times New Roman" panose="02020603050405020304" pitchFamily="18" charset="0"/>
                <a:cs typeface="Times New Roman" panose="02020603050405020304" pitchFamily="18" charset="0"/>
              </a:rPr>
              <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It’s raining.</a:t>
            </a:r>
            <a:endParaRPr lang="en-US" sz="24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658699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79712" y="1196752"/>
            <a:ext cx="6408712" cy="2862322"/>
          </a:xfrm>
          <a:prstGeom prst="rect">
            <a:avLst/>
          </a:prstGeom>
          <a:no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Speculating                -  If </a:t>
            </a:r>
            <a:r>
              <a:rPr lang="en-US" sz="2400" b="1" dirty="0">
                <a:latin typeface="Times New Roman" panose="02020603050405020304" pitchFamily="18" charset="0"/>
                <a:cs typeface="Times New Roman" panose="02020603050405020304" pitchFamily="18" charset="0"/>
              </a:rPr>
              <a:t>something isn’t </a:t>
            </a:r>
            <a:r>
              <a:rPr lang="en-US" sz="2400" b="1" dirty="0" smtClean="0">
                <a:latin typeface="Times New Roman" panose="02020603050405020304" pitchFamily="18" charset="0"/>
                <a:cs typeface="Times New Roman" panose="02020603050405020304" pitchFamily="18" charset="0"/>
              </a:rPr>
              <a:t>clear       </a:t>
            </a:r>
            <a:endParaRPr lang="en-US" sz="2400" b="1" dirty="0">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It looks like a </a:t>
            </a:r>
            <a:r>
              <a:rPr lang="en-US" sz="2400" i="1" dirty="0" smtClean="0">
                <a:latin typeface="Times New Roman" panose="02020603050405020304" pitchFamily="18" charset="0"/>
                <a:cs typeface="Times New Roman" panose="02020603050405020304" pitchFamily="18" charset="0"/>
              </a:rPr>
              <a:t>...                         I think  it’s …</a:t>
            </a:r>
            <a:r>
              <a:rPr lang="en-US" sz="2400" i="1" dirty="0">
                <a:latin typeface="Times New Roman" panose="02020603050405020304" pitchFamily="18" charset="0"/>
                <a:cs typeface="Times New Roman" panose="02020603050405020304" pitchFamily="18" charset="0"/>
              </a:rPr>
              <a:t/>
            </a:r>
            <a:br>
              <a:rPr lang="en-US" sz="2400" i="1" dirty="0">
                <a:latin typeface="Times New Roman" panose="02020603050405020304" pitchFamily="18" charset="0"/>
                <a:cs typeface="Times New Roman" panose="02020603050405020304" pitchFamily="18" charset="0"/>
              </a:rPr>
            </a:br>
            <a:r>
              <a:rPr lang="en-US" sz="2400" i="1" dirty="0" smtClean="0">
                <a:latin typeface="Times New Roman" panose="02020603050405020304" pitchFamily="18" charset="0"/>
                <a:cs typeface="Times New Roman" panose="02020603050405020304" pitchFamily="18" charset="0"/>
              </a:rPr>
              <a:t>It could </a:t>
            </a:r>
            <a:r>
              <a:rPr lang="ru-RU" sz="2400" i="1" dirty="0">
                <a:latin typeface="Times New Roman" panose="02020603050405020304" pitchFamily="18" charset="0"/>
                <a:cs typeface="Times New Roman" panose="02020603050405020304" pitchFamily="18" charset="0"/>
              </a:rPr>
              <a:t>/</a:t>
            </a:r>
            <a:r>
              <a:rPr lang="en-US" sz="2400" i="1" dirty="0" smtClean="0">
                <a:latin typeface="Times New Roman" panose="02020603050405020304" pitchFamily="18" charset="0"/>
                <a:cs typeface="Times New Roman" panose="02020603050405020304" pitchFamily="18" charset="0"/>
              </a:rPr>
              <a:t>might</a:t>
            </a:r>
            <a:r>
              <a:rPr lang="ru-RU" sz="2400" i="1" dirty="0" smtClean="0">
                <a:latin typeface="Times New Roman" panose="02020603050405020304" pitchFamily="18" charset="0"/>
                <a:cs typeface="Times New Roman" panose="02020603050405020304" pitchFamily="18" charset="0"/>
              </a:rPr>
              <a:t>/</a:t>
            </a:r>
            <a:r>
              <a:rPr lang="en-US" sz="2400" i="1" dirty="0" smtClean="0">
                <a:latin typeface="Times New Roman" panose="02020603050405020304" pitchFamily="18" charset="0"/>
                <a:cs typeface="Times New Roman" panose="02020603050405020304" pitchFamily="18" charset="0"/>
              </a:rPr>
              <a:t>must be </a:t>
            </a:r>
            <a:r>
              <a:rPr lang="en-US" sz="2400" i="1" dirty="0">
                <a:latin typeface="Times New Roman" panose="02020603050405020304" pitchFamily="18" charset="0"/>
                <a:cs typeface="Times New Roman" panose="02020603050405020304" pitchFamily="18" charset="0"/>
              </a:rPr>
              <a:t>a </a:t>
            </a:r>
            <a:r>
              <a:rPr lang="en-US" sz="2400" i="1" dirty="0" smtClean="0">
                <a:latin typeface="Times New Roman" panose="02020603050405020304" pitchFamily="18" charset="0"/>
                <a:cs typeface="Times New Roman" panose="02020603050405020304" pitchFamily="18" charset="0"/>
              </a:rPr>
              <a:t>...       It seems to be …</a:t>
            </a:r>
            <a:r>
              <a:rPr lang="en-US" sz="2400" i="1" dirty="0">
                <a:latin typeface="Times New Roman" panose="02020603050405020304" pitchFamily="18" charset="0"/>
                <a:cs typeface="Times New Roman" panose="02020603050405020304" pitchFamily="18" charset="0"/>
              </a:rPr>
              <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He could be ...</a:t>
            </a:r>
            <a:r>
              <a:rPr lang="en-US" sz="2400" i="1" dirty="0" err="1" smtClean="0">
                <a:latin typeface="Times New Roman" panose="02020603050405020304" pitchFamily="18" charset="0"/>
                <a:cs typeface="Times New Roman" panose="02020603050405020304" pitchFamily="18" charset="0"/>
              </a:rPr>
              <a:t>ing</a:t>
            </a:r>
            <a:r>
              <a:rPr lang="en-US" sz="2400" i="1" dirty="0" smtClean="0">
                <a:latin typeface="Times New Roman" panose="02020603050405020304" pitchFamily="18" charset="0"/>
                <a:cs typeface="Times New Roman" panose="02020603050405020304" pitchFamily="18" charset="0"/>
              </a:rPr>
              <a:t>                       Probably …</a:t>
            </a:r>
            <a:r>
              <a:rPr lang="en-US" sz="2400" i="1" dirty="0">
                <a:latin typeface="Times New Roman" panose="02020603050405020304" pitchFamily="18" charset="0"/>
                <a:cs typeface="Times New Roman" panose="02020603050405020304" pitchFamily="18" charset="0"/>
              </a:rPr>
              <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Maybe it’s a </a:t>
            </a:r>
            <a:r>
              <a:rPr lang="en-US" sz="2400" i="1" dirty="0" smtClean="0">
                <a:latin typeface="Times New Roman" panose="02020603050405020304" pitchFamily="18" charset="0"/>
                <a:cs typeface="Times New Roman" panose="02020603050405020304" pitchFamily="18" charset="0"/>
              </a:rPr>
              <a:t>...                            I suppose …</a:t>
            </a:r>
          </a:p>
          <a:p>
            <a:r>
              <a:rPr lang="en-US" sz="2400" i="1" dirty="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                                                  Perhaps …  </a:t>
            </a:r>
            <a:endParaRPr lang="ru-RU" sz="2400" i="1" dirty="0" smtClean="0">
              <a:latin typeface="Times New Roman" panose="02020603050405020304" pitchFamily="18" charset="0"/>
              <a:cs typeface="Times New Roman" panose="02020603050405020304" pitchFamily="18" charset="0"/>
            </a:endParaRPr>
          </a:p>
          <a:p>
            <a:endParaRPr lang="en-US" dirty="0"/>
          </a:p>
          <a:p>
            <a:endParaRPr lang="ru-RU" dirty="0"/>
          </a:p>
        </p:txBody>
      </p:sp>
      <p:sp>
        <p:nvSpPr>
          <p:cNvPr id="6" name="TextBox 5"/>
          <p:cNvSpPr txBox="1"/>
          <p:nvPr/>
        </p:nvSpPr>
        <p:spPr>
          <a:xfrm>
            <a:off x="1979712" y="4059075"/>
            <a:ext cx="6408712" cy="2215991"/>
          </a:xfrm>
          <a:prstGeom prst="rect">
            <a:avLst/>
          </a:prstGeom>
          <a:no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Opinion</a:t>
            </a:r>
          </a:p>
          <a:p>
            <a:pPr algn="just"/>
            <a:r>
              <a:rPr lang="en-US" sz="2400" i="1" dirty="0" smtClean="0">
                <a:latin typeface="Times New Roman" panose="02020603050405020304" pitchFamily="18" charset="0"/>
                <a:cs typeface="Times New Roman" panose="02020603050405020304" pitchFamily="18" charset="0"/>
              </a:rPr>
              <a:t>I’d love</a:t>
            </a:r>
            <a:r>
              <a:rPr lang="ru-RU" sz="2400" i="1" dirty="0" smtClean="0">
                <a:latin typeface="Times New Roman" panose="02020603050405020304" pitchFamily="18" charset="0"/>
                <a:cs typeface="Times New Roman" panose="02020603050405020304" pitchFamily="18" charset="0"/>
              </a:rPr>
              <a:t>/</a:t>
            </a:r>
            <a:r>
              <a:rPr lang="en-US" sz="2400" i="1" dirty="0" smtClean="0">
                <a:latin typeface="Times New Roman" panose="02020603050405020304" pitchFamily="18" charset="0"/>
                <a:cs typeface="Times New Roman" panose="02020603050405020304" pitchFamily="18" charset="0"/>
              </a:rPr>
              <a:t>I’d like</a:t>
            </a:r>
            <a:r>
              <a:rPr lang="ru-RU" sz="2400" i="1"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I wouldn’t want to be there.</a:t>
            </a:r>
          </a:p>
          <a:p>
            <a:pPr algn="just"/>
            <a:r>
              <a:rPr lang="en-US" sz="2400" i="1" dirty="0" smtClean="0">
                <a:latin typeface="Times New Roman" panose="02020603050405020304" pitchFamily="18" charset="0"/>
                <a:cs typeface="Times New Roman" panose="02020603050405020304" pitchFamily="18" charset="0"/>
              </a:rPr>
              <a:t>It (really)  appeals </a:t>
            </a:r>
            <a:r>
              <a:rPr lang="ru-RU" sz="2400" i="1" dirty="0" smtClean="0">
                <a:latin typeface="Times New Roman" panose="02020603050405020304" pitchFamily="18" charset="0"/>
                <a:cs typeface="Times New Roman" panose="02020603050405020304" pitchFamily="18" charset="0"/>
              </a:rPr>
              <a:t>/</a:t>
            </a:r>
            <a:r>
              <a:rPr lang="en-US" sz="2400" i="1" dirty="0" smtClean="0">
                <a:latin typeface="Times New Roman" panose="02020603050405020304" pitchFamily="18" charset="0"/>
                <a:cs typeface="Times New Roman" panose="02020603050405020304" pitchFamily="18" charset="0"/>
              </a:rPr>
              <a:t> doesn’t appeal to me.</a:t>
            </a:r>
          </a:p>
          <a:p>
            <a:pPr algn="just"/>
            <a:r>
              <a:rPr lang="en-US" sz="2400" i="1" dirty="0" smtClean="0">
                <a:latin typeface="Times New Roman" panose="02020603050405020304" pitchFamily="18" charset="0"/>
                <a:cs typeface="Times New Roman" panose="02020603050405020304" pitchFamily="18" charset="0"/>
              </a:rPr>
              <a:t>This is a lovely</a:t>
            </a:r>
            <a:r>
              <a:rPr lang="ru-RU" sz="2400" i="1"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horrible photo </a:t>
            </a:r>
            <a:r>
              <a:rPr lang="ru-RU" sz="2400" i="1"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image.</a:t>
            </a:r>
          </a:p>
          <a:p>
            <a:pPr algn="just"/>
            <a:r>
              <a:rPr lang="en-US" sz="2400" i="1" dirty="0" smtClean="0">
                <a:latin typeface="Times New Roman" panose="02020603050405020304" pitchFamily="18" charset="0"/>
                <a:cs typeface="Times New Roman" panose="02020603050405020304" pitchFamily="18" charset="0"/>
              </a:rPr>
              <a:t>The thing that strikes me is …</a:t>
            </a:r>
          </a:p>
          <a:p>
            <a:pPr algn="ctr"/>
            <a:endParaRPr lang="ru-RU" dirty="0"/>
          </a:p>
        </p:txBody>
      </p:sp>
    </p:spTree>
    <p:extLst>
      <p:ext uri="{BB962C8B-B14F-4D97-AF65-F5344CB8AC3E}">
        <p14:creationId xmlns:p14="http://schemas.microsoft.com/office/powerpoint/2010/main" val="32834860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5776" y="548680"/>
            <a:ext cx="4752528" cy="461665"/>
          </a:xfrm>
          <a:prstGeom prst="rect">
            <a:avLst/>
          </a:prstGeom>
          <a:noFill/>
        </p:spPr>
        <p:txBody>
          <a:bodyPr wrap="square" rtlCol="0">
            <a:spAutoFit/>
          </a:bodyPr>
          <a:lstStyle/>
          <a:p>
            <a:pPr algn="ctr"/>
            <a:r>
              <a:rPr lang="en-US" sz="2400" b="1" i="1" dirty="0" smtClean="0">
                <a:latin typeface="Times New Roman" panose="02020603050405020304" pitchFamily="18" charset="0"/>
                <a:cs typeface="Times New Roman" panose="02020603050405020304" pitchFamily="18" charset="0"/>
              </a:rPr>
              <a:t>Travelling</a:t>
            </a:r>
            <a:endParaRPr lang="ru-RU" sz="2400" b="1" i="1"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791" y="1196752"/>
            <a:ext cx="3528392" cy="2673024"/>
          </a:xfrm>
          <a:prstGeom prst="rect">
            <a:avLst/>
          </a:prstGeom>
        </p:spPr>
      </p:pic>
      <p:pic>
        <p:nvPicPr>
          <p:cNvPr id="1026" name="Picture 2" descr="http://uk.zooverresources.com/images/E107784L1B2561222D0W900H675/Ephesia-Holiday-Beach-Club.jpg"/>
          <p:cNvPicPr>
            <a:picLocks noChangeAspect="1" noChangeArrowheads="1"/>
          </p:cNvPicPr>
          <p:nvPr/>
        </p:nvPicPr>
        <p:blipFill rotWithShape="1">
          <a:blip r:embed="rId3">
            <a:extLst>
              <a:ext uri="{28A0092B-C50C-407E-A947-70E740481C1C}">
                <a14:useLocalDpi xmlns:a14="http://schemas.microsoft.com/office/drawing/2010/main" val="0"/>
              </a:ext>
            </a:extLst>
          </a:blip>
          <a:srcRect t="6725" r="14154" b="6563"/>
          <a:stretch/>
        </p:blipFill>
        <p:spPr bwMode="auto">
          <a:xfrm>
            <a:off x="5076056" y="1196752"/>
            <a:ext cx="3528392" cy="26730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63688" y="4365104"/>
            <a:ext cx="6552728" cy="1200329"/>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Here are two photos showing different kinds of holiday. You should compare and contrast them. You have about 1,5 minute to do this.</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5187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548680"/>
            <a:ext cx="7272808" cy="5940088"/>
          </a:xfrm>
          <a:prstGeom prst="rect">
            <a:avLst/>
          </a:prstGeom>
          <a:noFill/>
        </p:spPr>
        <p:txBody>
          <a:bodyPr wrap="square" rtlCol="0">
            <a:spAutoFit/>
          </a:bodyPr>
          <a:lstStyle/>
          <a:p>
            <a:pPr algn="just"/>
            <a:r>
              <a:rPr lang="en-US" sz="2000" dirty="0" smtClean="0">
                <a:latin typeface="Times New Roman" panose="02020603050405020304" pitchFamily="18" charset="0"/>
                <a:cs typeface="Times New Roman" panose="02020603050405020304" pitchFamily="18" charset="0"/>
              </a:rPr>
              <a:t>OK.</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These are photos. Both photos show me a kind of a  family holiday</a:t>
            </a:r>
            <a:endParaRPr lang="en-US" sz="2000" dirty="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Well, The first one  is a photo of a family on safari, probably in Africa. They’re driving through the countryside in a jeep and they’re taking photos of all the animals they see. The other photo shows a  family who are enjoying a beach holiday.</a:t>
            </a:r>
          </a:p>
          <a:p>
            <a:pPr algn="just"/>
            <a:r>
              <a:rPr lang="en-US" sz="2000" dirty="0" smtClean="0">
                <a:latin typeface="Times New Roman" panose="02020603050405020304" pitchFamily="18" charset="0"/>
                <a:cs typeface="Times New Roman" panose="02020603050405020304" pitchFamily="18" charset="0"/>
              </a:rPr>
              <a:t>To my mind a safari’s more exciting than a beach holiday because it can be a little dangerous in the wilderness with all the wild animals. And I think it’s also usually quite expensive, whereas a beach holiday doesn’t  have to be. Spending time at the seaside with your relatives can be a lot of fun, although you have to be careful you don’t get sunburnt.  On this kind of beach holiday, you can relax and you probably stay a nice, comfortable hotel and don’t have to worry about anything. On safari, you might have to stay in a tent, which some people don’t like very much.</a:t>
            </a:r>
          </a:p>
          <a:p>
            <a:pPr algn="just"/>
            <a:r>
              <a:rPr lang="en-US" sz="2000" dirty="0" smtClean="0">
                <a:latin typeface="Times New Roman" panose="02020603050405020304" pitchFamily="18" charset="0"/>
                <a:cs typeface="Times New Roman" panose="02020603050405020304" pitchFamily="18" charset="0"/>
              </a:rPr>
              <a:t>Personally, I think I would prefer to go on safari. I like to explore places and do exciting things. I like beach holidays, but that’s sort of thing I can do any time I like. A safari would be an unusual holiday that the family would probably remember for the rest of their life.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8334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4653136"/>
            <a:ext cx="6912768" cy="1569660"/>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Here are two photos showing different ways of shopping</a:t>
            </a:r>
            <a:r>
              <a:rPr lang="en-US" sz="2400" dirty="0">
                <a:latin typeface="Times New Roman" panose="02020603050405020304" pitchFamily="18" charset="0"/>
                <a:cs typeface="Times New Roman" panose="02020603050405020304" pitchFamily="18" charset="0"/>
              </a:rPr>
              <a:t>. You should compare and contrast them. </a:t>
            </a:r>
            <a:endParaRPr lang="en-US" sz="2400" dirty="0" smtClean="0">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You </a:t>
            </a:r>
            <a:r>
              <a:rPr lang="en-US" sz="2400" dirty="0">
                <a:latin typeface="Times New Roman" panose="02020603050405020304" pitchFamily="18" charset="0"/>
                <a:cs typeface="Times New Roman" panose="02020603050405020304" pitchFamily="18" charset="0"/>
              </a:rPr>
              <a:t>have about 1,5 minute to do this.</a:t>
            </a:r>
            <a:endParaRPr lang="ru-RU" sz="2400" dirty="0">
              <a:latin typeface="Times New Roman" panose="02020603050405020304" pitchFamily="18" charset="0"/>
              <a:cs typeface="Times New Roman" panose="02020603050405020304" pitchFamily="18" charset="0"/>
            </a:endParaRPr>
          </a:p>
          <a:p>
            <a:pPr algn="ctr"/>
            <a:endParaRPr lang="ru-RU" sz="2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1700808"/>
            <a:ext cx="3603880" cy="2387645"/>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1700808"/>
            <a:ext cx="3581468" cy="2387645"/>
          </a:xfrm>
          <a:prstGeom prst="rect">
            <a:avLst/>
          </a:prstGeom>
        </p:spPr>
      </p:pic>
      <p:sp>
        <p:nvSpPr>
          <p:cNvPr id="7" name="TextBox 6"/>
          <p:cNvSpPr txBox="1"/>
          <p:nvPr/>
        </p:nvSpPr>
        <p:spPr>
          <a:xfrm>
            <a:off x="2176804" y="905292"/>
            <a:ext cx="5328592" cy="461665"/>
          </a:xfrm>
          <a:prstGeom prst="rect">
            <a:avLst/>
          </a:prstGeom>
          <a:noFill/>
        </p:spPr>
        <p:txBody>
          <a:bodyPr wrap="square" rtlCol="0">
            <a:spAutoFit/>
          </a:bodyPr>
          <a:lstStyle/>
          <a:p>
            <a:pPr algn="ctr"/>
            <a:r>
              <a:rPr lang="en-US" sz="2400" b="1" i="1" dirty="0" smtClean="0">
                <a:latin typeface="Times New Roman" panose="02020603050405020304" pitchFamily="18" charset="0"/>
                <a:cs typeface="Times New Roman" panose="02020603050405020304" pitchFamily="18" charset="0"/>
              </a:rPr>
              <a:t>Shopping</a:t>
            </a:r>
            <a:endParaRPr lang="ru-RU"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7028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5656" y="260648"/>
            <a:ext cx="7272808" cy="6247864"/>
          </a:xfrm>
          <a:prstGeom prst="rect">
            <a:avLst/>
          </a:prstGeom>
          <a:noFill/>
        </p:spPr>
        <p:txBody>
          <a:bodyPr wrap="square" rtlCol="0">
            <a:spAutoFit/>
          </a:bodyPr>
          <a:lstStyle/>
          <a:p>
            <a:pPr algn="just"/>
            <a:r>
              <a:rPr lang="en-US" sz="2000" dirty="0" smtClean="0">
                <a:latin typeface="Times New Roman" panose="02020603050405020304" pitchFamily="18" charset="0"/>
                <a:cs typeface="Times New Roman" panose="02020603050405020304" pitchFamily="18" charset="0"/>
              </a:rPr>
              <a:t>Well, I can see two photos of different  shops. Both of them are </a:t>
            </a:r>
            <a:r>
              <a:rPr lang="en-US" sz="2000" dirty="0" err="1" smtClean="0">
                <a:latin typeface="Times New Roman" panose="02020603050405020304" pitchFamily="18" charset="0"/>
                <a:cs typeface="Times New Roman" panose="02020603050405020304" pitchFamily="18" charset="0"/>
              </a:rPr>
              <a:t>coloured</a:t>
            </a:r>
            <a:r>
              <a:rPr lang="en-US" sz="2000" dirty="0" smtClean="0">
                <a:latin typeface="Times New Roman" panose="02020603050405020304" pitchFamily="18" charset="0"/>
                <a:cs typeface="Times New Roman" panose="02020603050405020304" pitchFamily="18" charset="0"/>
              </a:rPr>
              <a:t>. I want to compare and contrast them and say how I feel about shopping in these different places.</a:t>
            </a:r>
          </a:p>
          <a:p>
            <a:pPr algn="just"/>
            <a:r>
              <a:rPr lang="en-US" sz="2000" dirty="0" smtClean="0">
                <a:latin typeface="Times New Roman" panose="02020603050405020304" pitchFamily="18" charset="0"/>
                <a:cs typeface="Times New Roman" panose="02020603050405020304" pitchFamily="18" charset="0"/>
              </a:rPr>
              <a:t>The first  one is the kind of </a:t>
            </a:r>
            <a:r>
              <a:rPr lang="en-US" sz="2000" dirty="0" smtClean="0">
                <a:latin typeface="Times New Roman" panose="02020603050405020304" pitchFamily="18" charset="0"/>
                <a:cs typeface="Times New Roman" panose="02020603050405020304" pitchFamily="18" charset="0"/>
              </a:rPr>
              <a:t>a local </a:t>
            </a:r>
            <a:r>
              <a:rPr lang="en-US" sz="2000" dirty="0" smtClean="0">
                <a:latin typeface="Times New Roman" panose="02020603050405020304" pitchFamily="18" charset="0"/>
                <a:cs typeface="Times New Roman" panose="02020603050405020304" pitchFamily="18" charset="0"/>
              </a:rPr>
              <a:t>shop that you might find in your </a:t>
            </a:r>
            <a:r>
              <a:rPr lang="en-US" sz="2000" dirty="0" err="1" smtClean="0">
                <a:latin typeface="Times New Roman" panose="02020603050405020304" pitchFamily="18" charset="0"/>
                <a:cs typeface="Times New Roman" panose="02020603050405020304" pitchFamily="18" charset="0"/>
              </a:rPr>
              <a:t>neighbourhood</a:t>
            </a:r>
            <a:r>
              <a:rPr lang="en-US" sz="2000" dirty="0" smtClean="0">
                <a:latin typeface="Times New Roman" panose="02020603050405020304" pitchFamily="18" charset="0"/>
                <a:cs typeface="Times New Roman" panose="02020603050405020304" pitchFamily="18" charset="0"/>
              </a:rPr>
              <a:t>, while the second is usually found in the </a:t>
            </a:r>
            <a:r>
              <a:rPr lang="en-US" sz="2000" dirty="0" err="1" smtClean="0">
                <a:latin typeface="Times New Roman" panose="02020603050405020304" pitchFamily="18" charset="0"/>
                <a:cs typeface="Times New Roman" panose="02020603050405020304" pitchFamily="18" charset="0"/>
              </a:rPr>
              <a:t>centre</a:t>
            </a:r>
            <a:r>
              <a:rPr lang="en-US" sz="2000" dirty="0" smtClean="0">
                <a:latin typeface="Times New Roman" panose="02020603050405020304" pitchFamily="18" charset="0"/>
                <a:cs typeface="Times New Roman" panose="02020603050405020304" pitchFamily="18" charset="0"/>
              </a:rPr>
              <a:t> of the town. Well, in the middle of the first photo I can see a woman doing  some shopping for her every day needs, such as bread, milk and maybe newspapers or magazines. For instance, people don’t have a lot of choice and the price can be quite high compared to, say a supermarket.</a:t>
            </a:r>
          </a:p>
          <a:p>
            <a:pPr algn="just"/>
            <a:r>
              <a:rPr lang="en-US" sz="2000" dirty="0" err="1" smtClean="0">
                <a:latin typeface="Times New Roman" panose="02020603050405020304" pitchFamily="18" charset="0"/>
                <a:cs typeface="Times New Roman" panose="02020603050405020304" pitchFamily="18" charset="0"/>
              </a:rPr>
              <a:t>Er</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 On the second photo, on the other hand, I can see a lot of people, visiting a large supermarket, maybe for things for the house, like plates or curtains and maybe clothes or shoes. </a:t>
            </a:r>
            <a:r>
              <a:rPr lang="en-US" sz="2000" dirty="0" smtClean="0">
                <a:latin typeface="Times New Roman" panose="02020603050405020304" pitchFamily="18" charset="0"/>
                <a:cs typeface="Times New Roman" panose="02020603050405020304" pitchFamily="18" charset="0"/>
              </a:rPr>
              <a:t>With the second shop, there’s a lot of choice but also some disadvantages. The service might not be as friendly as in the first shop, for example. </a:t>
            </a:r>
          </a:p>
          <a:p>
            <a:pPr algn="just"/>
            <a:r>
              <a:rPr lang="en-US" sz="2000" dirty="0" smtClean="0">
                <a:latin typeface="Times New Roman" panose="02020603050405020304" pitchFamily="18" charset="0"/>
                <a:cs typeface="Times New Roman" panose="02020603050405020304" pitchFamily="18" charset="0"/>
              </a:rPr>
              <a:t>I feel much  happier about shopping in a large shop like the one in the second picture, rather than in the first picture. I think it can be very boring to buy the same things every day from a local shop and it’s much more exciting to go into town and get something you really want, like a new CD or some new trainers.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3593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Другая 21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1859B"/>
      </a:hlink>
      <a:folHlink>
        <a:srgbClr val="205867"/>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TotalTime>
  <Words>1239</Words>
  <Application>Microsoft Office PowerPoint</Application>
  <PresentationFormat>Экран (4:3)</PresentationFormat>
  <Paragraphs>58</Paragraphs>
  <Slides>13</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Calibri</vt:lpstr>
      <vt:lpstr>Monotype Corsiva</vt:lpstr>
      <vt:lpstr>Times New Roman</vt:lpstr>
      <vt:lpstr>Тема Office</vt:lpstr>
      <vt:lpstr>Презентация PowerPoint</vt:lpstr>
      <vt:lpstr>Презентация PowerPoint</vt:lpstr>
      <vt:lpstr>If you are asked to describe a photo or a picture in the exam, here is some language you can use: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46</cp:revision>
  <dcterms:created xsi:type="dcterms:W3CDTF">2014-11-22T17:16:34Z</dcterms:created>
  <dcterms:modified xsi:type="dcterms:W3CDTF">2016-04-17T14:25:17Z</dcterms:modified>
</cp:coreProperties>
</file>