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57" r:id="rId5"/>
    <p:sldId id="258" r:id="rId6"/>
    <p:sldId id="260" r:id="rId7"/>
    <p:sldId id="259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4" r:id="rId21"/>
    <p:sldId id="273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4B27E6-A410-43B3-A329-D37D0D34F38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0A44E1-D705-4BBE-8F3F-98D7C99B0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27E6-A410-43B3-A329-D37D0D34F38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44E1-D705-4BBE-8F3F-98D7C99B0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27E6-A410-43B3-A329-D37D0D34F38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44E1-D705-4BBE-8F3F-98D7C99B0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4B27E6-A410-43B3-A329-D37D0D34F38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0A44E1-D705-4BBE-8F3F-98D7C99B01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4B27E6-A410-43B3-A329-D37D0D34F38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0A44E1-D705-4BBE-8F3F-98D7C99B0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27E6-A410-43B3-A329-D37D0D34F38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44E1-D705-4BBE-8F3F-98D7C99B01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27E6-A410-43B3-A329-D37D0D34F38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44E1-D705-4BBE-8F3F-98D7C99B01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4B27E6-A410-43B3-A329-D37D0D34F38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0A44E1-D705-4BBE-8F3F-98D7C99B01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27E6-A410-43B3-A329-D37D0D34F38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A44E1-D705-4BBE-8F3F-98D7C99B0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4B27E6-A410-43B3-A329-D37D0D34F38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0A44E1-D705-4BBE-8F3F-98D7C99B01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4B27E6-A410-43B3-A329-D37D0D34F38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0A44E1-D705-4BBE-8F3F-98D7C99B01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4B27E6-A410-43B3-A329-D37D0D34F388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0A44E1-D705-4BBE-8F3F-98D7C99B01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420888"/>
            <a:ext cx="6172200" cy="1894362"/>
          </a:xfrm>
        </p:spPr>
        <p:txBody>
          <a:bodyPr/>
          <a:lstStyle/>
          <a:p>
            <a:r>
              <a:rPr lang="ru-RU" sz="2800" dirty="0" smtClean="0"/>
              <a:t>Методические             рекомендации по учебному      предмету композиция в 1 классе. </a:t>
            </a:r>
            <a:r>
              <a:rPr lang="en-US" sz="2800" dirty="0" err="1" smtClean="0"/>
              <a:t>i</a:t>
            </a:r>
            <a:r>
              <a:rPr lang="ru-RU" sz="2800" dirty="0" smtClean="0"/>
              <a:t> полугодие.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Дополнительная предпрофессиональная общеобразовательная программа в области изобразительного искусства «живопись».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dirty="0" smtClean="0"/>
              <a:t>Задание№2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7601272" cy="5493224"/>
          </a:xfrm>
        </p:spPr>
        <p:txBody>
          <a:bodyPr/>
          <a:lstStyle/>
          <a:p>
            <a:r>
              <a:rPr lang="ru-RU" dirty="0" smtClean="0"/>
              <a:t>Самостоятельное построение схемы на заданную тему («В школьной столовой», «Танец»).</a:t>
            </a:r>
            <a:endParaRPr lang="ru-RU" dirty="0"/>
          </a:p>
        </p:txBody>
      </p:sp>
      <p:pic>
        <p:nvPicPr>
          <p:cNvPr id="4" name="Рисунок 3" descr="20161226_212856.jpg"/>
          <p:cNvPicPr>
            <a:picLocks noChangeAspect="1"/>
          </p:cNvPicPr>
          <p:nvPr/>
        </p:nvPicPr>
        <p:blipFill>
          <a:blip r:embed="rId2" cstate="print"/>
          <a:srcRect l="12988" t="13251" r="11413" b="10100"/>
          <a:stretch>
            <a:fillRect/>
          </a:stretch>
        </p:blipFill>
        <p:spPr>
          <a:xfrm>
            <a:off x="1403648" y="2276872"/>
            <a:ext cx="6120680" cy="4380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4581128"/>
            <a:ext cx="6390456" cy="1224136"/>
          </a:xfrm>
        </p:spPr>
        <p:txBody>
          <a:bodyPr/>
          <a:lstStyle/>
          <a:p>
            <a:pPr algn="r"/>
            <a:r>
              <a:rPr lang="ru-RU" dirty="0" smtClean="0"/>
              <a:t>Цвет в композиции станковой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3284984"/>
            <a:ext cx="6172200" cy="13716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Раздел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/>
          <a:lstStyle/>
          <a:p>
            <a:r>
              <a:rPr lang="ru-RU" dirty="0" smtClean="0"/>
              <a:t>Задание№1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r>
              <a:rPr lang="ru-RU" dirty="0" smtClean="0"/>
              <a:t>Основные цвета, составные и дополнительные.</a:t>
            </a:r>
          </a:p>
          <a:p>
            <a:r>
              <a:rPr lang="ru-RU" dirty="0" smtClean="0"/>
              <a:t>Эмоциональная характеристика цвета.</a:t>
            </a:r>
          </a:p>
          <a:p>
            <a:r>
              <a:rPr lang="ru-RU" dirty="0" smtClean="0"/>
              <a:t>Создание цветовых растяжек холодной и теплой гаммы.</a:t>
            </a:r>
          </a:p>
        </p:txBody>
      </p:sp>
      <p:pic>
        <p:nvPicPr>
          <p:cNvPr id="4" name="Рисунок 3" descr="20161221_182014.jpg"/>
          <p:cNvPicPr>
            <a:picLocks noChangeAspect="1"/>
          </p:cNvPicPr>
          <p:nvPr/>
        </p:nvPicPr>
        <p:blipFill>
          <a:blip r:embed="rId2" cstate="print"/>
          <a:srcRect l="1963" t="6191" r="4326" b="16081"/>
          <a:stretch>
            <a:fillRect/>
          </a:stretch>
        </p:blipFill>
        <p:spPr>
          <a:xfrm>
            <a:off x="395536" y="2852936"/>
            <a:ext cx="3960440" cy="3755308"/>
          </a:xfrm>
          <a:prstGeom prst="rect">
            <a:avLst/>
          </a:prstGeom>
        </p:spPr>
      </p:pic>
      <p:pic>
        <p:nvPicPr>
          <p:cNvPr id="5" name="Рисунок 4" descr="20161226_212820.jpg"/>
          <p:cNvPicPr>
            <a:picLocks noChangeAspect="1"/>
          </p:cNvPicPr>
          <p:nvPr/>
        </p:nvPicPr>
        <p:blipFill>
          <a:blip r:embed="rId3" cstate="print"/>
          <a:srcRect l="8263" t="14301" r="9838" b="14300"/>
          <a:stretch>
            <a:fillRect/>
          </a:stretch>
        </p:blipFill>
        <p:spPr>
          <a:xfrm>
            <a:off x="4716016" y="2780927"/>
            <a:ext cx="4032448" cy="3844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20688"/>
          </a:xfrm>
        </p:spPr>
        <p:txBody>
          <a:bodyPr/>
          <a:lstStyle/>
          <a:p>
            <a:r>
              <a:rPr lang="ru-RU" dirty="0" smtClean="0"/>
              <a:t>Задание№2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529264" cy="5853264"/>
          </a:xfrm>
        </p:spPr>
        <p:txBody>
          <a:bodyPr/>
          <a:lstStyle/>
          <a:p>
            <a:r>
              <a:rPr lang="ru-RU" dirty="0" smtClean="0"/>
              <a:t>Создание цветовых растяжек </a:t>
            </a:r>
          </a:p>
          <a:p>
            <a:r>
              <a:rPr lang="ru-RU" dirty="0" smtClean="0"/>
              <a:t>Чистый цвет + белила</a:t>
            </a:r>
          </a:p>
          <a:p>
            <a:r>
              <a:rPr lang="ru-RU" dirty="0" smtClean="0"/>
              <a:t>Чистый цвет + черная краска</a:t>
            </a:r>
          </a:p>
          <a:p>
            <a:r>
              <a:rPr lang="ru-RU" dirty="0" smtClean="0"/>
              <a:t>Чистый цвет + белила + черная краска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20161226_212753.jpg"/>
          <p:cNvPicPr>
            <a:picLocks noChangeAspect="1"/>
          </p:cNvPicPr>
          <p:nvPr/>
        </p:nvPicPr>
        <p:blipFill>
          <a:blip r:embed="rId2" cstate="print"/>
          <a:srcRect l="9838" t="12201" r="5113" b="14300"/>
          <a:stretch>
            <a:fillRect/>
          </a:stretch>
        </p:blipFill>
        <p:spPr>
          <a:xfrm>
            <a:off x="251520" y="2564904"/>
            <a:ext cx="4176464" cy="3960440"/>
          </a:xfrm>
          <a:prstGeom prst="rect">
            <a:avLst/>
          </a:prstGeom>
        </p:spPr>
      </p:pic>
      <p:pic>
        <p:nvPicPr>
          <p:cNvPr id="5" name="Рисунок 4" descr="20161226_212826.jpg"/>
          <p:cNvPicPr>
            <a:picLocks noChangeAspect="1"/>
          </p:cNvPicPr>
          <p:nvPr/>
        </p:nvPicPr>
        <p:blipFill>
          <a:blip r:embed="rId3" cstate="print"/>
          <a:srcRect l="12502" t="15351" r="12915" b="34250"/>
          <a:stretch>
            <a:fillRect/>
          </a:stretch>
        </p:blipFill>
        <p:spPr>
          <a:xfrm>
            <a:off x="4644008" y="2564904"/>
            <a:ext cx="4104456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Задание№3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064896" cy="5565232"/>
          </a:xfrm>
        </p:spPr>
        <p:txBody>
          <a:bodyPr/>
          <a:lstStyle/>
          <a:p>
            <a:r>
              <a:rPr lang="ru-RU" dirty="0" smtClean="0"/>
              <a:t>Достижение выразительности композиции с помощью цветового контраста. Контраст и нюанс.</a:t>
            </a:r>
          </a:p>
          <a:p>
            <a:r>
              <a:rPr lang="ru-RU" dirty="0" smtClean="0"/>
              <a:t>Изучение понятий «контраст цвета по теплохолодности», «контраст форм», «силуэт», приобретение умения определить главное и второстепенное в работе.</a:t>
            </a:r>
          </a:p>
          <a:p>
            <a:r>
              <a:rPr lang="ru-RU" dirty="0" smtClean="0"/>
              <a:t>Усвоение опыта компоновки элементов композиции, приобретение навыков работы гуашью, создание гармоничного по цвету листа, визуальной уравновешенности элементов композиции.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712968" cy="6285312"/>
          </a:xfrm>
        </p:spPr>
        <p:txBody>
          <a:bodyPr/>
          <a:lstStyle/>
          <a:p>
            <a:r>
              <a:rPr lang="ru-RU" dirty="0" smtClean="0"/>
              <a:t>Этюд по впечатлению «Осенние листья на асфальте».</a:t>
            </a:r>
            <a:endParaRPr lang="ru-RU" dirty="0"/>
          </a:p>
        </p:txBody>
      </p:sp>
      <p:pic>
        <p:nvPicPr>
          <p:cNvPr id="4" name="Рисунок 3" descr="20161221_182320.jpg"/>
          <p:cNvPicPr>
            <a:picLocks noChangeAspect="1"/>
          </p:cNvPicPr>
          <p:nvPr/>
        </p:nvPicPr>
        <p:blipFill>
          <a:blip r:embed="rId2" cstate="print"/>
          <a:srcRect l="3538" t="4851" r="5901" b="4851"/>
          <a:stretch>
            <a:fillRect/>
          </a:stretch>
        </p:blipFill>
        <p:spPr>
          <a:xfrm>
            <a:off x="179512" y="692696"/>
            <a:ext cx="8568952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424936" cy="6473952"/>
          </a:xfrm>
        </p:spPr>
        <p:txBody>
          <a:bodyPr/>
          <a:lstStyle/>
          <a:p>
            <a:r>
              <a:rPr lang="ru-RU" dirty="0" smtClean="0"/>
              <a:t>Этюд по воображению «Деревья осенью».</a:t>
            </a:r>
          </a:p>
          <a:p>
            <a:endParaRPr lang="ru-RU" dirty="0"/>
          </a:p>
        </p:txBody>
      </p:sp>
      <p:pic>
        <p:nvPicPr>
          <p:cNvPr id="4" name="Рисунок 3" descr="20161221_182249.jpg"/>
          <p:cNvPicPr>
            <a:picLocks noChangeAspect="1"/>
          </p:cNvPicPr>
          <p:nvPr/>
        </p:nvPicPr>
        <p:blipFill>
          <a:blip r:embed="rId2" cstate="print"/>
          <a:srcRect t="3704" r="12197" b="3704"/>
          <a:stretch>
            <a:fillRect/>
          </a:stretch>
        </p:blipFill>
        <p:spPr>
          <a:xfrm rot="5400000">
            <a:off x="287522" y="512678"/>
            <a:ext cx="3672411" cy="3600400"/>
          </a:xfrm>
          <a:prstGeom prst="rect">
            <a:avLst/>
          </a:prstGeom>
        </p:spPr>
      </p:pic>
      <p:pic>
        <p:nvPicPr>
          <p:cNvPr id="6" name="Рисунок 5" descr="20161226_212914.jpg"/>
          <p:cNvPicPr>
            <a:picLocks noChangeAspect="1"/>
          </p:cNvPicPr>
          <p:nvPr/>
        </p:nvPicPr>
        <p:blipFill>
          <a:blip r:embed="rId3" cstate="print"/>
          <a:srcRect l="4532" t="9508" r="9286" b="8618"/>
          <a:stretch>
            <a:fillRect/>
          </a:stretch>
        </p:blipFill>
        <p:spPr>
          <a:xfrm rot="5400000">
            <a:off x="5112058" y="584685"/>
            <a:ext cx="3600401" cy="3384376"/>
          </a:xfrm>
          <a:prstGeom prst="rect">
            <a:avLst/>
          </a:prstGeom>
        </p:spPr>
      </p:pic>
      <p:pic>
        <p:nvPicPr>
          <p:cNvPr id="5" name="Рисунок 4" descr="20161221_182302.jpg"/>
          <p:cNvPicPr>
            <a:picLocks noChangeAspect="1"/>
          </p:cNvPicPr>
          <p:nvPr/>
        </p:nvPicPr>
        <p:blipFill>
          <a:blip r:embed="rId4" cstate="print"/>
          <a:srcRect l="3538" t="5901" r="7476" b="9051"/>
          <a:stretch>
            <a:fillRect/>
          </a:stretch>
        </p:blipFill>
        <p:spPr>
          <a:xfrm>
            <a:off x="2267744" y="4005064"/>
            <a:ext cx="4680520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636912"/>
            <a:ext cx="6408712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Тема. Светлота и насыщенность цвета в композиции.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4320480" cy="5637240"/>
          </a:xfrm>
        </p:spPr>
        <p:txBody>
          <a:bodyPr/>
          <a:lstStyle/>
          <a:p>
            <a:r>
              <a:rPr lang="ru-RU" dirty="0" smtClean="0"/>
              <a:t>Приобретение опыта работы с цветом для усиления выразительности композиции.</a:t>
            </a:r>
          </a:p>
        </p:txBody>
      </p:sp>
      <p:pic>
        <p:nvPicPr>
          <p:cNvPr id="4" name="Рисунок 3" descr="20161226_213001.jpg"/>
          <p:cNvPicPr>
            <a:picLocks noChangeAspect="1"/>
          </p:cNvPicPr>
          <p:nvPr/>
        </p:nvPicPr>
        <p:blipFill>
          <a:blip r:embed="rId2" cstate="print"/>
          <a:srcRect l="5113" t="10101" r="15146" b="22700"/>
          <a:stretch>
            <a:fillRect/>
          </a:stretch>
        </p:blipFill>
        <p:spPr>
          <a:xfrm>
            <a:off x="179513" y="3356992"/>
            <a:ext cx="4320480" cy="3140313"/>
          </a:xfrm>
          <a:prstGeom prst="rect">
            <a:avLst/>
          </a:prstGeom>
        </p:spPr>
      </p:pic>
      <p:pic>
        <p:nvPicPr>
          <p:cNvPr id="5" name="Рисунок 4" descr="20161226_212953.jpg"/>
          <p:cNvPicPr>
            <a:picLocks noChangeAspect="1"/>
          </p:cNvPicPr>
          <p:nvPr/>
        </p:nvPicPr>
        <p:blipFill>
          <a:blip r:embed="rId3" cstate="print"/>
          <a:srcRect l="9051" t="13251" r="9051" b="20600"/>
          <a:stretch>
            <a:fillRect/>
          </a:stretch>
        </p:blipFill>
        <p:spPr>
          <a:xfrm>
            <a:off x="4283968" y="260648"/>
            <a:ext cx="4320480" cy="3024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0032" y="3861048"/>
            <a:ext cx="3563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Исполнение композиции на тему «пейзаж» в двух вариантах – светлый и насыщенный по цвету. Формат А4.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869160"/>
            <a:ext cx="6172200" cy="1008112"/>
          </a:xfrm>
        </p:spPr>
        <p:txBody>
          <a:bodyPr/>
          <a:lstStyle/>
          <a:p>
            <a:pPr algn="r"/>
            <a:r>
              <a:rPr lang="ru-RU" dirty="0" smtClean="0"/>
              <a:t>Сюжетная композиция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11760" y="4149080"/>
            <a:ext cx="6172200" cy="1008112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Раздел 3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/>
          <a:lstStyle/>
          <a:p>
            <a:pPr algn="ctr"/>
            <a:r>
              <a:rPr lang="ru-RU" b="1" dirty="0" smtClean="0"/>
              <a:t> Пояснительная записка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Данное методическое пособие разработано на основе программы учебного предмета" Композиция станковая " с учетом федеральных государственных  требований к дополнительной </a:t>
            </a:r>
            <a:r>
              <a:rPr lang="ru-RU" dirty="0" err="1" smtClean="0"/>
              <a:t>предпрофессиональной</a:t>
            </a:r>
            <a:r>
              <a:rPr lang="ru-RU" dirty="0" smtClean="0"/>
              <a:t> общеобразовательной программе в области изобразительного искусства" Живопись".</a:t>
            </a:r>
          </a:p>
          <a:p>
            <a:r>
              <a:rPr lang="ru-RU" dirty="0" smtClean="0"/>
              <a:t>Учебные задания  направлены на приобретение детьми знаний, умений и навыков по выполнению живописных работ, получение ими художественного образования, а также на эстетическое воспитание и духовно-нравственное развитие ученика. Художественно- творческое  развитие учеников осуществляется по мере овладения ими навыков изобразительной грамоты.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564904"/>
            <a:ext cx="6696744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Тема. Сюжетная композиция по литературному произведению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3528392" cy="5709248"/>
          </a:xfrm>
        </p:spPr>
        <p:txBody>
          <a:bodyPr/>
          <a:lstStyle/>
          <a:p>
            <a:r>
              <a:rPr lang="ru-RU" dirty="0" smtClean="0"/>
              <a:t>Выполнение композиции на тему русских сказок.</a:t>
            </a:r>
          </a:p>
          <a:p>
            <a:r>
              <a:rPr lang="ru-RU" dirty="0" smtClean="0"/>
              <a:t>Ахроматическая гамма.</a:t>
            </a:r>
            <a:endParaRPr lang="ru-RU" dirty="0"/>
          </a:p>
        </p:txBody>
      </p:sp>
      <p:pic>
        <p:nvPicPr>
          <p:cNvPr id="4" name="Рисунок 3" descr="20161221_182130.jpg"/>
          <p:cNvPicPr>
            <a:picLocks noChangeAspect="1"/>
          </p:cNvPicPr>
          <p:nvPr/>
        </p:nvPicPr>
        <p:blipFill>
          <a:blip r:embed="rId2" cstate="print"/>
          <a:srcRect b="2751"/>
          <a:stretch>
            <a:fillRect/>
          </a:stretch>
        </p:blipFill>
        <p:spPr>
          <a:xfrm>
            <a:off x="4139952" y="188640"/>
            <a:ext cx="4464496" cy="3202548"/>
          </a:xfrm>
          <a:prstGeom prst="rect">
            <a:avLst/>
          </a:prstGeom>
        </p:spPr>
      </p:pic>
      <p:pic>
        <p:nvPicPr>
          <p:cNvPr id="5" name="Рисунок 4" descr="20161221_182329.jpg"/>
          <p:cNvPicPr>
            <a:picLocks noChangeAspect="1"/>
          </p:cNvPicPr>
          <p:nvPr/>
        </p:nvPicPr>
        <p:blipFill>
          <a:blip r:embed="rId3" cstate="print"/>
          <a:srcRect l="5901" t="4851" r="3538" b="9051"/>
          <a:stretch>
            <a:fillRect/>
          </a:stretch>
        </p:blipFill>
        <p:spPr>
          <a:xfrm>
            <a:off x="251520" y="3501008"/>
            <a:ext cx="4824536" cy="3160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2696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7529264" cy="5853264"/>
          </a:xfrm>
        </p:spPr>
        <p:txBody>
          <a:bodyPr/>
          <a:lstStyle/>
          <a:p>
            <a:r>
              <a:rPr lang="ru-RU" dirty="0" smtClean="0"/>
              <a:t>Формальная композиция. Асимметрия.</a:t>
            </a:r>
          </a:p>
          <a:p>
            <a:r>
              <a:rPr lang="ru-RU" dirty="0" smtClean="0"/>
              <a:t>Выполнение формальной композиции на тему: «Ветер», «Шторм», «Буран».</a:t>
            </a:r>
            <a:endParaRPr lang="ru-RU" dirty="0"/>
          </a:p>
        </p:txBody>
      </p:sp>
      <p:pic>
        <p:nvPicPr>
          <p:cNvPr id="4" name="Рисунок 3" descr="2017-03-15 16.46.07.jpg"/>
          <p:cNvPicPr>
            <a:picLocks noChangeAspect="1"/>
          </p:cNvPicPr>
          <p:nvPr/>
        </p:nvPicPr>
        <p:blipFill>
          <a:blip r:embed="rId2" cstate="print"/>
          <a:srcRect l="2401" r="3801" b="2751"/>
          <a:stretch>
            <a:fillRect/>
          </a:stretch>
        </p:blipFill>
        <p:spPr>
          <a:xfrm>
            <a:off x="683568" y="1916832"/>
            <a:ext cx="3456384" cy="4752528"/>
          </a:xfrm>
          <a:prstGeom prst="rect">
            <a:avLst/>
          </a:prstGeom>
        </p:spPr>
      </p:pic>
      <p:pic>
        <p:nvPicPr>
          <p:cNvPr id="5" name="Рисунок 4" descr="2017-03-15 16.46.26.jpg"/>
          <p:cNvPicPr>
            <a:picLocks noChangeAspect="1"/>
          </p:cNvPicPr>
          <p:nvPr/>
        </p:nvPicPr>
        <p:blipFill>
          <a:blip r:embed="rId3" cstate="print"/>
          <a:srcRect l="5201" t="5901" b="2751"/>
          <a:stretch>
            <a:fillRect/>
          </a:stretch>
        </p:blipFill>
        <p:spPr>
          <a:xfrm>
            <a:off x="4427984" y="1916832"/>
            <a:ext cx="3699039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r>
              <a:rPr lang="ru-RU" dirty="0" smtClean="0"/>
              <a:t>Срок реализации учебного предмета" Композиция станковая " составляет 5 лет: при 5-летней дополнительной </a:t>
            </a:r>
            <a:r>
              <a:rPr lang="ru-RU" dirty="0" err="1" smtClean="0"/>
              <a:t>предпрофессиональной</a:t>
            </a:r>
            <a:r>
              <a:rPr lang="ru-RU" dirty="0" smtClean="0"/>
              <a:t>  общеобразовательной программе " Живопись"- с 1 по 5 классы. При нагрузке  -3 часа в неделю.</a:t>
            </a:r>
          </a:p>
          <a:p>
            <a:r>
              <a:rPr lang="ru-RU" dirty="0" smtClean="0"/>
              <a:t>Групповые занятия 10-12 чел ,возраст детей 10-12 лет.</a:t>
            </a:r>
          </a:p>
          <a:p>
            <a:r>
              <a:rPr lang="ru-RU" dirty="0" smtClean="0"/>
              <a:t>Представленные рисунки  в методической разработке  выполнены учениками 1 класса в </a:t>
            </a:r>
            <a:r>
              <a:rPr lang="en-US" dirty="0" smtClean="0"/>
              <a:t>I </a:t>
            </a:r>
            <a:r>
              <a:rPr lang="ru-RU" dirty="0" smtClean="0"/>
              <a:t>полугодии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437112"/>
            <a:ext cx="6172200" cy="2053590"/>
          </a:xfrm>
        </p:spPr>
        <p:txBody>
          <a:bodyPr/>
          <a:lstStyle/>
          <a:p>
            <a:pPr algn="r"/>
            <a:r>
              <a:rPr lang="ru-RU" dirty="0" smtClean="0"/>
              <a:t>Основы композиции станковой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3768" y="3429000"/>
            <a:ext cx="6172200" cy="13716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Раздел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dirty="0" smtClean="0"/>
              <a:t>Тема. Станковая композиция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Вводная беседа об основных законах и правилах композиции, о решающей роли композиции в изобразительном искусстве.</a:t>
            </a:r>
          </a:p>
          <a:p>
            <a:r>
              <a:rPr lang="ru-RU" dirty="0" smtClean="0"/>
              <a:t>Демонстрация репродукций произведений великих художников. </a:t>
            </a:r>
          </a:p>
          <a:p>
            <a:r>
              <a:rPr lang="ru-RU" dirty="0" smtClean="0"/>
              <a:t>Знакомство с понятиями «композиция», «жанры композиции».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Тема. Равновесие основных элементов композиции в листе.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692696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4104456" cy="6237312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Определение понятий «решение листа как единого целого» и «изображение на картинной плоскости».</a:t>
            </a:r>
          </a:p>
          <a:p>
            <a:r>
              <a:rPr lang="ru-RU" dirty="0" smtClean="0"/>
              <a:t>Знакомство с форматом как с рабочей плоскостью художника, выбор формата в зависимости от замысла</a:t>
            </a:r>
          </a:p>
          <a:p>
            <a:r>
              <a:rPr lang="ru-RU" dirty="0" smtClean="0"/>
              <a:t>Предлагаемые аудиторные задания: исполнение сюжетной композиции на тему («Мои друзья», «Летние игры»).</a:t>
            </a:r>
            <a:endParaRPr lang="ru-RU" dirty="0"/>
          </a:p>
        </p:txBody>
      </p:sp>
      <p:pic>
        <p:nvPicPr>
          <p:cNvPr id="4" name="Рисунок 3" descr="20161226_212846.jpg"/>
          <p:cNvPicPr>
            <a:picLocks noChangeAspect="1"/>
          </p:cNvPicPr>
          <p:nvPr/>
        </p:nvPicPr>
        <p:blipFill>
          <a:blip r:embed="rId2" cstate="print"/>
          <a:srcRect l="6688" t="5901" r="5901" b="9051"/>
          <a:stretch>
            <a:fillRect/>
          </a:stretch>
        </p:blipFill>
        <p:spPr>
          <a:xfrm>
            <a:off x="4283968" y="1268760"/>
            <a:ext cx="439248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36912"/>
            <a:ext cx="6172200" cy="1728192"/>
          </a:xfrm>
        </p:spPr>
        <p:txBody>
          <a:bodyPr/>
          <a:lstStyle/>
          <a:p>
            <a:r>
              <a:rPr lang="ru-RU" dirty="0" smtClean="0"/>
              <a:t>Тема. Схемы различных типов композиции.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Задание№1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/>
          <a:lstStyle/>
          <a:p>
            <a:r>
              <a:rPr lang="ru-RU" dirty="0" smtClean="0"/>
              <a:t>Знакомство со схемами построения композиции на примере работ великих художников.</a:t>
            </a:r>
          </a:p>
          <a:p>
            <a:r>
              <a:rPr lang="ru-RU" dirty="0" smtClean="0"/>
              <a:t>Предлагаемое аудиторное задание: самостоятельное построение схемы, на примере пейзажа.</a:t>
            </a:r>
          </a:p>
          <a:p>
            <a:endParaRPr lang="ru-RU" dirty="0"/>
          </a:p>
        </p:txBody>
      </p:sp>
      <p:pic>
        <p:nvPicPr>
          <p:cNvPr id="4" name="Рисунок 3" descr="20161226_212730.jpg"/>
          <p:cNvPicPr>
            <a:picLocks noChangeAspect="1"/>
          </p:cNvPicPr>
          <p:nvPr/>
        </p:nvPicPr>
        <p:blipFill>
          <a:blip r:embed="rId2" cstate="print"/>
          <a:srcRect l="4325" t="13251" r="9050" b="11151"/>
          <a:stretch>
            <a:fillRect/>
          </a:stretch>
        </p:blipFill>
        <p:spPr>
          <a:xfrm>
            <a:off x="1187624" y="2780929"/>
            <a:ext cx="6480720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5FF2CA"/>
      </a:accent4>
      <a:accent5>
        <a:srgbClr val="6ADAFA"/>
      </a:accent5>
      <a:accent6>
        <a:srgbClr val="93F5F9"/>
      </a:accent6>
      <a:hlink>
        <a:srgbClr val="000000"/>
      </a:hlink>
      <a:folHlink>
        <a:srgbClr val="00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79</TotalTime>
  <Words>527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Методические             рекомендации по учебному      предмету композиция в 1 классе. i полугодие.</vt:lpstr>
      <vt:lpstr> Пояснительная записка </vt:lpstr>
      <vt:lpstr>Слайд 3</vt:lpstr>
      <vt:lpstr>Основы композиции станковой </vt:lpstr>
      <vt:lpstr>Тема. Станковая композиция</vt:lpstr>
      <vt:lpstr>Тема. Равновесие основных элементов композиции в листе. </vt:lpstr>
      <vt:lpstr>Задание№1</vt:lpstr>
      <vt:lpstr>Тема. Схемы различных типов композиции.</vt:lpstr>
      <vt:lpstr>Задание№1</vt:lpstr>
      <vt:lpstr>Задание№2</vt:lpstr>
      <vt:lpstr>Цвет в композиции станковой</vt:lpstr>
      <vt:lpstr>Задание№1</vt:lpstr>
      <vt:lpstr>Задание№2</vt:lpstr>
      <vt:lpstr>Задание№3</vt:lpstr>
      <vt:lpstr>Слайд 15</vt:lpstr>
      <vt:lpstr>Слайд 16</vt:lpstr>
      <vt:lpstr>Тема. Светлота и насыщенность цвета в композиции.</vt:lpstr>
      <vt:lpstr>Задание№1</vt:lpstr>
      <vt:lpstr>Сюжетная композиция</vt:lpstr>
      <vt:lpstr>Тема. Сюжетная композиция по литературному произведению</vt:lpstr>
      <vt:lpstr>Задание№1</vt:lpstr>
      <vt:lpstr>Задание№2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Дидактический материал по учебному предмету композиция. 1 класс.</dc:title>
  <dc:creator>device</dc:creator>
  <cp:lastModifiedBy>device</cp:lastModifiedBy>
  <cp:revision>9</cp:revision>
  <dcterms:created xsi:type="dcterms:W3CDTF">2016-12-26T16:34:26Z</dcterms:created>
  <dcterms:modified xsi:type="dcterms:W3CDTF">2017-03-15T15:55:29Z</dcterms:modified>
</cp:coreProperties>
</file>