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60" r:id="rId4"/>
    <p:sldId id="277" r:id="rId5"/>
    <p:sldId id="264" r:id="rId6"/>
    <p:sldId id="267" r:id="rId7"/>
    <p:sldId id="278" r:id="rId8"/>
    <p:sldId id="274" r:id="rId9"/>
    <p:sldId id="275" r:id="rId10"/>
    <p:sldId id="276" r:id="rId11"/>
    <p:sldId id="268" r:id="rId12"/>
    <p:sldId id="270" r:id="rId13"/>
    <p:sldId id="271" r:id="rId14"/>
    <p:sldId id="269" r:id="rId15"/>
    <p:sldId id="279" r:id="rId16"/>
    <p:sldId id="258" r:id="rId17"/>
    <p:sldId id="26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0707"/>
    <a:srgbClr val="CC0000"/>
    <a:srgbClr val="FBB9C6"/>
    <a:srgbClr val="604A7B"/>
    <a:srgbClr val="AA0A0A"/>
    <a:srgbClr val="883014"/>
    <a:srgbClr val="F13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>
        <p:scale>
          <a:sx n="100" d="100"/>
          <a:sy n="100" d="100"/>
        </p:scale>
        <p:origin x="-25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EB18C-6098-4993-9D0E-1AC35D838C3F}" type="datetimeFigureOut">
              <a:rPr lang="ru-RU"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F517-329B-434C-A79D-4315C21B346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1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F517-329B-434C-A79D-4315C21B346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5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F517-329B-434C-A79D-4315C21B346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3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F517-329B-434C-A79D-4315C21B346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0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A3FE7-B905-4260-95FD-F9D2A54CEFDD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325E9-BA77-4891-BBFE-CC4B9F6ABD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982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0368A-AC9E-4E30-82A5-A8FF2E1E76E3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F37B7-3645-4FBA-9B90-45031331E7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61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ECCB0-5D73-4745-BA43-657E83108E8F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0B84A-F749-4D89-B515-CF0CFED214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296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D70837F-E269-4D58-A6F1-BE0A0C68F764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B61E7BA-6D76-47BF-A91F-5B598D0DCD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345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1C238DA-1461-42F3-BDBC-9BB50139150E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933BFB9-08EA-4C91-A060-F2F30E3396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498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5770C84-F46F-45A2-97AA-6C300D83E3DD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3721E9A-A85B-4803-A4F4-10207581D0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123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4280BDA-53FD-49A6-8187-66FD9BF138E5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DBB6F6C-6C8F-4998-8536-81DB9A3E10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32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91E0C1-ADFC-4F8D-8E37-8A26E228A86B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B9C57-4256-4FC3-8831-ACACC0804B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197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264A4-62BB-4FE5-8123-DEB78DF95B9E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BE421-6923-44B7-AC16-0806801BB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750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8C7B90-8456-4FAB-B176-5DC17FB05ABF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8073-5B74-41A6-B0B9-73C764E468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363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B874F7-4C9B-476D-802B-1407DE33FD07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A67B9-3354-47D7-9DA6-F361DB5287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063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C6E00A-EFC3-4886-81FC-16D1FCCCEE35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0F906-771E-44A2-8E54-CB5BBA3525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50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531CC9-4A94-452B-AEE9-B682E833888E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91DB1-719E-4844-8063-A14685FCCF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76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86CD3-8DAC-4874-99BC-6C1B9A43BBB4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4A4D8-12F5-49A2-8100-8DDFD3F35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58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5478D-AB23-46AE-A10B-CF1B72102AC1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CBEA-D4C0-43B9-9BE1-087748E1D2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680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2607F08-9357-44CF-B37E-A5906DF2BA02}" type="datetimeFigureOut">
              <a:rPr lang="ru-RU" altLang="ru-RU"/>
              <a:pPr/>
              <a:t>10.03.2017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0FACDBB-8A7F-4D6D-9C40-A397C0394E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lang="ru-RU" sz="4400" b="1" kern="1200">
          <a:solidFill>
            <a:srgbClr val="E46C0A"/>
          </a:solidFill>
          <a:latin typeface="Impact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anose="020B080603090205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anose="020B080603090205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anose="020B080603090205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anose="020B080603090205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anose="020B080603090205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anose="020B080603090205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anose="020B080603090205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anose="020B080603090205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516688" y="2133600"/>
            <a:ext cx="2627312" cy="503238"/>
          </a:xfrm>
        </p:spPr>
        <p:txBody>
          <a:bodyPr/>
          <a:lstStyle/>
          <a:p>
            <a:r>
              <a:rPr altLang="ru-RU" sz="2400" smtClean="0">
                <a:solidFill>
                  <a:srgbClr val="F13D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Методическое объединение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3933825"/>
            <a:ext cx="6048375" cy="239077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3600" b="1">
                <a:solidFill>
                  <a:srgbClr val="AA0A0A"/>
                </a:solidFill>
                <a:latin typeface="Times New Roman" panose="02020603050405020304" pitchFamily="18" charset="0"/>
              </a:rPr>
              <a:t>Кудрявцева Марина Алексеевна</a:t>
            </a:r>
          </a:p>
          <a:p>
            <a:pPr algn="ctr">
              <a:lnSpc>
                <a:spcPct val="90000"/>
              </a:lnSpc>
            </a:pPr>
            <a:r>
              <a:rPr lang="ru-RU" altLang="ru-RU" sz="2800" b="1">
                <a:solidFill>
                  <a:srgbClr val="604A7B"/>
                </a:solidFill>
                <a:latin typeface="Times New Roman" panose="02020603050405020304" pitchFamily="18" charset="0"/>
              </a:rPr>
              <a:t>учитель начальных классов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>
                <a:solidFill>
                  <a:srgbClr val="604A7B"/>
                </a:solidFill>
                <a:latin typeface="Times New Roman" panose="02020603050405020304" pitchFamily="18" charset="0"/>
              </a:rPr>
              <a:t>МБОУ "Лицей №3 г. Сургут"</a:t>
            </a:r>
          </a:p>
        </p:txBody>
      </p:sp>
      <p:pic>
        <p:nvPicPr>
          <p:cNvPr id="3079" name="Picture 7" descr="photo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9275"/>
            <a:ext cx="2257425" cy="3384550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altLang="ru-RU" sz="4000">
                <a:solidFill>
                  <a:srgbClr val="AA0A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Наши  проекты</a:t>
            </a:r>
          </a:p>
        </p:txBody>
      </p:sp>
      <p:pic>
        <p:nvPicPr>
          <p:cNvPr id="67588" name="Picture 4" descr="IMG_009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68413"/>
            <a:ext cx="2736850" cy="2343150"/>
          </a:xfrm>
          <a:noFill/>
          <a:ln>
            <a:solidFill>
              <a:srgbClr val="993366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1" name="Picture 7" descr="IMG_009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268413"/>
            <a:ext cx="2808287" cy="2322512"/>
          </a:xfrm>
          <a:noFill/>
          <a:ln>
            <a:solidFill>
              <a:srgbClr val="883014"/>
            </a:solidFill>
            <a:miter lim="800000"/>
            <a:headEnd/>
            <a:tailEnd/>
          </a:ln>
        </p:spPr>
      </p:pic>
      <p:pic>
        <p:nvPicPr>
          <p:cNvPr id="67594" name="Picture 10" descr="IMG_015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1276350"/>
            <a:ext cx="2665412" cy="2324100"/>
          </a:xfrm>
          <a:noFill/>
          <a:ln>
            <a:solidFill>
              <a:srgbClr val="883014"/>
            </a:solidFill>
            <a:miter lim="800000"/>
            <a:headEnd/>
            <a:tailEnd/>
          </a:ln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755650" y="3573463"/>
            <a:ext cx="1728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Творческий проект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3203575" y="3644900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Информационный   проект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6804025" y="3716338"/>
            <a:ext cx="1770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Мини- проекты</a:t>
            </a:r>
          </a:p>
        </p:txBody>
      </p:sp>
      <p:pic>
        <p:nvPicPr>
          <p:cNvPr id="67597" name="Picture 13" descr="IMG_05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4292600"/>
            <a:ext cx="2492375" cy="1819275"/>
          </a:xfrm>
          <a:noFill/>
          <a:ln>
            <a:solidFill>
              <a:srgbClr val="883014"/>
            </a:solidFill>
            <a:miter lim="800000"/>
            <a:headEnd/>
            <a:tailEnd/>
          </a:ln>
        </p:spPr>
      </p:pic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1908175" y="6165850"/>
            <a:ext cx="2879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Исследовательский проект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altLang="ru-RU">
                <a:solidFill>
                  <a:srgbClr val="AA0A0A"/>
                </a:solidFill>
                <a:latin typeface="Times New Roman" panose="02020603050405020304" pitchFamily="18" charset="0"/>
              </a:rPr>
              <a:t>Результативность  работы</a:t>
            </a:r>
          </a:p>
        </p:txBody>
      </p:sp>
      <p:graphicFrame>
        <p:nvGraphicFramePr>
          <p:cNvPr id="5120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27088" y="1341438"/>
          <a:ext cx="4392612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Диаграмма" r:id="rId3" imgW="4448287" imgH="3181480" progId="Excel.Chart.8">
                  <p:embed/>
                </p:oleObj>
              </mc:Choice>
              <mc:Fallback>
                <p:oleObj name="Диаграмма" r:id="rId3" imgW="4448287" imgH="318148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341438"/>
                        <a:ext cx="4392612" cy="314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932363" y="4076700"/>
          <a:ext cx="403860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Диаграмма" r:id="rId5" imgW="4676708" imgH="2609991" progId="Excel.Chart.8">
                  <p:embed/>
                </p:oleObj>
              </mc:Choice>
              <mc:Fallback>
                <p:oleObj name="Диаграмма" r:id="rId5" imgW="4676708" imgH="260999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076700"/>
                        <a:ext cx="4038600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altLang="ru-RU" sz="4000">
                <a:solidFill>
                  <a:srgbClr val="AA0A0A"/>
                </a:solidFill>
                <a:latin typeface="Times New Roman" panose="02020603050405020304" pitchFamily="18" charset="0"/>
              </a:rPr>
              <a:t/>
            </a:r>
            <a:br>
              <a:rPr altLang="ru-RU" sz="4000">
                <a:solidFill>
                  <a:srgbClr val="AA0A0A"/>
                </a:solidFill>
                <a:latin typeface="Times New Roman" panose="02020603050405020304" pitchFamily="18" charset="0"/>
              </a:rPr>
            </a:br>
            <a:r>
              <a:rPr altLang="ru-RU" sz="3200">
                <a:solidFill>
                  <a:srgbClr val="990033"/>
                </a:solidFill>
                <a:latin typeface="Monotype Corsiva" panose="03010101010201010101" pitchFamily="66" charset="0"/>
              </a:rPr>
              <a:t> </a:t>
            </a:r>
            <a:r>
              <a:rPr altLang="ru-RU" sz="32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Участие детей в олимпиадах и конкурсах</a:t>
            </a:r>
            <a:br>
              <a:rPr altLang="ru-RU" sz="32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altLang="ru-RU" sz="32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Всероссийского уровня</a:t>
            </a:r>
            <a:br>
              <a:rPr altLang="ru-RU" sz="32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altLang="ru-RU" sz="32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53336" name="Group 88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4978400" cy="4669536"/>
        </p:xfrm>
        <a:graphic>
          <a:graphicData uri="http://schemas.openxmlformats.org/drawingml/2006/table">
            <a:tbl>
              <a:tblPr/>
              <a:tblGrid>
                <a:gridCol w="1438275"/>
                <a:gridCol w="1741488"/>
                <a:gridCol w="1798637"/>
              </a:tblGrid>
              <a:tr h="1730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Предметы,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год участия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04A7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Результативность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победители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04A7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 « КиТ»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    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Соколова Яна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2 место по городу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« Совенок-Ломоносов»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Галиуллина Альфия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Кугуелова Ольга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Воробьева Анастасия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1 м. по республике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2 м. по республике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3 место  по республике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« КиТ»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Кугуелова Ольга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rgbClr val="604A7B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</a:rPr>
                        <a:t>1 место по республике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323" name="Picture 75" descr="img86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71528">
            <a:off x="6227763" y="1916113"/>
            <a:ext cx="979487" cy="13938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326" name="Picture 78" descr="img54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73848">
            <a:off x="7885113" y="5300663"/>
            <a:ext cx="985837" cy="12779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3329" name="Object 8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343775" y="1844675"/>
          <a:ext cx="1643063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0" name="Acrobat Document" r:id="rId5" imgW="5829210" imgH="8019988" progId="AcroExch.Document.7">
                  <p:embed/>
                </p:oleObj>
              </mc:Choice>
              <mc:Fallback>
                <p:oleObj name="Acrobat Document" r:id="rId5" imgW="5829210" imgH="8019988" progId="AcroExch.Document.7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1844675"/>
                        <a:ext cx="1643063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332" name="Picture 84" descr="img8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6391">
            <a:off x="7740650" y="3068638"/>
            <a:ext cx="993775" cy="144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33" name="Рисунок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37063"/>
            <a:ext cx="1439863" cy="103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34" name="Рисунок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02769">
            <a:off x="6011863" y="5157788"/>
            <a:ext cx="993775" cy="137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35" name="Рисунок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40789">
            <a:off x="5999163" y="3070225"/>
            <a:ext cx="1114425" cy="158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ru-RU" sz="4000">
                <a:solidFill>
                  <a:srgbClr val="AA0A0A"/>
                </a:solidFill>
                <a:latin typeface="Times New Roman" panose="02020603050405020304" pitchFamily="18" charset="0"/>
              </a:rPr>
              <a:t>Участие детей в научно-практических конференциях</a:t>
            </a:r>
          </a:p>
        </p:txBody>
      </p:sp>
      <p:pic>
        <p:nvPicPr>
          <p:cNvPr id="54278" name="Picture 6" descr="IMG_52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2400300" cy="1801812"/>
          </a:xfrm>
          <a:noFill/>
          <a:ln w="12700">
            <a:solidFill>
              <a:srgbClr val="A10B32"/>
            </a:solidFill>
            <a:miter lim="800000"/>
            <a:headEnd/>
            <a:tailEnd/>
          </a:ln>
        </p:spPr>
      </p:pic>
      <p:sp>
        <p:nvSpPr>
          <p:cNvPr id="54277" name="Rectangle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1" smtClean="0">
                <a:latin typeface="Times New Roman" panose="02020603050405020304" pitchFamily="18" charset="0"/>
              </a:rPr>
              <a:t>Богатырева Мария</a:t>
            </a:r>
            <a:endParaRPr lang="ru-RU" altLang="ru-RU" sz="180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smtClean="0">
                <a:latin typeface="Times New Roman" panose="02020603050405020304" pitchFamily="18" charset="0"/>
              </a:rPr>
              <a:t>Участник муниципального историко-патриотического конкурса « Служение отечеству:</a:t>
            </a:r>
            <a:r>
              <a:rPr lang="en-US" altLang="ru-RU" sz="1800" smtClean="0">
                <a:latin typeface="Times New Roman" panose="02020603050405020304" pitchFamily="18" charset="0"/>
              </a:rPr>
              <a:t> </a:t>
            </a:r>
            <a:r>
              <a:rPr lang="ru-RU" altLang="ru-RU" sz="1800" smtClean="0">
                <a:latin typeface="Times New Roman" panose="02020603050405020304" pitchFamily="18" charset="0"/>
              </a:rPr>
              <a:t>события, имена»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smtClean="0">
                <a:latin typeface="Times New Roman" panose="02020603050405020304" pitchFamily="18" charset="0"/>
              </a:rPr>
              <a:t>Проект « Сердцем прикоснись к подвигу»  2010 г.</a:t>
            </a:r>
          </a:p>
          <a:p>
            <a:pPr>
              <a:lnSpc>
                <a:spcPct val="80000"/>
              </a:lnSpc>
            </a:pPr>
            <a:r>
              <a:rPr lang="ru-RU" altLang="ru-RU" sz="1800" b="1" smtClean="0">
                <a:latin typeface="Times New Roman" panose="02020603050405020304" pitchFamily="18" charset="0"/>
              </a:rPr>
              <a:t>Овечкин Дмитрий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smtClean="0">
                <a:latin typeface="Times New Roman" panose="02020603050405020304" pitchFamily="18" charset="0"/>
              </a:rPr>
              <a:t>Участник  школьной научно-практической конференции. Проект « Крепкие-крепкие зубы»     2011 г.</a:t>
            </a:r>
          </a:p>
          <a:p>
            <a:pPr>
              <a:lnSpc>
                <a:spcPct val="80000"/>
              </a:lnSpc>
            </a:pPr>
            <a:r>
              <a:rPr lang="ru-RU" altLang="ru-RU" sz="1800" b="1" smtClean="0">
                <a:latin typeface="Times New Roman" panose="02020603050405020304" pitchFamily="18" charset="0"/>
              </a:rPr>
              <a:t>Каганская Арина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smtClean="0">
                <a:latin typeface="Times New Roman" panose="02020603050405020304" pitchFamily="18" charset="0"/>
              </a:rPr>
              <a:t>Участник муниципального конкурса, посвященного Дню Республики Марий Эл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smtClean="0">
                <a:latin typeface="Times New Roman" panose="02020603050405020304" pitchFamily="18" charset="0"/>
              </a:rPr>
              <a:t>Исследовательская работа « История марийской матрешки»     2011 г.</a:t>
            </a:r>
          </a:p>
          <a:p>
            <a:pPr>
              <a:lnSpc>
                <a:spcPct val="80000"/>
              </a:lnSpc>
            </a:pPr>
            <a:endParaRPr lang="ru-RU" altLang="ru-RU" sz="1800" smtClean="0">
              <a:latin typeface="Times New Roman" panose="02020603050405020304" pitchFamily="18" charset="0"/>
            </a:endParaRPr>
          </a:p>
        </p:txBody>
      </p:sp>
      <p:pic>
        <p:nvPicPr>
          <p:cNvPr id="54280" name="Picture 8" descr="IMG_538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700213"/>
            <a:ext cx="1641475" cy="2187575"/>
          </a:xfrm>
          <a:noFill/>
          <a:ln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54282" name="Picture 10" descr="s-P505003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2925762" cy="2187575"/>
          </a:xfrm>
          <a:prstGeom prst="rect">
            <a:avLst/>
          </a:prstGeom>
          <a:noFill/>
          <a:ln w="9525">
            <a:solidFill>
              <a:srgbClr val="A10B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ru-RU" sz="3600">
                <a:solidFill>
                  <a:srgbClr val="AA0A0A"/>
                </a:solidFill>
                <a:latin typeface="Times New Roman" panose="02020603050405020304" pitchFamily="18" charset="0"/>
              </a:rPr>
              <a:t>Распространение педагогического опыта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sz="half" idx="1"/>
          </p:nvPr>
        </p:nvSpPr>
        <p:spPr>
          <a:xfrm>
            <a:off x="0" y="1412875"/>
            <a:ext cx="4932363" cy="5445125"/>
          </a:xfrm>
        </p:spPr>
        <p:txBody>
          <a:bodyPr/>
          <a:lstStyle/>
          <a:p>
            <a:pPr>
              <a:lnSpc>
                <a:spcPts val="2000"/>
              </a:lnSpc>
              <a:buClr>
                <a:srgbClr val="993366"/>
              </a:buClr>
              <a:buSzPct val="85000"/>
              <a:buFontTx/>
              <a:buChar char="•"/>
            </a:pPr>
            <a:r>
              <a:rPr lang="ru-RU" altLang="ru-RU" sz="1500" smtClean="0">
                <a:latin typeface="Times New Roman" panose="02020603050405020304" pitchFamily="18" charset="0"/>
              </a:rPr>
              <a:t>Выступление на </a:t>
            </a:r>
            <a:r>
              <a:rPr lang="ru-RU" altLang="ru-RU" sz="1500" b="1" smtClean="0">
                <a:latin typeface="Times New Roman" panose="02020603050405020304" pitchFamily="18" charset="0"/>
              </a:rPr>
              <a:t>республиканском семинаре</a:t>
            </a:r>
            <a:r>
              <a:rPr lang="ru-RU" altLang="ru-RU" sz="1500" smtClean="0">
                <a:latin typeface="Times New Roman" panose="02020603050405020304" pitchFamily="18" charset="0"/>
              </a:rPr>
              <a:t>  «Использование в работе учителей начальных классов  различных технологий дифференцированного обучения» по теме « Использование гендерного подхода в организации проектной деятельности учащихся»,                                                                                                                     апрель 2008 г.</a:t>
            </a:r>
          </a:p>
          <a:p>
            <a:pPr>
              <a:lnSpc>
                <a:spcPts val="2000"/>
              </a:lnSpc>
              <a:buClr>
                <a:srgbClr val="993366"/>
              </a:buClr>
              <a:buSzPct val="85000"/>
              <a:buFontTx/>
              <a:buChar char="•"/>
            </a:pPr>
            <a:r>
              <a:rPr lang="ru-RU" altLang="ru-RU" sz="1500" smtClean="0">
                <a:latin typeface="Times New Roman" panose="02020603050405020304" pitchFamily="18" charset="0"/>
              </a:rPr>
              <a:t>Выступление на</a:t>
            </a:r>
            <a:r>
              <a:rPr lang="ru-RU" altLang="ru-RU" sz="1500" b="1" smtClean="0">
                <a:latin typeface="Times New Roman" panose="02020603050405020304" pitchFamily="18" charset="0"/>
              </a:rPr>
              <a:t> педагогическом совете</a:t>
            </a:r>
            <a:r>
              <a:rPr lang="ru-RU" altLang="ru-RU" sz="1500" smtClean="0">
                <a:latin typeface="Times New Roman" panose="02020603050405020304" pitchFamily="18" charset="0"/>
              </a:rPr>
              <a:t>  по теме: «Проектные технологии  в начальной школе»,январь 2009 г.</a:t>
            </a:r>
          </a:p>
          <a:p>
            <a:pPr>
              <a:lnSpc>
                <a:spcPct val="80000"/>
              </a:lnSpc>
              <a:buClr>
                <a:srgbClr val="B13B76"/>
              </a:buClr>
              <a:buFontTx/>
              <a:buChar char="•"/>
            </a:pPr>
            <a:r>
              <a:rPr lang="ru-RU" altLang="ru-RU" sz="1500" smtClean="0">
                <a:latin typeface="Times New Roman" panose="02020603050405020304" pitchFamily="18" charset="0"/>
              </a:rPr>
              <a:t>Выступление на </a:t>
            </a:r>
            <a:r>
              <a:rPr lang="ru-RU" altLang="ru-RU" sz="1500" b="1" smtClean="0">
                <a:latin typeface="Times New Roman" panose="02020603050405020304" pitchFamily="18" charset="0"/>
              </a:rPr>
              <a:t>муниципальном конкурсе</a:t>
            </a:r>
            <a:r>
              <a:rPr lang="ru-RU" altLang="ru-RU" sz="1500" smtClean="0">
                <a:latin typeface="Times New Roman" panose="02020603050405020304" pitchFamily="18" charset="0"/>
              </a:rPr>
              <a:t> « Самый классный классный». Защита эссе « Мой взгляд на воспитание» март 2010 г.</a:t>
            </a:r>
          </a:p>
          <a:p>
            <a:pPr>
              <a:lnSpc>
                <a:spcPct val="80000"/>
              </a:lnSpc>
              <a:buClr>
                <a:srgbClr val="B13B76"/>
              </a:buClr>
              <a:buFontTx/>
              <a:buChar char="•"/>
            </a:pPr>
            <a:r>
              <a:rPr lang="ru-RU" altLang="ru-RU" sz="1500" smtClean="0">
                <a:latin typeface="Times New Roman" panose="02020603050405020304" pitchFamily="18" charset="0"/>
              </a:rPr>
              <a:t>Выступление на </a:t>
            </a:r>
            <a:r>
              <a:rPr lang="ru-RU" altLang="ru-RU" sz="1500" b="1" smtClean="0">
                <a:latin typeface="Times New Roman" panose="02020603050405020304" pitchFamily="18" charset="0"/>
              </a:rPr>
              <a:t>методическом совете</a:t>
            </a:r>
            <a:r>
              <a:rPr lang="ru-RU" altLang="ru-RU" sz="1500" smtClean="0">
                <a:latin typeface="Times New Roman" panose="02020603050405020304" pitchFamily="18" charset="0"/>
              </a:rPr>
              <a:t> учителей начальных классов по теме « Разностороннее развитие личности в условиях реализации профессиональной ориентации учащихся начальных классов», декабрь 2010 г.</a:t>
            </a:r>
          </a:p>
          <a:p>
            <a:pPr>
              <a:lnSpc>
                <a:spcPct val="80000"/>
              </a:lnSpc>
              <a:buClr>
                <a:srgbClr val="B13B76"/>
              </a:buClr>
              <a:buFontTx/>
              <a:buChar char="•"/>
            </a:pPr>
            <a:r>
              <a:rPr lang="ru-RU" altLang="ru-RU" sz="1500" smtClean="0">
                <a:latin typeface="Times New Roman" panose="02020603050405020304" pitchFamily="18" charset="0"/>
              </a:rPr>
              <a:t>Выступление на </a:t>
            </a:r>
            <a:r>
              <a:rPr lang="ru-RU" altLang="ru-RU" sz="1500" b="1" smtClean="0">
                <a:latin typeface="Times New Roman" panose="02020603050405020304" pitchFamily="18" charset="0"/>
              </a:rPr>
              <a:t>методическом совете</a:t>
            </a:r>
            <a:r>
              <a:rPr lang="ru-RU" altLang="ru-RU" sz="1500" smtClean="0">
                <a:latin typeface="Times New Roman" panose="02020603050405020304" pitchFamily="18" charset="0"/>
              </a:rPr>
              <a:t> учителей начальных классов по теме «Использование проектной деятельности на уроках  литературного чтения и окружающего мира», январь 2012 г.</a:t>
            </a:r>
          </a:p>
          <a:p>
            <a:pPr>
              <a:lnSpc>
                <a:spcPct val="80000"/>
              </a:lnSpc>
              <a:buClr>
                <a:srgbClr val="B13B76"/>
              </a:buClr>
              <a:buFontTx/>
              <a:buChar char="•"/>
            </a:pPr>
            <a:endParaRPr lang="ru-RU" altLang="ru-RU" sz="150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B13B76"/>
              </a:buClr>
              <a:buFontTx/>
              <a:buNone/>
            </a:pPr>
            <a:r>
              <a:rPr lang="ru-RU" altLang="ru-RU" sz="1200" smtClean="0">
                <a:latin typeface="Times New Roman" panose="02020603050405020304" pitchFamily="18" charset="0"/>
              </a:rPr>
              <a:t>                                                                                       </a:t>
            </a:r>
          </a:p>
        </p:txBody>
      </p:sp>
      <p:sp>
        <p:nvSpPr>
          <p:cNvPr id="52230" name="Rectangle 6"/>
          <p:cNvSpPr>
            <a:spLocks noGrp="1"/>
          </p:cNvSpPr>
          <p:nvPr>
            <p:ph type="body" sz="half" idx="2"/>
          </p:nvPr>
        </p:nvSpPr>
        <p:spPr>
          <a:xfrm>
            <a:off x="4643438" y="1484313"/>
            <a:ext cx="4321175" cy="5373687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660033"/>
              </a:buClr>
              <a:buFontTx/>
              <a:buChar char="•"/>
            </a:pPr>
            <a:r>
              <a:rPr lang="ru-RU" altLang="ru-RU" sz="1600" smtClean="0">
                <a:latin typeface="Times New Roman" panose="02020603050405020304" pitchFamily="18" charset="0"/>
              </a:rPr>
              <a:t>Урок литературного чтения « Люди премудрые тихо живут» </a:t>
            </a:r>
            <a:r>
              <a:rPr lang="ru-RU" altLang="ru-RU" sz="1600" b="1" smtClean="0">
                <a:latin typeface="Times New Roman" panose="02020603050405020304" pitchFamily="18" charset="0"/>
              </a:rPr>
              <a:t>Республиканский семинар</a:t>
            </a:r>
            <a:r>
              <a:rPr lang="ru-RU" altLang="ru-RU" sz="1600" smtClean="0">
                <a:latin typeface="Times New Roman" panose="02020603050405020304" pitchFamily="18" charset="0"/>
              </a:rPr>
              <a:t> « Дифференцированный подход в обучении, март 2006»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Tx/>
              <a:buChar char="•"/>
            </a:pPr>
            <a:r>
              <a:rPr lang="ru-RU" altLang="ru-RU" sz="1600" smtClean="0">
                <a:latin typeface="Times New Roman" panose="02020603050405020304" pitchFamily="18" charset="0"/>
              </a:rPr>
              <a:t>Урок литературного чтения « Как смотрит на мир поэт, художник и композитор» </a:t>
            </a:r>
            <a:r>
              <a:rPr lang="ru-RU" altLang="ru-RU" sz="1600" b="1" smtClean="0">
                <a:latin typeface="Times New Roman" panose="02020603050405020304" pitchFamily="18" charset="0"/>
              </a:rPr>
              <a:t>Республиканский семинар, </a:t>
            </a:r>
            <a:r>
              <a:rPr lang="ru-RU" altLang="ru-RU" sz="1600" smtClean="0">
                <a:latin typeface="Times New Roman" panose="02020603050405020304" pitchFamily="18" charset="0"/>
              </a:rPr>
              <a:t>октябрь 2007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Tx/>
              <a:buChar char="•"/>
            </a:pPr>
            <a:r>
              <a:rPr lang="ru-RU" altLang="ru-RU" sz="1600" smtClean="0">
                <a:latin typeface="Times New Roman" panose="02020603050405020304" pitchFamily="18" charset="0"/>
              </a:rPr>
              <a:t>Урок обучения грамоте </a:t>
            </a:r>
            <a:r>
              <a:rPr lang="ru-RU" altLang="ru-RU" sz="1600" b="1" smtClean="0">
                <a:latin typeface="Times New Roman" panose="02020603050405020304" pitchFamily="18" charset="0"/>
              </a:rPr>
              <a:t>Городской семинар</a:t>
            </a:r>
            <a:r>
              <a:rPr lang="ru-RU" altLang="ru-RU" sz="1600" smtClean="0">
                <a:latin typeface="Times New Roman" panose="02020603050405020304" pitchFamily="18" charset="0"/>
              </a:rPr>
              <a:t>» преемственность между детским садом и школой»,2006 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Tx/>
              <a:buChar char="•"/>
            </a:pPr>
            <a:r>
              <a:rPr lang="ru-RU" altLang="ru-RU" sz="1600" smtClean="0">
                <a:latin typeface="Times New Roman" panose="02020603050405020304" pitchFamily="18" charset="0"/>
              </a:rPr>
              <a:t>Урок по ИКН « Путешествие по родному краю» </a:t>
            </a:r>
            <a:r>
              <a:rPr lang="ru-RU" altLang="ru-RU" sz="1600" b="1" smtClean="0">
                <a:latin typeface="Times New Roman" panose="02020603050405020304" pitchFamily="18" charset="0"/>
              </a:rPr>
              <a:t>Республиканский семинар, </a:t>
            </a:r>
            <a:r>
              <a:rPr lang="ru-RU" altLang="ru-RU" sz="1600" smtClean="0">
                <a:latin typeface="Times New Roman" panose="02020603050405020304" pitchFamily="18" charset="0"/>
              </a:rPr>
              <a:t>2007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Tx/>
              <a:buChar char="•"/>
            </a:pPr>
            <a:r>
              <a:rPr lang="ru-RU" altLang="ru-RU" sz="1600" smtClean="0">
                <a:latin typeface="Times New Roman" panose="02020603050405020304" pitchFamily="18" charset="0"/>
              </a:rPr>
              <a:t>Урок литературного чтения «Красивое и страшное в природе» </a:t>
            </a:r>
            <a:r>
              <a:rPr lang="ru-RU" altLang="ru-RU" sz="1600" b="1" smtClean="0">
                <a:latin typeface="Times New Roman" panose="02020603050405020304" pitchFamily="18" charset="0"/>
              </a:rPr>
              <a:t>Городской семинар</a:t>
            </a:r>
            <a:r>
              <a:rPr lang="ru-RU" altLang="ru-RU" sz="1600" smtClean="0">
                <a:latin typeface="Times New Roman" panose="02020603050405020304" pitchFamily="18" charset="0"/>
              </a:rPr>
              <a:t>  « Опыт применения ИКТ  в процессе обучения младших школьников» декабрь  2009 г. 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Tx/>
              <a:buChar char="•"/>
            </a:pPr>
            <a:r>
              <a:rPr lang="ru-RU" altLang="ru-RU" sz="1600" smtClean="0">
                <a:latin typeface="Times New Roman" panose="02020603050405020304" pitchFamily="18" charset="0"/>
              </a:rPr>
              <a:t>Урок технологии  « Оригами из кругов . Изделие « Весенний букет» </a:t>
            </a:r>
            <a:r>
              <a:rPr lang="ru-RU" altLang="ru-RU" sz="1600" b="1" smtClean="0">
                <a:latin typeface="Times New Roman" panose="02020603050405020304" pitchFamily="18" charset="0"/>
              </a:rPr>
              <a:t>Республиканский семинар</a:t>
            </a:r>
            <a:r>
              <a:rPr lang="ru-RU" altLang="ru-RU" sz="1600" smtClean="0">
                <a:latin typeface="Times New Roman" panose="02020603050405020304" pitchFamily="18" charset="0"/>
              </a:rPr>
              <a:t> « Реализация творческих способностей учащихся на уроках эстетического и технологического  циклов», март 2011 г.</a:t>
            </a:r>
          </a:p>
          <a:p>
            <a:pPr>
              <a:lnSpc>
                <a:spcPct val="80000"/>
              </a:lnSpc>
              <a:buClr>
                <a:srgbClr val="660033"/>
              </a:buClr>
              <a:buFontTx/>
              <a:buChar char="•"/>
            </a:pPr>
            <a:endParaRPr lang="ru-RU" altLang="ru-RU" sz="16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4" name="Rectangle 10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000" b="1" smtClean="0">
                <a:latin typeface="Times New Roman" panose="02020603050405020304" pitchFamily="18" charset="0"/>
              </a:rPr>
              <a:t>Музеи  </a:t>
            </a:r>
            <a:r>
              <a:rPr lang="ru-RU" altLang="ru-RU" sz="20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</a:t>
            </a:r>
            <a:r>
              <a:rPr lang="ru-RU" altLang="ru-RU" sz="2000" b="1" smtClean="0">
                <a:latin typeface="Times New Roman" panose="02020603050405020304" pitchFamily="18" charset="0"/>
              </a:rPr>
              <a:t>Станция                            Библиотеки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smtClean="0">
                <a:latin typeface="Times New Roman" panose="02020603050405020304" pitchFamily="18" charset="0"/>
              </a:rPr>
              <a:t>                                                       Технического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smtClean="0">
                <a:latin typeface="Times New Roman" panose="02020603050405020304" pitchFamily="18" charset="0"/>
              </a:rPr>
              <a:t>                                                         Творчества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smtClean="0">
                <a:latin typeface="Times New Roman" panose="02020603050405020304" pitchFamily="18" charset="0"/>
              </a:rPr>
              <a:t>                                                           Учащихся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b="1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mtClean="0">
              <a:solidFill>
                <a:srgbClr val="AA0A0A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smtClean="0">
                <a:latin typeface="Times New Roman" panose="02020603050405020304" pitchFamily="18" charset="0"/>
              </a:rPr>
              <a:t>Спортивные секции</a:t>
            </a:r>
            <a:r>
              <a:rPr lang="ru-RU" altLang="ru-RU" sz="2000" smtClean="0">
                <a:latin typeface="Times New Roman" panose="02020603050405020304" pitchFamily="18" charset="0"/>
              </a:rPr>
              <a:t>                                                       </a:t>
            </a:r>
            <a:r>
              <a:rPr lang="ru-RU" altLang="ru-RU" sz="2000" b="1" smtClean="0">
                <a:latin typeface="Times New Roman" panose="02020603050405020304" pitchFamily="18" charset="0"/>
              </a:rPr>
              <a:t>Дворец творчества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smtClean="0">
                <a:latin typeface="Times New Roman" panose="02020603050405020304" pitchFamily="18" charset="0"/>
              </a:rPr>
              <a:t>                                                                                                           юных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>
                <a:latin typeface="Times New Roman" panose="02020603050405020304" pitchFamily="18" charset="0"/>
              </a:rPr>
              <a:t>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>
                <a:latin typeface="Times New Roman" panose="02020603050405020304" pitchFamily="18" charset="0"/>
              </a:rPr>
              <a:t>                                                                     </a:t>
            </a:r>
            <a:r>
              <a:rPr lang="ru-RU" altLang="ru-RU" sz="2000" b="1" smtClean="0">
                <a:latin typeface="Times New Roman" panose="02020603050405020304" pitchFamily="18" charset="0"/>
              </a:rPr>
              <a:t>Театры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b="1" smtClean="0">
                <a:latin typeface="Times New Roman" panose="02020603050405020304" pitchFamily="18" charset="0"/>
              </a:rPr>
              <a:t> </a:t>
            </a:r>
            <a:r>
              <a:rPr lang="ru-RU" altLang="ru-RU" sz="2000" b="1" smtClean="0">
                <a:latin typeface="Times New Roman" panose="02020603050405020304" pitchFamily="18" charset="0"/>
              </a:rPr>
              <a:t>Детский клуб «Радуга»</a:t>
            </a:r>
            <a:endParaRPr lang="ru-RU" altLang="ru-RU" b="1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b="1" smtClean="0">
                <a:latin typeface="Times New Roman" panose="02020603050405020304" pitchFamily="18" charset="0"/>
              </a:rPr>
              <a:t>              </a:t>
            </a:r>
            <a:r>
              <a:rPr lang="ru-RU" altLang="ru-RU" sz="2000" b="1" smtClean="0">
                <a:latin typeface="Times New Roman" panose="02020603050405020304" pitchFamily="18" charset="0"/>
              </a:rPr>
              <a:t>СМИ (интернет)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smtClean="0">
                <a:latin typeface="Times New Roman" panose="02020603050405020304" pitchFamily="18" charset="0"/>
              </a:rPr>
              <a:t>                                                                                    Музыкальная школа</a:t>
            </a:r>
            <a:r>
              <a:rPr lang="ru-RU" altLang="ru-RU" sz="2000" smtClean="0">
                <a:solidFill>
                  <a:srgbClr val="AA0A0A"/>
                </a:solidFill>
                <a:latin typeface="Times New Roman" panose="02020603050405020304" pitchFamily="18" charset="0"/>
              </a:rPr>
              <a:t>                                                      </a:t>
            </a:r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2843213" y="1700213"/>
            <a:ext cx="3673475" cy="194468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AA0A0A"/>
                </a:solidFill>
              </a:rPr>
              <a:t>Социально – </a:t>
            </a:r>
          </a:p>
          <a:p>
            <a:pPr algn="ctr"/>
            <a:r>
              <a:rPr lang="ru-RU" altLang="ru-RU" sz="2800" b="1">
                <a:solidFill>
                  <a:srgbClr val="AA0A0A"/>
                </a:solidFill>
              </a:rPr>
              <a:t>образовательное</a:t>
            </a:r>
          </a:p>
          <a:p>
            <a:pPr algn="ctr"/>
            <a:r>
              <a:rPr lang="ru-RU" altLang="ru-RU" sz="2800" b="1">
                <a:solidFill>
                  <a:srgbClr val="AA0A0A"/>
                </a:solidFill>
              </a:rPr>
              <a:t> партнерство</a:t>
            </a: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V="1">
            <a:off x="6084888" y="620713"/>
            <a:ext cx="14398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5795963" y="3429000"/>
            <a:ext cx="13684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5003800" y="3644900"/>
            <a:ext cx="1081088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 flipH="1">
            <a:off x="2411413" y="3573463"/>
            <a:ext cx="1439862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 flipH="1" flipV="1">
            <a:off x="2195513" y="3213100"/>
            <a:ext cx="108108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 flipH="1" flipV="1">
            <a:off x="1331913" y="620713"/>
            <a:ext cx="20161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 flipH="1" flipV="1">
            <a:off x="4284663" y="1341438"/>
            <a:ext cx="714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>
            <a:off x="5580063" y="3573463"/>
            <a:ext cx="20161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 flipH="1">
            <a:off x="3779838" y="3644900"/>
            <a:ext cx="504825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ru-RU">
                <a:solidFill>
                  <a:srgbClr val="AA0A0A"/>
                </a:solidFill>
                <a:latin typeface="Times New Roman" panose="02020603050405020304" pitchFamily="18" charset="0"/>
              </a:rPr>
              <a:t>Педагогические аксиомы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sz="half" idx="1"/>
          </p:nvPr>
        </p:nvSpPr>
        <p:spPr>
          <a:xfrm>
            <a:off x="323850" y="1600200"/>
            <a:ext cx="2735263" cy="2692400"/>
          </a:xfrm>
          <a:solidFill>
            <a:srgbClr val="FBB9C6"/>
          </a:solidFill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800" smtClean="0">
                <a:latin typeface="Times New Roman" panose="02020603050405020304" pitchFamily="18" charset="0"/>
              </a:rPr>
              <a:t>Любить то, что преподаю, и тех, кому</a:t>
            </a:r>
            <a:r>
              <a:rPr lang="ru-RU" altLang="ru-RU" sz="2800" smtClean="0">
                <a:latin typeface="Arial" panose="020B0604020202020204" pitchFamily="34" charset="0"/>
              </a:rPr>
              <a:t> </a:t>
            </a:r>
            <a:r>
              <a:rPr lang="ru-RU" altLang="ru-RU" sz="2800" smtClean="0">
                <a:latin typeface="Times New Roman" panose="02020603050405020304" pitchFamily="18" charset="0"/>
              </a:rPr>
              <a:t>преподаю</a:t>
            </a:r>
          </a:p>
        </p:txBody>
      </p:sp>
      <p:pic>
        <p:nvPicPr>
          <p:cNvPr id="16392" name="Picture 8" descr="7_4_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133600"/>
            <a:ext cx="3144838" cy="4249738"/>
          </a:xfrm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300788" y="1700213"/>
            <a:ext cx="2663825" cy="3081337"/>
          </a:xfrm>
          <a:prstGeom prst="rect">
            <a:avLst/>
          </a:prstGeom>
          <a:solidFill>
            <a:srgbClr val="FBB9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604A7B"/>
                </a:solidFill>
                <a:latin typeface="Times New Roman" panose="02020603050405020304" pitchFamily="18" charset="0"/>
              </a:rPr>
              <a:t>Увлечь интересной деятельностью и развить в нем все необходимые качества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492500" y="1628775"/>
            <a:ext cx="2447925" cy="1800225"/>
          </a:xfrm>
          <a:prstGeom prst="rect">
            <a:avLst/>
          </a:prstGeom>
          <a:solidFill>
            <a:srgbClr val="FBB9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604A7B"/>
                </a:solidFill>
                <a:latin typeface="Times New Roman" panose="02020603050405020304" pitchFamily="18" charset="0"/>
              </a:rPr>
              <a:t>Работать с ребенком и его семьей в содружестве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/>
          </p:cNvSpPr>
          <p:nvPr>
            <p:ph type="title"/>
          </p:nvPr>
        </p:nvSpPr>
        <p:spPr>
          <a:xfrm>
            <a:off x="611188" y="908050"/>
            <a:ext cx="8075612" cy="3889375"/>
          </a:xfrm>
        </p:spPr>
        <p:txBody>
          <a:bodyPr/>
          <a:lstStyle/>
          <a:p>
            <a:pPr algn="r"/>
            <a:r>
              <a:rPr altLang="ru-RU" sz="240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« </a:t>
            </a:r>
            <a:r>
              <a:rPr altLang="ru-RU" sz="360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Один шаг в обучении может означать сто шагов в развитии »</a:t>
            </a:r>
            <a:br>
              <a:rPr altLang="ru-RU" sz="360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altLang="ru-RU" sz="360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altLang="ru-RU" sz="360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altLang="ru-RU" sz="360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Л. В. Выготский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1шт_0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5113338" cy="35988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IMG_5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0692">
            <a:off x="6732588" y="549275"/>
            <a:ext cx="1835150" cy="13763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IMG_51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5983">
            <a:off x="7413625" y="2673350"/>
            <a:ext cx="1244600" cy="16573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IMG_42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252">
            <a:off x="7019925" y="4508500"/>
            <a:ext cx="1368425" cy="1825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IMG_51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4911">
            <a:off x="468313" y="3644900"/>
            <a:ext cx="1350962" cy="18002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 descr="1 (6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2205">
            <a:off x="179388" y="620713"/>
            <a:ext cx="1800225" cy="13477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PC1600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2024">
            <a:off x="1908175" y="4797425"/>
            <a:ext cx="2159000" cy="161448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11" descr="IMG_539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100">
            <a:off x="4716463" y="4652963"/>
            <a:ext cx="1492250" cy="198913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2" descr="IMG_52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571">
            <a:off x="457200" y="2020888"/>
            <a:ext cx="1189038" cy="15843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r"/>
            <a:r>
              <a:rPr altLang="ru-RU" sz="3200" b="0">
                <a:solidFill>
                  <a:srgbClr val="7707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Главная задача современной школы- это раскрытие способностей каждого ученика, воспитание личности, готовой к жизни в высокотехнологичном мире. Школа- центр творчества и  информации</a:t>
            </a:r>
            <a:r>
              <a:rPr altLang="ru-RU" sz="3200" b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br>
              <a:rPr altLang="ru-RU" sz="3200" b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altLang="ru-RU" sz="3200" b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altLang="ru-RU" sz="2800" b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Национальная образовательная  инициатива</a:t>
            </a:r>
            <a:br>
              <a:rPr altLang="ru-RU" sz="2800" b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altLang="ru-RU" sz="2800" b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«Наша новая школа»)</a:t>
            </a:r>
            <a:r>
              <a:rPr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ru-RU" sz="4000">
                <a:solidFill>
                  <a:srgbClr val="AA0A0A"/>
                </a:solidFill>
                <a:latin typeface="Times New Roman" panose="02020603050405020304" pitchFamily="18" charset="0"/>
              </a:rPr>
              <a:t>Универсальные  учебные действия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Личностные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600" smtClean="0">
                <a:latin typeface="Times New Roman" panose="02020603050405020304" pitchFamily="18" charset="0"/>
              </a:rPr>
              <a:t>(система ценностных ориентаций младшего школьника, отражающих личностные смыслы, мотивы, отношения к различным сферам окружающего мира)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Регулятивные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600" smtClean="0">
                <a:latin typeface="Times New Roman" panose="02020603050405020304" pitchFamily="18" charset="0"/>
              </a:rPr>
              <a:t>(Отражают способность обучающегося строить учебно-познавательную деятельность)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Познавательные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600" smtClean="0">
                <a:latin typeface="Times New Roman" panose="02020603050405020304" pitchFamily="18" charset="0"/>
              </a:rPr>
              <a:t>(Система способов познания окружающего мира, построения самостоятельного процесса поиска, исследования и совокупность операций по обработке, систематизации, обобщению и использованию полученной информации)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Коммуникативные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800" smtClean="0">
                <a:latin typeface="Times New Roman" panose="02020603050405020304" pitchFamily="18" charset="0"/>
              </a:rPr>
              <a:t>(Способность обучающегося осуществлять коммуникативную деятельность, использование правил общения в конкретных учебных и внеучебных ситуациях; самостоятельная организация речевой деятельности 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18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altLang="ru-RU">
                <a:solidFill>
                  <a:srgbClr val="AA0A0A"/>
                </a:solidFill>
                <a:latin typeface="Times New Roman" panose="02020603050405020304" pitchFamily="18" charset="0"/>
              </a:rPr>
              <a:t>Мой педагогический опыт </a:t>
            </a:r>
          </a:p>
        </p:txBody>
      </p:sp>
      <p:grpSp>
        <p:nvGrpSpPr>
          <p:cNvPr id="2" name="Diagram 6"/>
          <p:cNvGrpSpPr>
            <a:grpSpLocks noChangeAspect="1"/>
          </p:cNvGrpSpPr>
          <p:nvPr/>
        </p:nvGrpSpPr>
        <p:grpSpPr bwMode="auto">
          <a:xfrm>
            <a:off x="1116013" y="836613"/>
            <a:ext cx="7561262" cy="5832475"/>
            <a:chOff x="272" y="151"/>
            <a:chExt cx="4763" cy="3674"/>
          </a:xfrm>
        </p:grpSpPr>
        <p:sp>
          <p:nvSpPr>
            <p:cNvPr id="3" name="_s38923"/>
            <p:cNvSpPr>
              <a:spLocks noChangeArrowheads="1" noTextEdit="1"/>
            </p:cNvSpPr>
            <p:nvPr/>
          </p:nvSpPr>
          <p:spPr bwMode="auto">
            <a:xfrm>
              <a:off x="1965" y="775"/>
              <a:ext cx="1378" cy="1378"/>
            </a:xfrm>
            <a:prstGeom prst="ellipse">
              <a:avLst/>
            </a:prstGeom>
            <a:solidFill>
              <a:schemeClr val="folHlink">
                <a:alpha val="21001"/>
              </a:schemeClr>
            </a:solidFill>
            <a:ln w="4699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38924"/>
            <p:cNvSpPr>
              <a:spLocks noChangeArrowheads="1"/>
            </p:cNvSpPr>
            <p:nvPr/>
          </p:nvSpPr>
          <p:spPr bwMode="auto">
            <a:xfrm>
              <a:off x="2212" y="294"/>
              <a:ext cx="88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_s38919"/>
            <p:cNvSpPr>
              <a:spLocks noChangeArrowheads="1" noTextEdit="1"/>
            </p:cNvSpPr>
            <p:nvPr/>
          </p:nvSpPr>
          <p:spPr bwMode="auto">
            <a:xfrm>
              <a:off x="2418" y="1561"/>
              <a:ext cx="1378" cy="1378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38920"/>
            <p:cNvSpPr>
              <a:spLocks noChangeArrowheads="1"/>
            </p:cNvSpPr>
            <p:nvPr/>
          </p:nvSpPr>
          <p:spPr bwMode="auto">
            <a:xfrm>
              <a:off x="3823" y="2662"/>
              <a:ext cx="88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_s38921"/>
            <p:cNvSpPr>
              <a:spLocks noChangeArrowheads="1" noTextEdit="1"/>
            </p:cNvSpPr>
            <p:nvPr/>
          </p:nvSpPr>
          <p:spPr bwMode="auto">
            <a:xfrm>
              <a:off x="1511" y="1560"/>
              <a:ext cx="1378" cy="1378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38922"/>
            <p:cNvSpPr>
              <a:spLocks noChangeArrowheads="1"/>
            </p:cNvSpPr>
            <p:nvPr/>
          </p:nvSpPr>
          <p:spPr bwMode="auto">
            <a:xfrm>
              <a:off x="601" y="2663"/>
              <a:ext cx="88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4067175" y="2325688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Личностные особенности</a:t>
            </a:r>
            <a:r>
              <a:rPr lang="ru-RU" altLang="ru-RU"/>
              <a:t> 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2771775" y="3789363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Всестороннее  развитие</a:t>
            </a: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5148263" y="3716338"/>
            <a:ext cx="2303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Творческая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4883150"/>
          </a:xfrm>
        </p:spPr>
        <p:txBody>
          <a:bodyPr/>
          <a:lstStyle/>
          <a:p>
            <a:r>
              <a:rPr altLang="ru-RU">
                <a:solidFill>
                  <a:srgbClr val="AA0A0A"/>
                </a:solidFill>
                <a:latin typeface="Times New Roman" panose="02020603050405020304" pitchFamily="18" charset="0"/>
              </a:rPr>
              <a:t>учитель                         ученик</a:t>
            </a:r>
            <a:br>
              <a:rPr altLang="ru-RU">
                <a:solidFill>
                  <a:srgbClr val="AA0A0A"/>
                </a:solidFill>
                <a:latin typeface="Times New Roman" panose="02020603050405020304" pitchFamily="18" charset="0"/>
              </a:rPr>
            </a:br>
            <a:r>
              <a:rPr altLang="ru-RU" sz="3200" b="0">
                <a:solidFill>
                  <a:srgbClr val="604A7B"/>
                </a:solidFill>
                <a:latin typeface="Times New Roman" panose="02020603050405020304" pitchFamily="18" charset="0"/>
              </a:rPr>
              <a:t>сотрудничество</a:t>
            </a:r>
            <a:br>
              <a:rPr altLang="ru-RU" sz="3200" b="0">
                <a:solidFill>
                  <a:srgbClr val="604A7B"/>
                </a:solidFill>
                <a:latin typeface="Times New Roman" panose="02020603050405020304" pitchFamily="18" charset="0"/>
              </a:rPr>
            </a:br>
            <a:r>
              <a:rPr altLang="ru-RU" sz="3200" b="0">
                <a:solidFill>
                  <a:srgbClr val="604A7B"/>
                </a:solidFill>
                <a:latin typeface="Times New Roman" panose="02020603050405020304" pitchFamily="18" charset="0"/>
              </a:rPr>
              <a:t>партнерство</a:t>
            </a:r>
            <a:br>
              <a:rPr altLang="ru-RU" sz="3200" b="0">
                <a:solidFill>
                  <a:srgbClr val="604A7B"/>
                </a:solidFill>
                <a:latin typeface="Times New Roman" panose="02020603050405020304" pitchFamily="18" charset="0"/>
              </a:rPr>
            </a:br>
            <a:r>
              <a:rPr altLang="ru-RU" sz="3200" b="0">
                <a:solidFill>
                  <a:srgbClr val="604A7B"/>
                </a:solidFill>
                <a:latin typeface="Times New Roman" panose="02020603050405020304" pitchFamily="18" charset="0"/>
              </a:rPr>
              <a:t>сотворчество</a:t>
            </a:r>
            <a:br>
              <a:rPr altLang="ru-RU" sz="3200" b="0">
                <a:solidFill>
                  <a:srgbClr val="604A7B"/>
                </a:solidFill>
                <a:latin typeface="Times New Roman" panose="02020603050405020304" pitchFamily="18" charset="0"/>
              </a:rPr>
            </a:br>
            <a:r>
              <a:rPr altLang="ru-RU" sz="3200" b="0">
                <a:solidFill>
                  <a:srgbClr val="604A7B"/>
                </a:solidFill>
                <a:latin typeface="Times New Roman" panose="02020603050405020304" pitchFamily="18" charset="0"/>
              </a:rPr>
              <a:t>сопереживание</a:t>
            </a:r>
            <a:br>
              <a:rPr altLang="ru-RU" sz="3200" b="0">
                <a:solidFill>
                  <a:srgbClr val="604A7B"/>
                </a:solidFill>
                <a:latin typeface="Times New Roman" panose="02020603050405020304" pitchFamily="18" charset="0"/>
              </a:rPr>
            </a:br>
            <a:r>
              <a:rPr altLang="ru-RU" sz="3200" b="0">
                <a:solidFill>
                  <a:srgbClr val="604A7B"/>
                </a:solidFill>
                <a:latin typeface="Times New Roman" panose="02020603050405020304" pitchFamily="18" charset="0"/>
              </a:rPr>
              <a:t>совместная деятельность</a:t>
            </a:r>
            <a:br>
              <a:rPr altLang="ru-RU" sz="3200" b="0">
                <a:solidFill>
                  <a:srgbClr val="604A7B"/>
                </a:solidFill>
                <a:latin typeface="Times New Roman" panose="02020603050405020304" pitchFamily="18" charset="0"/>
              </a:rPr>
            </a:br>
            <a:r>
              <a:rPr altLang="ru-RU" sz="3200" b="0">
                <a:solidFill>
                  <a:srgbClr val="604A7B"/>
                </a:solidFill>
                <a:latin typeface="Times New Roman" panose="02020603050405020304" pitchFamily="18" charset="0"/>
              </a:rPr>
              <a:t>диалог</a:t>
            </a:r>
            <a:br>
              <a:rPr altLang="ru-RU" sz="3200" b="0">
                <a:solidFill>
                  <a:srgbClr val="604A7B"/>
                </a:solidFill>
                <a:latin typeface="Times New Roman" panose="02020603050405020304" pitchFamily="18" charset="0"/>
              </a:rPr>
            </a:br>
            <a:r>
              <a:rPr altLang="ru-RU" sz="3200">
                <a:solidFill>
                  <a:srgbClr val="CC0000"/>
                </a:solidFill>
                <a:latin typeface="Times New Roman" panose="02020603050405020304" pitchFamily="18" charset="0"/>
              </a:rPr>
              <a:t>Развивающее обучение</a:t>
            </a:r>
            <a:endParaRPr altLang="ru-RU" sz="3200">
              <a:solidFill>
                <a:srgbClr val="604A7B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1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404813"/>
            <a:ext cx="1081087" cy="1081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2195513" y="1268413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1908175" y="1341438"/>
            <a:ext cx="15113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547813" y="1341438"/>
            <a:ext cx="1800225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1258888" y="1341438"/>
            <a:ext cx="208915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1116013" y="1341438"/>
            <a:ext cx="2233612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971550" y="1341438"/>
            <a:ext cx="2808288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5867400" y="1341438"/>
            <a:ext cx="7921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5580063" y="1341438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5580063" y="1341438"/>
            <a:ext cx="15113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>
            <a:off x="5724525" y="1341438"/>
            <a:ext cx="172720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H="1">
            <a:off x="5724525" y="1268413"/>
            <a:ext cx="2087563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flipH="1">
            <a:off x="5148263" y="1341438"/>
            <a:ext cx="2952750" cy="295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ru-RU" sz="4000">
                <a:solidFill>
                  <a:srgbClr val="CC0000"/>
                </a:solidFill>
                <a:latin typeface="Times New Roman" panose="02020603050405020304" pitchFamily="18" charset="0"/>
              </a:rPr>
              <a:t>Как  мы запоминаем информацию</a:t>
            </a:r>
          </a:p>
        </p:txBody>
      </p:sp>
      <p:grpSp>
        <p:nvGrpSpPr>
          <p:cNvPr id="2" name="Diagram 6"/>
          <p:cNvGrpSpPr>
            <a:grpSpLocks noChangeAspect="1"/>
          </p:cNvGrpSpPr>
          <p:nvPr/>
        </p:nvGrpSpPr>
        <p:grpSpPr bwMode="auto">
          <a:xfrm>
            <a:off x="457200" y="1600200"/>
            <a:ext cx="8229600" cy="4525963"/>
            <a:chOff x="266" y="562"/>
            <a:chExt cx="5184" cy="2851"/>
          </a:xfrm>
        </p:grpSpPr>
        <p:sp>
          <p:nvSpPr>
            <p:cNvPr id="3" name="_s75783"/>
            <p:cNvSpPr>
              <a:spLocks noChangeArrowheads="1"/>
            </p:cNvSpPr>
            <p:nvPr/>
          </p:nvSpPr>
          <p:spPr bwMode="auto">
            <a:xfrm flipV="1">
              <a:off x="2639" y="476"/>
              <a:ext cx="437" cy="378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AA0A0A"/>
                  </a:solidFill>
                  <a:effectLst/>
                  <a:latin typeface="Arial" panose="020B0604020202020204" pitchFamily="34" charset="0"/>
                </a:rPr>
                <a:t>10%</a:t>
              </a: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770707"/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чтение</a:t>
              </a:r>
            </a:p>
          </p:txBody>
        </p:sp>
        <p:sp>
          <p:nvSpPr>
            <p:cNvPr id="4" name="_s75784"/>
            <p:cNvSpPr>
              <a:spLocks noChangeArrowheads="1"/>
            </p:cNvSpPr>
            <p:nvPr/>
          </p:nvSpPr>
          <p:spPr bwMode="auto">
            <a:xfrm flipV="1">
              <a:off x="2421" y="854"/>
              <a:ext cx="873" cy="37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AA0A0A"/>
                  </a:solidFill>
                  <a:effectLst/>
                  <a:latin typeface="Arial" panose="020B0604020202020204" pitchFamily="34" charset="0"/>
                </a:rPr>
                <a:t>26%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слушание</a:t>
              </a:r>
            </a:p>
          </p:txBody>
        </p:sp>
        <p:sp>
          <p:nvSpPr>
            <p:cNvPr id="5" name="_s75785"/>
            <p:cNvSpPr>
              <a:spLocks noChangeArrowheads="1"/>
            </p:cNvSpPr>
            <p:nvPr/>
          </p:nvSpPr>
          <p:spPr bwMode="auto">
            <a:xfrm flipV="1">
              <a:off x="2203" y="1232"/>
              <a:ext cx="1309" cy="378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AA0A0A"/>
                  </a:solidFill>
                  <a:effectLst/>
                  <a:latin typeface="Arial" panose="020B0604020202020204" pitchFamily="34" charset="0"/>
                </a:rPr>
                <a:t>30%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просмотр</a:t>
              </a:r>
            </a:p>
          </p:txBody>
        </p:sp>
        <p:sp>
          <p:nvSpPr>
            <p:cNvPr id="6" name="_s75786"/>
            <p:cNvSpPr>
              <a:spLocks noChangeArrowheads="1"/>
            </p:cNvSpPr>
            <p:nvPr/>
          </p:nvSpPr>
          <p:spPr bwMode="auto">
            <a:xfrm flipV="1">
              <a:off x="1985" y="1610"/>
              <a:ext cx="1745" cy="378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AA0A0A"/>
                  </a:solidFill>
                  <a:effectLst/>
                  <a:latin typeface="Arial" panose="020B0604020202020204" pitchFamily="34" charset="0"/>
                </a:rPr>
                <a:t>50%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просмотр и слушание</a:t>
              </a:r>
            </a:p>
          </p:txBody>
        </p:sp>
        <p:sp>
          <p:nvSpPr>
            <p:cNvPr id="7" name="_s75787"/>
            <p:cNvSpPr>
              <a:spLocks noChangeArrowheads="1"/>
            </p:cNvSpPr>
            <p:nvPr/>
          </p:nvSpPr>
          <p:spPr bwMode="auto">
            <a:xfrm flipV="1">
              <a:off x="1767" y="1988"/>
              <a:ext cx="2181" cy="378"/>
            </a:xfrm>
            <a:custGeom>
              <a:avLst/>
              <a:gdLst>
                <a:gd name="G0" fmla="+- 2160 0 0"/>
                <a:gd name="G1" fmla="+- 21600 0 2160"/>
                <a:gd name="G2" fmla="*/ 2160 1 2"/>
                <a:gd name="G3" fmla="+- 21600 0 G2"/>
                <a:gd name="G4" fmla="+/ 2160 21600 2"/>
                <a:gd name="G5" fmla="+/ G1 0 2"/>
                <a:gd name="G6" fmla="*/ 21600 21600 2160"/>
                <a:gd name="G7" fmla="*/ G6 1 2"/>
                <a:gd name="G8" fmla="+- 21600 0 G7"/>
                <a:gd name="G9" fmla="*/ 21600 1 2"/>
                <a:gd name="G10" fmla="+- 2160 0 G9"/>
                <a:gd name="G11" fmla="?: G10 G8 0"/>
                <a:gd name="G12" fmla="?: G10 G7 21600"/>
                <a:gd name="T0" fmla="*/ 20520 w 21600"/>
                <a:gd name="T1" fmla="*/ 10800 h 21600"/>
                <a:gd name="T2" fmla="*/ 10800 w 21600"/>
                <a:gd name="T3" fmla="*/ 21600 h 21600"/>
                <a:gd name="T4" fmla="*/ 1080 w 21600"/>
                <a:gd name="T5" fmla="*/ 10800 h 21600"/>
                <a:gd name="T6" fmla="*/ 10800 w 21600"/>
                <a:gd name="T7" fmla="*/ 0 h 21600"/>
                <a:gd name="T8" fmla="*/ 2880 w 21600"/>
                <a:gd name="T9" fmla="*/ 2880 h 21600"/>
                <a:gd name="T10" fmla="*/ 18720 w 21600"/>
                <a:gd name="T11" fmla="*/ 187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AA0A0A"/>
                  </a:solidFill>
                  <a:effectLst/>
                  <a:latin typeface="Arial" panose="020B0604020202020204" pitchFamily="34" charset="0"/>
                </a:rPr>
                <a:t>70%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обсуждение с другими</a:t>
              </a:r>
            </a:p>
          </p:txBody>
        </p:sp>
        <p:sp>
          <p:nvSpPr>
            <p:cNvPr id="8" name="_s75788"/>
            <p:cNvSpPr>
              <a:spLocks noChangeArrowheads="1"/>
            </p:cNvSpPr>
            <p:nvPr/>
          </p:nvSpPr>
          <p:spPr bwMode="auto">
            <a:xfrm flipV="1">
              <a:off x="1548" y="2366"/>
              <a:ext cx="2619" cy="377"/>
            </a:xfrm>
            <a:custGeom>
              <a:avLst/>
              <a:gdLst>
                <a:gd name="G0" fmla="+- 1800 0 0"/>
                <a:gd name="G1" fmla="+- 21600 0 1800"/>
                <a:gd name="G2" fmla="*/ 1800 1 2"/>
                <a:gd name="G3" fmla="+- 21600 0 G2"/>
                <a:gd name="G4" fmla="+/ 1800 21600 2"/>
                <a:gd name="G5" fmla="+/ G1 0 2"/>
                <a:gd name="G6" fmla="*/ 21600 21600 1800"/>
                <a:gd name="G7" fmla="*/ G6 1 2"/>
                <a:gd name="G8" fmla="+- 21600 0 G7"/>
                <a:gd name="G9" fmla="*/ 21600 1 2"/>
                <a:gd name="G10" fmla="+- 1800 0 G9"/>
                <a:gd name="G11" fmla="?: G10 G8 0"/>
                <a:gd name="G12" fmla="?: G10 G7 21600"/>
                <a:gd name="T0" fmla="*/ 20700 w 21600"/>
                <a:gd name="T1" fmla="*/ 10800 h 21600"/>
                <a:gd name="T2" fmla="*/ 10800 w 21600"/>
                <a:gd name="T3" fmla="*/ 21600 h 21600"/>
                <a:gd name="T4" fmla="*/ 900 w 21600"/>
                <a:gd name="T5" fmla="*/ 10800 h 21600"/>
                <a:gd name="T6" fmla="*/ 10800 w 21600"/>
                <a:gd name="T7" fmla="*/ 0 h 21600"/>
                <a:gd name="T8" fmla="*/ 2700 w 21600"/>
                <a:gd name="T9" fmla="*/ 2700 h 21600"/>
                <a:gd name="T10" fmla="*/ 18900 w 21600"/>
                <a:gd name="T11" fmla="*/ 189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00" y="21600"/>
                  </a:lnTo>
                  <a:lnTo>
                    <a:pt x="19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AA0A0A"/>
                  </a:solidFill>
                  <a:effectLst/>
                  <a:latin typeface="Arial" panose="020B0604020202020204" pitchFamily="34" charset="0"/>
                </a:rPr>
                <a:t>80%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основано на личном опыте</a:t>
              </a:r>
            </a:p>
          </p:txBody>
        </p:sp>
        <p:sp>
          <p:nvSpPr>
            <p:cNvPr id="9" name="_s75789"/>
            <p:cNvSpPr>
              <a:spLocks noChangeArrowheads="1"/>
            </p:cNvSpPr>
            <p:nvPr/>
          </p:nvSpPr>
          <p:spPr bwMode="auto">
            <a:xfrm flipV="1">
              <a:off x="1330" y="2743"/>
              <a:ext cx="3055" cy="378"/>
            </a:xfrm>
            <a:custGeom>
              <a:avLst/>
              <a:gdLst>
                <a:gd name="G0" fmla="+- 1543 0 0"/>
                <a:gd name="G1" fmla="+- 21600 0 1543"/>
                <a:gd name="G2" fmla="*/ 1543 1 2"/>
                <a:gd name="G3" fmla="+- 21600 0 G2"/>
                <a:gd name="G4" fmla="+/ 1543 21600 2"/>
                <a:gd name="G5" fmla="+/ G1 0 2"/>
                <a:gd name="G6" fmla="*/ 21600 21600 1543"/>
                <a:gd name="G7" fmla="*/ G6 1 2"/>
                <a:gd name="G8" fmla="+- 21600 0 G7"/>
                <a:gd name="G9" fmla="*/ 21600 1 2"/>
                <a:gd name="G10" fmla="+- 1543 0 G9"/>
                <a:gd name="G11" fmla="?: G10 G8 0"/>
                <a:gd name="G12" fmla="?: G10 G7 21600"/>
                <a:gd name="T0" fmla="*/ 20828 w 21600"/>
                <a:gd name="T1" fmla="*/ 10800 h 21600"/>
                <a:gd name="T2" fmla="*/ 10800 w 21600"/>
                <a:gd name="T3" fmla="*/ 21600 h 21600"/>
                <a:gd name="T4" fmla="*/ 772 w 21600"/>
                <a:gd name="T5" fmla="*/ 10800 h 21600"/>
                <a:gd name="T6" fmla="*/ 10800 w 21600"/>
                <a:gd name="T7" fmla="*/ 0 h 21600"/>
                <a:gd name="T8" fmla="*/ 2572 w 21600"/>
                <a:gd name="T9" fmla="*/ 2572 h 21600"/>
                <a:gd name="T10" fmla="*/ 19028 w 21600"/>
                <a:gd name="T11" fmla="*/ 190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543" y="21600"/>
                  </a:lnTo>
                  <a:lnTo>
                    <a:pt x="200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AA0A0A"/>
                  </a:solidFill>
                  <a:effectLst/>
                  <a:latin typeface="Arial" panose="020B0604020202020204" pitchFamily="34" charset="0"/>
                </a:rPr>
                <a:t>90%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проговаривание во время процесса обучения</a:t>
              </a:r>
            </a:p>
          </p:txBody>
        </p:sp>
        <p:sp>
          <p:nvSpPr>
            <p:cNvPr id="10" name="_s75790"/>
            <p:cNvSpPr>
              <a:spLocks noChangeArrowheads="1"/>
            </p:cNvSpPr>
            <p:nvPr/>
          </p:nvSpPr>
          <p:spPr bwMode="auto">
            <a:xfrm flipV="1">
              <a:off x="1112" y="3121"/>
              <a:ext cx="3491" cy="378"/>
            </a:xfrm>
            <a:custGeom>
              <a:avLst/>
              <a:gdLst>
                <a:gd name="G0" fmla="+- 1350 0 0"/>
                <a:gd name="G1" fmla="+- 21600 0 1350"/>
                <a:gd name="G2" fmla="*/ 1350 1 2"/>
                <a:gd name="G3" fmla="+- 21600 0 G2"/>
                <a:gd name="G4" fmla="+/ 1350 21600 2"/>
                <a:gd name="G5" fmla="+/ G1 0 2"/>
                <a:gd name="G6" fmla="*/ 21600 21600 1350"/>
                <a:gd name="G7" fmla="*/ G6 1 2"/>
                <a:gd name="G8" fmla="+- 21600 0 G7"/>
                <a:gd name="G9" fmla="*/ 21600 1 2"/>
                <a:gd name="G10" fmla="+- 1350 0 G9"/>
                <a:gd name="G11" fmla="?: G10 G8 0"/>
                <a:gd name="G12" fmla="?: G10 G7 21600"/>
                <a:gd name="T0" fmla="*/ 20925 w 21600"/>
                <a:gd name="T1" fmla="*/ 10800 h 21600"/>
                <a:gd name="T2" fmla="*/ 10800 w 21600"/>
                <a:gd name="T3" fmla="*/ 21600 h 21600"/>
                <a:gd name="T4" fmla="*/ 675 w 21600"/>
                <a:gd name="T5" fmla="*/ 10800 h 21600"/>
                <a:gd name="T6" fmla="*/ 10800 w 21600"/>
                <a:gd name="T7" fmla="*/ 0 h 21600"/>
                <a:gd name="T8" fmla="*/ 2475 w 21600"/>
                <a:gd name="T9" fmla="*/ 2475 h 21600"/>
                <a:gd name="T10" fmla="*/ 19125 w 21600"/>
                <a:gd name="T11" fmla="*/ 191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50" y="21600"/>
                  </a:lnTo>
                  <a:lnTo>
                    <a:pt x="202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AA0A0A"/>
                  </a:solidFill>
                  <a:effectLst/>
                  <a:latin typeface="Arial" panose="020B0604020202020204" pitchFamily="34" charset="0"/>
                </a:rPr>
                <a:t>95%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обучают себя сами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ru-RU" sz="3600">
                <a:solidFill>
                  <a:srgbClr val="AA0A0A"/>
                </a:solidFill>
                <a:latin typeface="Times New Roman" panose="02020603050405020304" pitchFamily="18" charset="0"/>
              </a:rPr>
              <a:t>Актуальность метода проектов в начальной школе</a:t>
            </a:r>
            <a:r>
              <a:rPr lang="en-US" altLang="ru-RU" sz="3600">
                <a:solidFill>
                  <a:srgbClr val="FF3399"/>
                </a:solidFill>
                <a:latin typeface="Arial Black" panose="020B0A04020102020204" pitchFamily="34" charset="0"/>
              </a:rPr>
              <a:t/>
            </a:r>
            <a:br>
              <a:rPr lang="en-US" altLang="ru-RU" sz="3600">
                <a:solidFill>
                  <a:srgbClr val="FF3399"/>
                </a:solidFill>
                <a:latin typeface="Arial Black" panose="020B0A04020102020204" pitchFamily="34" charset="0"/>
              </a:rPr>
            </a:br>
            <a:endParaRPr altLang="ru-RU" sz="3600">
              <a:solidFill>
                <a:srgbClr val="FF3399"/>
              </a:solidFill>
              <a:latin typeface="Arial Black" panose="020B0A04020102020204" pitchFamily="34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604A7B"/>
              </a:buClr>
            </a:pPr>
            <a:r>
              <a:rPr lang="ru-RU" altLang="ru-RU" sz="2600" smtClean="0">
                <a:latin typeface="Times New Roman" panose="02020603050405020304" pitchFamily="18" charset="0"/>
              </a:rPr>
              <a:t>Метод проектов создает условия, при которых учащиеся начальных классов самостоятельно и охотно приобретают недостающие знания  из разных источников (индивидуальный темп работы, развитие творческих способностей каждого ученика)</a:t>
            </a:r>
          </a:p>
          <a:p>
            <a:pPr>
              <a:lnSpc>
                <a:spcPct val="90000"/>
              </a:lnSpc>
              <a:buClr>
                <a:srgbClr val="604A7B"/>
              </a:buClr>
            </a:pPr>
            <a:r>
              <a:rPr lang="ru-RU" altLang="ru-RU" sz="2600" smtClean="0">
                <a:latin typeface="Times New Roman" panose="02020603050405020304" pitchFamily="18" charset="0"/>
              </a:rPr>
              <a:t>Дети учатся пользоваться приобретенными знаниями для решения познавательных и практических задач</a:t>
            </a:r>
          </a:p>
          <a:p>
            <a:pPr>
              <a:lnSpc>
                <a:spcPct val="90000"/>
              </a:lnSpc>
              <a:buClr>
                <a:srgbClr val="604A7B"/>
              </a:buClr>
            </a:pPr>
            <a:r>
              <a:rPr lang="ru-RU" altLang="ru-RU" sz="2600" smtClean="0">
                <a:latin typeface="Times New Roman" panose="02020603050405020304" pitchFamily="18" charset="0"/>
              </a:rPr>
              <a:t>Приобретают коммуникативные умения, работая в различных группах</a:t>
            </a:r>
          </a:p>
          <a:p>
            <a:pPr>
              <a:lnSpc>
                <a:spcPct val="90000"/>
              </a:lnSpc>
              <a:buClr>
                <a:srgbClr val="604A7B"/>
              </a:buClr>
            </a:pPr>
            <a:r>
              <a:rPr lang="ru-RU" altLang="ru-RU" sz="2600" smtClean="0">
                <a:latin typeface="Times New Roman" panose="02020603050405020304" pitchFamily="18" charset="0"/>
              </a:rPr>
              <a:t>Развивают исследовательские умения</a:t>
            </a:r>
          </a:p>
          <a:p>
            <a:pPr>
              <a:lnSpc>
                <a:spcPct val="90000"/>
              </a:lnSpc>
              <a:buClr>
                <a:srgbClr val="604A7B"/>
              </a:buClr>
            </a:pPr>
            <a:r>
              <a:rPr lang="ru-RU" altLang="ru-RU" sz="2600" smtClean="0">
                <a:latin typeface="Times New Roman" panose="02020603050405020304" pitchFamily="18" charset="0"/>
              </a:rPr>
              <a:t>Развивают системное мышление</a:t>
            </a:r>
          </a:p>
          <a:p>
            <a:pPr>
              <a:lnSpc>
                <a:spcPct val="90000"/>
              </a:lnSpc>
            </a:pPr>
            <a:endParaRPr lang="ru-RU" altLang="ru-RU" sz="2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ru-RU" sz="3600">
                <a:solidFill>
                  <a:srgbClr val="AA0A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Типология проектов в начальной школе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54006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604A7B"/>
              </a:buClr>
              <a:buFontTx/>
              <a:buAutoNum type="arabicPeriod"/>
            </a:pPr>
            <a:endParaRPr lang="ru-RU" altLang="ru-RU" sz="1600" smtClean="0">
              <a:latin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  <a:buClr>
                <a:srgbClr val="604A7B"/>
              </a:buClr>
              <a:buFontTx/>
              <a:buAutoNum type="arabicPeriod"/>
            </a:pPr>
            <a:r>
              <a:rPr lang="ru-RU" altLang="ru-RU" sz="2400" smtClean="0">
                <a:latin typeface="Times New Roman" panose="02020603050405020304" pitchFamily="18" charset="0"/>
              </a:rPr>
              <a:t>Предметно-содержательная область: монопроект( в рамках одного предмета), межпредметный проект</a:t>
            </a:r>
          </a:p>
          <a:p>
            <a:pPr marL="609600" indent="-609600">
              <a:lnSpc>
                <a:spcPct val="80000"/>
              </a:lnSpc>
              <a:buClr>
                <a:srgbClr val="604A7B"/>
              </a:buClr>
              <a:buFontTx/>
              <a:buAutoNum type="arabicPeriod"/>
            </a:pPr>
            <a:r>
              <a:rPr lang="ru-RU" altLang="ru-RU" sz="2400" smtClean="0">
                <a:latin typeface="Times New Roman" panose="02020603050405020304" pitchFamily="18" charset="0"/>
              </a:rPr>
              <a:t>Характер координации проекта: непосредственный, скрытый</a:t>
            </a:r>
          </a:p>
          <a:p>
            <a:pPr marL="609600" indent="-609600">
              <a:lnSpc>
                <a:spcPct val="80000"/>
              </a:lnSpc>
              <a:buClr>
                <a:srgbClr val="604A7B"/>
              </a:buClr>
              <a:buFontTx/>
              <a:buAutoNum type="arabicPeriod"/>
            </a:pPr>
            <a:r>
              <a:rPr lang="ru-RU" altLang="ru-RU" sz="2400" smtClean="0">
                <a:latin typeface="Times New Roman" panose="02020603050405020304" pitchFamily="18" charset="0"/>
              </a:rPr>
              <a:t>Характер контактов( среди учеников</a:t>
            </a:r>
            <a:r>
              <a:rPr lang="en-US" altLang="ru-RU" sz="2400" smtClean="0">
                <a:latin typeface="Times New Roman" panose="02020603050405020304" pitchFamily="18" charset="0"/>
              </a:rPr>
              <a:t> </a:t>
            </a:r>
            <a:r>
              <a:rPr lang="ru-RU" altLang="ru-RU" sz="2400" smtClean="0">
                <a:latin typeface="Times New Roman" panose="02020603050405020304" pitchFamily="18" charset="0"/>
              </a:rPr>
              <a:t>класса, параллели, школы, школ города)</a:t>
            </a:r>
          </a:p>
          <a:p>
            <a:pPr marL="609600" indent="-609600">
              <a:lnSpc>
                <a:spcPct val="80000"/>
              </a:lnSpc>
              <a:buClr>
                <a:srgbClr val="604A7B"/>
              </a:buClr>
              <a:buFontTx/>
              <a:buAutoNum type="arabicPeriod"/>
            </a:pPr>
            <a:r>
              <a:rPr lang="ru-RU" altLang="ru-RU" sz="2400" smtClean="0">
                <a:latin typeface="Times New Roman" panose="02020603050405020304" pitchFamily="18" charset="0"/>
              </a:rPr>
              <a:t>Количество участников проекта- (часть класса, класс)</a:t>
            </a:r>
          </a:p>
          <a:p>
            <a:pPr marL="609600" indent="-609600">
              <a:lnSpc>
                <a:spcPct val="80000"/>
              </a:lnSpc>
              <a:buClr>
                <a:srgbClr val="604A7B"/>
              </a:buClr>
              <a:buFontTx/>
              <a:buAutoNum type="arabicPeriod"/>
            </a:pPr>
            <a:r>
              <a:rPr lang="ru-RU" altLang="ru-RU" sz="2400" smtClean="0">
                <a:latin typeface="Times New Roman" panose="02020603050405020304" pitchFamily="18" charset="0"/>
              </a:rPr>
              <a:t>Продолжительность выполнения проекта</a:t>
            </a:r>
            <a:r>
              <a:rPr lang="en-US" altLang="ru-RU" sz="2400" smtClean="0">
                <a:latin typeface="Times New Roman" panose="02020603050405020304" pitchFamily="18" charset="0"/>
              </a:rPr>
              <a:t> </a:t>
            </a:r>
            <a:r>
              <a:rPr lang="ru-RU" altLang="ru-RU" sz="2400" smtClean="0">
                <a:latin typeface="Times New Roman" panose="02020603050405020304" pitchFamily="18" charset="0"/>
              </a:rPr>
              <a:t>(краткосрочные)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6.      Доминирующая в проекте деятельность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          (исследовательская, поисковая, творческая, ролевая, прикладная и пр.)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'Стопка книг и тетрадей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'Стопка книг и тетрадей'</Template>
  <TotalTime>684</TotalTime>
  <Words>645</Words>
  <Application>Microsoft Office PowerPoint</Application>
  <PresentationFormat>Экран (4:3)</PresentationFormat>
  <Paragraphs>123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оформления 'Стопка книг и тетрадей'</vt:lpstr>
      <vt:lpstr>Методическое объединение</vt:lpstr>
      <vt:lpstr>Презентация PowerPoint</vt:lpstr>
      <vt:lpstr>Главная задача современной школы- это раскрытие способностей каждого ученика, воспитание личности, готовой к жизни в высокотехнологичном мире. Школа- центр творчества и  информации  (Национальная образовательная  инициатива  «Наша новая школа») </vt:lpstr>
      <vt:lpstr>Универсальные  учебные действия</vt:lpstr>
      <vt:lpstr>Мой педагогический опыт </vt:lpstr>
      <vt:lpstr>учитель                         ученик сотрудничество партнерство сотворчество сопереживание совместная деятельность диалог Развивающее обучение</vt:lpstr>
      <vt:lpstr>Как  мы запоминаем информацию</vt:lpstr>
      <vt:lpstr>Актуальность метода проектов в начальной школе </vt:lpstr>
      <vt:lpstr>Типология проектов в начальной школе</vt:lpstr>
      <vt:lpstr>Наши  проекты</vt:lpstr>
      <vt:lpstr>Результативность  работы</vt:lpstr>
      <vt:lpstr>  Участие детей в олимпиадах и конкурсах Всероссийского уровня </vt:lpstr>
      <vt:lpstr>Участие детей в научно-практических конференциях</vt:lpstr>
      <vt:lpstr>Распространение педагогического опыта</vt:lpstr>
      <vt:lpstr>Презентация PowerPoint</vt:lpstr>
      <vt:lpstr>Педагогические аксиомы</vt:lpstr>
      <vt:lpstr>« Один шаг в обучении может означать сто шагов в развитии »  Л. В. Выготский</vt:lpstr>
    </vt:vector>
  </TitlesOfParts>
  <Company>средняя школа №7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Ученик_2</dc:creator>
  <cp:lastModifiedBy>Марина</cp:lastModifiedBy>
  <cp:revision>49</cp:revision>
  <dcterms:created xsi:type="dcterms:W3CDTF">2010-03-22T10:00:29Z</dcterms:created>
  <dcterms:modified xsi:type="dcterms:W3CDTF">2017-03-10T20:00:45Z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TC300095631049</vt:lpwstr>
  </property>
</Properties>
</file>