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9" r:id="rId3"/>
    <p:sldId id="258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3" r:id="rId17"/>
    <p:sldId id="272" r:id="rId1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D4D4D"/>
    <a:srgbClr val="0000FF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53" d="100"/>
          <a:sy n="53" d="100"/>
        </p:scale>
        <p:origin x="-72" y="-73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08.03.2017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08.03.2017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08.03.2017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08.03.2017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08.03.2017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08.03.2017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08.03.2017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08.03.2017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08.03.2017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08.03.2017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08.03.2017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08.03.2017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b="1" kern="1200" cap="all" spc="0">
          <a:ln w="9000" cmpd="sng">
            <a:solidFill>
              <a:schemeClr val="accent5">
                <a:lumMod val="50000"/>
              </a:schemeClr>
            </a:solidFill>
            <a:prstDash val="solid"/>
          </a:ln>
          <a:solidFill>
            <a:schemeClr val="accent5">
              <a:lumMod val="50000"/>
            </a:schemeClr>
          </a:solidFill>
          <a:effectLst>
            <a:reflection blurRad="12700" stA="28000" endPos="45000" dist="1000" dir="5400000" sy="-100000" algn="bl" rotWithShape="0"/>
          </a:effectLst>
          <a:latin typeface="CyrillicOld" pitchFamily="2" charset="-52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rgbClr val="0000FF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rgbClr val="0000FF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rgbClr val="0000FF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rgbClr val="0000FF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rgbClr val="0000FF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9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5.jpeg"/><Relationship Id="rId4" Type="http://schemas.openxmlformats.org/officeDocument/2006/relationships/image" Target="../media/image34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jpeg"/><Relationship Id="rId3" Type="http://schemas.openxmlformats.org/officeDocument/2006/relationships/image" Target="../media/image39.jpeg"/><Relationship Id="rId7" Type="http://schemas.openxmlformats.org/officeDocument/2006/relationships/image" Target="../media/image43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2.jpeg"/><Relationship Id="rId5" Type="http://schemas.openxmlformats.org/officeDocument/2006/relationships/image" Target="../media/image41.jpeg"/><Relationship Id="rId4" Type="http://schemas.openxmlformats.org/officeDocument/2006/relationships/image" Target="../media/image40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2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2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827584" y="1412776"/>
            <a:ext cx="7772400" cy="1470025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ОФОРМЛЕНИЕ</a:t>
            </a:r>
            <a:br>
              <a:rPr lang="ru-RU" dirty="0" smtClean="0"/>
            </a:br>
            <a:r>
              <a:rPr lang="ru-RU" dirty="0" smtClean="0"/>
              <a:t>УЧАСТКА</a:t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«Зимние забавы»</a:t>
            </a:r>
            <a:endParaRPr lang="ru-RU" dirty="0"/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>
          <a:xfrm>
            <a:off x="3131840" y="4149080"/>
            <a:ext cx="4568552" cy="1417712"/>
          </a:xfrm>
        </p:spPr>
        <p:txBody>
          <a:bodyPr>
            <a:normAutofit fontScale="47500" lnSpcReduction="20000"/>
          </a:bodyPr>
          <a:lstStyle/>
          <a:p>
            <a:pPr algn="r"/>
            <a:r>
              <a:rPr lang="ru-RU" dirty="0" smtClean="0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</a:rPr>
              <a:t>Воспитатель:   </a:t>
            </a:r>
            <a:r>
              <a:rPr lang="ru-RU" dirty="0" smtClean="0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</a:rPr>
              <a:t>Трапезникова </a:t>
            </a:r>
            <a:r>
              <a:rPr lang="ru-RU" smtClean="0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</a:rPr>
              <a:t>Ольга Александровна</a:t>
            </a:r>
            <a:endParaRPr lang="ru-RU" dirty="0" smtClean="0">
              <a:ln>
                <a:solidFill>
                  <a:schemeClr val="tx1">
                    <a:lumMod val="95000"/>
                    <a:lumOff val="5000"/>
                  </a:schemeClr>
                </a:solidFill>
              </a:ln>
            </a:endParaRPr>
          </a:p>
          <a:p>
            <a:pPr algn="r"/>
            <a:endParaRPr lang="ru-RU" dirty="0" smtClean="0">
              <a:ln>
                <a:solidFill>
                  <a:schemeClr val="tx1">
                    <a:lumMod val="95000"/>
                    <a:lumOff val="5000"/>
                  </a:schemeClr>
                </a:solidFill>
              </a:ln>
            </a:endParaRPr>
          </a:p>
          <a:p>
            <a:pPr algn="r"/>
            <a:r>
              <a:rPr lang="ru-RU" dirty="0" smtClean="0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</a:rPr>
              <a:t>МАДОУ «Детский сад №464 «Лукоморье»,</a:t>
            </a:r>
          </a:p>
          <a:p>
            <a:pPr algn="r"/>
            <a:r>
              <a:rPr lang="ru-RU" dirty="0" smtClean="0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</a:rPr>
              <a:t>вторая младшая группа</a:t>
            </a:r>
          </a:p>
        </p:txBody>
      </p:sp>
    </p:spTree>
    <p:extLst>
      <p:ext uri="{BB962C8B-B14F-4D97-AF65-F5344CB8AC3E}">
        <p14:creationId xmlns="" xmlns:p14="http://schemas.microsoft.com/office/powerpoint/2010/main" val="24811596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411760" y="4509120"/>
            <a:ext cx="5184576" cy="1200329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57150">
            <a:solidFill>
              <a:schemeClr val="tx2">
                <a:lumMod val="60000"/>
                <a:lumOff val="40000"/>
              </a:schemeClr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dirty="0" smtClean="0"/>
              <a:t> Дымковский Петушок.</a:t>
            </a:r>
          </a:p>
          <a:p>
            <a:pPr algn="ctr"/>
            <a:endParaRPr lang="ru-RU" dirty="0" smtClean="0"/>
          </a:p>
          <a:p>
            <a:pPr algn="ctr"/>
            <a:r>
              <a:rPr lang="ru-RU" dirty="0" smtClean="0"/>
              <a:t>Символ года - Петушок выполнен в виде дымковской игрушки, нарядный и веселый.</a:t>
            </a:r>
            <a:endParaRPr lang="ru-RU" dirty="0"/>
          </a:p>
        </p:txBody>
      </p:sp>
      <p:pic>
        <p:nvPicPr>
          <p:cNvPr id="6" name="Рисунок 5" descr="DSC05821.JPG"/>
          <p:cNvPicPr>
            <a:picLocks noChangeAspect="1"/>
          </p:cNvPicPr>
          <p:nvPr/>
        </p:nvPicPr>
        <p:blipFill>
          <a:blip r:embed="rId2" cstate="print"/>
          <a:srcRect l="32787" t="5641" r="20677"/>
          <a:stretch>
            <a:fillRect/>
          </a:stretch>
        </p:blipFill>
        <p:spPr>
          <a:xfrm>
            <a:off x="5148064" y="764704"/>
            <a:ext cx="3240360" cy="346643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Рисунок 4" descr="013Rx267A0M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83568" y="764703"/>
            <a:ext cx="4354501" cy="345638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55576" y="3068960"/>
            <a:ext cx="3816424" cy="2862322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57150">
            <a:solidFill>
              <a:schemeClr val="tx2">
                <a:lumMod val="60000"/>
                <a:lumOff val="40000"/>
              </a:schemeClr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dirty="0" smtClean="0"/>
              <a:t>Паровозик.</a:t>
            </a:r>
          </a:p>
          <a:p>
            <a:pPr algn="ctr"/>
            <a:endParaRPr lang="ru-RU" dirty="0" smtClean="0"/>
          </a:p>
          <a:p>
            <a:pPr algn="ctr"/>
            <a:r>
              <a:rPr lang="ru-RU" dirty="0" smtClean="0"/>
              <a:t>Очень любят дети играть в сюжетно-ролевые игры. Постройку «Паровозик»   дети обыгрывают очень разнообразно: «Поездка в лес», «Путешествие в Москву», «В гости к бабушке», «В деревню», «Прокатим наши игрушки» и другие сюжеты.</a:t>
            </a:r>
            <a:endParaRPr lang="ru-RU" dirty="0"/>
          </a:p>
        </p:txBody>
      </p:sp>
      <p:pic>
        <p:nvPicPr>
          <p:cNvPr id="3" name="Рисунок 2" descr="2JPG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932040" y="332656"/>
            <a:ext cx="3963588" cy="252028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" name="Рисунок 3" descr="DSC05880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932040" y="3068960"/>
            <a:ext cx="4001193" cy="256646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Рисунок 5" descr="DSC05719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95536" y="332656"/>
            <a:ext cx="4352484" cy="252028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403648" y="3645024"/>
            <a:ext cx="6678488" cy="2031325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57150">
            <a:solidFill>
              <a:schemeClr val="tx2">
                <a:lumMod val="60000"/>
                <a:lumOff val="40000"/>
              </a:schemeClr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dirty="0" smtClean="0"/>
              <a:t>Бум для хождения и спрыгивания.</a:t>
            </a:r>
          </a:p>
          <a:p>
            <a:pPr algn="ctr"/>
            <a:endParaRPr lang="ru-RU" dirty="0" smtClean="0"/>
          </a:p>
          <a:p>
            <a:pPr algn="ctr"/>
            <a:r>
              <a:rPr lang="ru-RU" dirty="0" smtClean="0"/>
              <a:t>Эта постройка красочная и функциональная, развивает двигательную активность детей, равновесие, отрабатываются приемы хождения и спрыгивания. Бум используется в подвижных играх, например «Птички в гнездышках» и для сюжетных игр «Пройдем по мостику», «По тропинке в лес». </a:t>
            </a:r>
            <a:endParaRPr lang="ru-RU" dirty="0"/>
          </a:p>
        </p:txBody>
      </p:sp>
      <p:pic>
        <p:nvPicPr>
          <p:cNvPr id="4" name="Рисунок 3" descr="DSC0570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195736" y="620688"/>
            <a:ext cx="5016137" cy="282157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483768" y="4797152"/>
            <a:ext cx="4572000" cy="1200329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57150">
            <a:solidFill>
              <a:schemeClr val="tx2">
                <a:lumMod val="60000"/>
                <a:lumOff val="40000"/>
              </a:schemeClr>
            </a:solidFill>
          </a:ln>
        </p:spPr>
        <p:txBody>
          <a:bodyPr>
            <a:spAutoFit/>
          </a:bodyPr>
          <a:lstStyle/>
          <a:p>
            <a:pPr algn="ctr"/>
            <a:r>
              <a:rPr lang="ru-RU" dirty="0" smtClean="0"/>
              <a:t>Пенёчки</a:t>
            </a:r>
          </a:p>
          <a:p>
            <a:pPr algn="ctr"/>
            <a:r>
              <a:rPr lang="ru-RU" dirty="0" smtClean="0"/>
              <a:t>Для упражнений в перешагивании дети  используют «Пенёчки», а подложив подушечку, могут  и отдохнуть.</a:t>
            </a:r>
            <a:endParaRPr lang="ru-RU" dirty="0"/>
          </a:p>
        </p:txBody>
      </p:sp>
      <p:pic>
        <p:nvPicPr>
          <p:cNvPr id="3" name="Рисунок 2" descr="DSC05822.JPG"/>
          <p:cNvPicPr>
            <a:picLocks noChangeAspect="1"/>
          </p:cNvPicPr>
          <p:nvPr/>
        </p:nvPicPr>
        <p:blipFill>
          <a:blip r:embed="rId2" cstate="print">
            <a:lum bright="10000" contrast="20000"/>
          </a:blip>
          <a:stretch>
            <a:fillRect/>
          </a:stretch>
        </p:blipFill>
        <p:spPr>
          <a:xfrm>
            <a:off x="935385" y="476672"/>
            <a:ext cx="7296811" cy="410445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55776" y="4797152"/>
            <a:ext cx="4572000" cy="1200329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57150">
            <a:solidFill>
              <a:schemeClr val="tx2">
                <a:lumMod val="60000"/>
                <a:lumOff val="40000"/>
              </a:schemeClr>
            </a:solidFill>
          </a:ln>
        </p:spPr>
        <p:txBody>
          <a:bodyPr>
            <a:spAutoFit/>
          </a:bodyPr>
          <a:lstStyle/>
          <a:p>
            <a:pPr algn="ctr"/>
            <a:r>
              <a:rPr lang="ru-RU" dirty="0" smtClean="0"/>
              <a:t>Кукольный домик.</a:t>
            </a:r>
          </a:p>
          <a:p>
            <a:pPr algn="ctr"/>
            <a:endParaRPr lang="ru-RU" dirty="0" smtClean="0"/>
          </a:p>
          <a:p>
            <a:pPr algn="ctr"/>
            <a:r>
              <a:rPr lang="ru-RU" dirty="0" smtClean="0"/>
              <a:t>В игровой комнате дети организуют сюжетно-ролевую игру «Семья».</a:t>
            </a:r>
            <a:endParaRPr lang="ru-RU" dirty="0"/>
          </a:p>
        </p:txBody>
      </p:sp>
      <p:pic>
        <p:nvPicPr>
          <p:cNvPr id="3" name="Рисунок 2" descr="DSC0588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83569" y="332656"/>
            <a:ext cx="3744416" cy="210623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Рисунок 4" descr="DSC05886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932040" y="332656"/>
            <a:ext cx="3719993" cy="209249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Рисунок 6" descr="DSC05890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83568" y="2564904"/>
            <a:ext cx="3776422" cy="212423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Рисунок 7" descr="DSC05889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932040" y="2564904"/>
            <a:ext cx="3732204" cy="209936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547664" y="4149080"/>
            <a:ext cx="6462464" cy="2308324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57150">
            <a:solidFill>
              <a:schemeClr val="tx2">
                <a:lumMod val="60000"/>
                <a:lumOff val="40000"/>
              </a:schemeClr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dirty="0" smtClean="0"/>
              <a:t>Наблюдение.</a:t>
            </a:r>
          </a:p>
          <a:p>
            <a:pPr algn="ctr"/>
            <a:endParaRPr lang="ru-RU" dirty="0" smtClean="0"/>
          </a:p>
          <a:p>
            <a:pPr algn="ctr"/>
            <a:r>
              <a:rPr lang="ru-RU" dirty="0" smtClean="0"/>
              <a:t>Прогулки в хороший зимний денек доставляют детям не только огромное удовольствие, но и приносят неоценимую пользу для укрепления здоровья, развития  познавательных способностей при наблюдении за ветром, за птицами. Дети проявляют огромное желание заботиться о зимующих птицах, подкармливать их. </a:t>
            </a:r>
          </a:p>
        </p:txBody>
      </p:sp>
      <p:pic>
        <p:nvPicPr>
          <p:cNvPr id="3" name="Рисунок 2" descr="DSC0589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547664" y="476671"/>
            <a:ext cx="6408712" cy="360490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331640" y="4509120"/>
            <a:ext cx="6840760" cy="1477328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57150">
            <a:solidFill>
              <a:schemeClr val="tx2">
                <a:lumMod val="60000"/>
                <a:lumOff val="40000"/>
              </a:schemeClr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dirty="0" smtClean="0"/>
              <a:t>На участке предусмотрен весь необходимый инвентарь для труда: детские лопатки, скребки, метелочки, веники. Дети охотно трудятся, когда им дают определенное задание, труд способствует также воспитанию у них настойчивости, выдержки, самостоятельности. </a:t>
            </a:r>
            <a:endParaRPr lang="ru-RU" dirty="0"/>
          </a:p>
        </p:txBody>
      </p:sp>
      <p:pic>
        <p:nvPicPr>
          <p:cNvPr id="3" name="Рисунок 2" descr="DSC05877.JPG"/>
          <p:cNvPicPr>
            <a:picLocks noChangeAspect="1"/>
          </p:cNvPicPr>
          <p:nvPr/>
        </p:nvPicPr>
        <p:blipFill>
          <a:blip r:embed="rId2" cstate="print">
            <a:lum contrast="10000"/>
          </a:blip>
          <a:stretch>
            <a:fillRect/>
          </a:stretch>
        </p:blipFill>
        <p:spPr>
          <a:xfrm>
            <a:off x="1835696" y="692696"/>
            <a:ext cx="6012458" cy="338200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DSC05722.JPG"/>
          <p:cNvPicPr>
            <a:picLocks noChangeAspect="1"/>
          </p:cNvPicPr>
          <p:nvPr/>
        </p:nvPicPr>
        <p:blipFill>
          <a:blip r:embed="rId2" cstate="print"/>
          <a:srcRect l="11241" t="27031" r="22725" b="21928"/>
          <a:stretch>
            <a:fillRect/>
          </a:stretch>
        </p:blipFill>
        <p:spPr>
          <a:xfrm>
            <a:off x="6012160" y="1916832"/>
            <a:ext cx="2304256" cy="1216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Рисунок 6" descr="DSC05714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39552" y="5085184"/>
            <a:ext cx="1948051" cy="11988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9" name="Прямоугольник 8"/>
          <p:cNvSpPr/>
          <p:nvPr/>
        </p:nvSpPr>
        <p:spPr>
          <a:xfrm>
            <a:off x="1115616" y="908720"/>
            <a:ext cx="4608512" cy="3693319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57150">
            <a:solidFill>
              <a:schemeClr val="tx2">
                <a:lumMod val="60000"/>
                <a:lumOff val="40000"/>
              </a:schemeClr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dirty="0" smtClean="0"/>
              <a:t>Яркое украшение помогает сделать участок детского сада красивым, сказочным. Такие постройки </a:t>
            </a:r>
            <a:r>
              <a:rPr lang="ru-RU" smtClean="0"/>
              <a:t>вызывают  у </a:t>
            </a:r>
            <a:r>
              <a:rPr lang="ru-RU" dirty="0" smtClean="0"/>
              <a:t>детей восторг, доставляют много радостных минут. Каждый ребенок может найти игры и развлечения по своим интересам.</a:t>
            </a:r>
          </a:p>
          <a:p>
            <a:pPr algn="ctr"/>
            <a:endParaRPr lang="ru-RU" dirty="0" smtClean="0"/>
          </a:p>
          <a:p>
            <a:pPr algn="ctr"/>
            <a:r>
              <a:rPr lang="ru-RU" dirty="0" smtClean="0"/>
              <a:t> «Зимние забавы» удались на славу!!!</a:t>
            </a:r>
          </a:p>
          <a:p>
            <a:pPr algn="ctr"/>
            <a:r>
              <a:rPr lang="ru-RU" dirty="0" smtClean="0"/>
              <a:t>Будем весело гулять,</a:t>
            </a:r>
          </a:p>
          <a:p>
            <a:pPr algn="ctr"/>
            <a:r>
              <a:rPr lang="ru-RU" dirty="0" smtClean="0"/>
              <a:t>Добрым словом вспоминать,</a:t>
            </a:r>
          </a:p>
          <a:p>
            <a:pPr algn="ctr"/>
            <a:r>
              <a:rPr lang="ru-RU" dirty="0" smtClean="0"/>
              <a:t>Тех, кто в этот день и час</a:t>
            </a:r>
          </a:p>
          <a:p>
            <a:pPr algn="ctr"/>
            <a:r>
              <a:rPr lang="ru-RU" dirty="0" smtClean="0"/>
              <a:t>Тут построил все для нас!</a:t>
            </a:r>
            <a:endParaRPr lang="ru-RU" dirty="0"/>
          </a:p>
        </p:txBody>
      </p:sp>
      <p:pic>
        <p:nvPicPr>
          <p:cNvPr id="8" name="Рисунок 7" descr="DSC05937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012161" y="476672"/>
            <a:ext cx="2302966" cy="1368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" name="Рисунок 9" descr="DSC05932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012160" y="3212976"/>
            <a:ext cx="2302966" cy="1368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1" name="Рисунок 10" descr="DSC05930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2627783" y="5085184"/>
            <a:ext cx="1981350" cy="11988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2" name="Рисунок 11" descr="DSC05955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4716016" y="5085183"/>
            <a:ext cx="1974494" cy="11988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3" name="Рисунок 12" descr="DSC05944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6732240" y="5085183"/>
            <a:ext cx="1999544" cy="11988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6804248" y="5229200"/>
            <a:ext cx="1820627" cy="307777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txBody>
          <a:bodyPr wrap="square">
            <a:spAutoFit/>
          </a:bodyPr>
          <a:lstStyle/>
          <a:p>
            <a:r>
              <a:rPr lang="ru-RU" sz="1400" dirty="0" smtClean="0"/>
              <a:t>Автор Валеева Анна</a:t>
            </a:r>
            <a:endParaRPr lang="ru-RU" sz="140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4572000" y="620688"/>
            <a:ext cx="4032448" cy="4524315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57150">
            <a:solidFill>
              <a:schemeClr val="tx2">
                <a:lumMod val="60000"/>
                <a:lumOff val="40000"/>
              </a:schemeClr>
            </a:solidFill>
          </a:ln>
        </p:spPr>
        <p:txBody>
          <a:bodyPr wrap="square">
            <a:spAutoFit/>
          </a:bodyPr>
          <a:lstStyle/>
          <a:p>
            <a:r>
              <a:rPr lang="ru-RU" dirty="0" smtClean="0"/>
              <a:t>Посеребрила первым снегом, </a:t>
            </a:r>
          </a:p>
          <a:p>
            <a:r>
              <a:rPr lang="ru-RU" dirty="0" smtClean="0"/>
              <a:t>зима верхушки тополей.</a:t>
            </a:r>
          </a:p>
          <a:p>
            <a:r>
              <a:rPr lang="ru-RU" dirty="0" smtClean="0"/>
              <a:t>Рассыпался веселым эхом</a:t>
            </a:r>
          </a:p>
          <a:p>
            <a:r>
              <a:rPr lang="ru-RU" dirty="0" smtClean="0"/>
              <a:t>смех детворы, среди ветвей.</a:t>
            </a:r>
          </a:p>
          <a:p>
            <a:r>
              <a:rPr lang="ru-RU" dirty="0" smtClean="0"/>
              <a:t>На лицах розовый румянец,</a:t>
            </a:r>
          </a:p>
          <a:p>
            <a:r>
              <a:rPr lang="ru-RU" dirty="0" smtClean="0"/>
              <a:t>снежки, как радостный салют.</a:t>
            </a:r>
          </a:p>
          <a:p>
            <a:r>
              <a:rPr lang="ru-RU" dirty="0" smtClean="0"/>
              <a:t>На лужах льда хрустальный глянец,</a:t>
            </a:r>
          </a:p>
          <a:p>
            <a:r>
              <a:rPr lang="ru-RU" dirty="0" smtClean="0"/>
              <a:t>там зайчик солнечный скользит.</a:t>
            </a:r>
          </a:p>
          <a:p>
            <a:r>
              <a:rPr lang="ru-RU" dirty="0" smtClean="0"/>
              <a:t>И снежный ком, легко катая</a:t>
            </a:r>
          </a:p>
          <a:p>
            <a:r>
              <a:rPr lang="ru-RU" dirty="0" smtClean="0"/>
              <a:t>для первого снеговика,</a:t>
            </a:r>
          </a:p>
          <a:p>
            <a:r>
              <a:rPr lang="ru-RU" dirty="0" smtClean="0"/>
              <a:t>вот только жаль, что он растает</a:t>
            </a:r>
          </a:p>
          <a:p>
            <a:r>
              <a:rPr lang="ru-RU" dirty="0" smtClean="0"/>
              <a:t>возможно завтра, а пока. </a:t>
            </a:r>
          </a:p>
          <a:p>
            <a:r>
              <a:rPr lang="ru-RU" dirty="0" smtClean="0"/>
              <a:t>Пока их радуют снежинки</a:t>
            </a:r>
          </a:p>
          <a:p>
            <a:r>
              <a:rPr lang="ru-RU" dirty="0" smtClean="0"/>
              <a:t>и легкий, мягкий морозец</a:t>
            </a:r>
          </a:p>
          <a:p>
            <a:r>
              <a:rPr lang="ru-RU" dirty="0" smtClean="0"/>
              <a:t>рисует зимние снежинки</a:t>
            </a:r>
          </a:p>
          <a:p>
            <a:r>
              <a:rPr lang="ru-RU" dirty="0" smtClean="0"/>
              <a:t>на радость маленьких сердец.</a:t>
            </a:r>
            <a:endParaRPr lang="ru-RU" dirty="0"/>
          </a:p>
        </p:txBody>
      </p:sp>
      <p:pic>
        <p:nvPicPr>
          <p:cNvPr id="1026" name="Picture 2" descr="http://publekc.ru/kartoteka-hudojestvennogo-slova-vremena-goda-stihi-dlya-detej/1429776_html_2daf5e21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87624" y="2996952"/>
            <a:ext cx="3255851" cy="203419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8" name="Picture 4" descr="https://im0-tub-ru.yandex.net/i?id=08bf34419838e4da2eac197d7bf3e2a2&amp;n=33&amp;h=215&amp;w=34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23054" y="980728"/>
            <a:ext cx="3341170" cy="208823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="" xmlns:p14="http://schemas.microsoft.com/office/powerpoint/2010/main" val="28841154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3779912" y="836712"/>
            <a:ext cx="4680520" cy="2031325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57150">
            <a:solidFill>
              <a:schemeClr val="tx2">
                <a:lumMod val="60000"/>
                <a:lumOff val="40000"/>
              </a:schemeClr>
            </a:solidFill>
          </a:ln>
        </p:spPr>
        <p:txBody>
          <a:bodyPr wrap="square">
            <a:spAutoFit/>
          </a:bodyPr>
          <a:lstStyle/>
          <a:p>
            <a:r>
              <a:rPr lang="ru-RU" dirty="0" smtClean="0"/>
              <a:t>Как сосульки блестят! </a:t>
            </a:r>
          </a:p>
          <a:p>
            <a:r>
              <a:rPr lang="ru-RU" dirty="0" smtClean="0"/>
              <a:t>Побелели дома!</a:t>
            </a:r>
            <a:br>
              <a:rPr lang="ru-RU" dirty="0" smtClean="0"/>
            </a:br>
            <a:r>
              <a:rPr lang="ru-RU" dirty="0" smtClean="0"/>
              <a:t>Выпал белый снежок! </a:t>
            </a:r>
          </a:p>
          <a:p>
            <a:r>
              <a:rPr lang="ru-RU" dirty="0" smtClean="0"/>
              <a:t>Наступила зима!</a:t>
            </a:r>
          </a:p>
          <a:p>
            <a:r>
              <a:rPr lang="ru-RU" dirty="0" smtClean="0"/>
              <a:t>УРА!!!</a:t>
            </a:r>
          </a:p>
          <a:p>
            <a:r>
              <a:rPr lang="ru-RU" dirty="0" smtClean="0"/>
              <a:t>И теперь можно и сказку создать,</a:t>
            </a:r>
          </a:p>
          <a:p>
            <a:r>
              <a:rPr lang="ru-RU" dirty="0" smtClean="0"/>
              <a:t>Чтоб  было ребятам интересней гулять!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5652120" y="3068960"/>
            <a:ext cx="2808312" cy="1200329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57150">
            <a:solidFill>
              <a:schemeClr val="tx2">
                <a:lumMod val="60000"/>
                <a:lumOff val="40000"/>
              </a:schemeClr>
            </a:solidFill>
          </a:ln>
        </p:spPr>
        <p:txBody>
          <a:bodyPr wrap="square">
            <a:spAutoFit/>
          </a:bodyPr>
          <a:lstStyle/>
          <a:p>
            <a:r>
              <a:rPr lang="ru-RU" dirty="0" smtClean="0"/>
              <a:t>Задумка – это главное,</a:t>
            </a:r>
          </a:p>
          <a:p>
            <a:r>
              <a:rPr lang="ru-RU" dirty="0" smtClean="0"/>
              <a:t>Желание - обязательно,</a:t>
            </a:r>
          </a:p>
          <a:p>
            <a:r>
              <a:rPr lang="ru-RU" dirty="0" smtClean="0"/>
              <a:t>Работа наша спорится,</a:t>
            </a:r>
          </a:p>
          <a:p>
            <a:r>
              <a:rPr lang="ru-RU" dirty="0" smtClean="0"/>
              <a:t>И вот что получается….</a:t>
            </a:r>
            <a:endParaRPr lang="ru-RU" dirty="0"/>
          </a:p>
        </p:txBody>
      </p:sp>
      <p:pic>
        <p:nvPicPr>
          <p:cNvPr id="8" name="Рисунок 7" descr="DSC05657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707904" y="4437112"/>
            <a:ext cx="2736304" cy="153917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" name="Рисунок 8" descr="DSC05667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55576" y="4437112"/>
            <a:ext cx="2796100" cy="157280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" name="Рисунок 9" descr="DSC05652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55576" y="2708920"/>
            <a:ext cx="2808312" cy="157967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1" name="Рисунок 10" descr="DSC05645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755576" y="836712"/>
            <a:ext cx="2813112" cy="173411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="" xmlns:p14="http://schemas.microsoft.com/office/powerpoint/2010/main" val="35046207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475656" y="3789040"/>
            <a:ext cx="6372200" cy="1754326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57150">
            <a:solidFill>
              <a:schemeClr val="tx2">
                <a:lumMod val="60000"/>
                <a:lumOff val="40000"/>
              </a:schemeClr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ru-RU" dirty="0" smtClean="0"/>
              <a:t>Каждый год в зимнее время на участке нашего детского сада «Лукоморье» сооружаются снежные постройки: горки, крепости, лабиринты, снежные валы, ледяные дорожки, фигуры для метания, подрезания. В этом году мы оформили участок в стиле дымковской игрушки, и каждый день ребят встречают расписные  петушок, конь и барыня. </a:t>
            </a:r>
            <a:endParaRPr lang="ru-RU" dirty="0"/>
          </a:p>
        </p:txBody>
      </p:sp>
      <p:pic>
        <p:nvPicPr>
          <p:cNvPr id="3" name="Рисунок 2" descr="DSC0581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67544" y="1196752"/>
            <a:ext cx="4032448" cy="226825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" name="Рисунок 3" descr="DSC05897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644008" y="1196752"/>
            <a:ext cx="4032448" cy="226825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467544" y="2996952"/>
            <a:ext cx="4104456" cy="2585323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57150">
            <a:solidFill>
              <a:schemeClr val="tx2">
                <a:lumMod val="60000"/>
                <a:lumOff val="40000"/>
              </a:schemeClr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dirty="0" smtClean="0"/>
              <a:t>Елочка.</a:t>
            </a:r>
          </a:p>
          <a:p>
            <a:pPr algn="ctr"/>
            <a:endParaRPr lang="ru-RU" dirty="0" smtClean="0"/>
          </a:p>
          <a:p>
            <a:pPr algn="ctr"/>
            <a:r>
              <a:rPr lang="ru-RU" dirty="0" smtClean="0"/>
              <a:t>Елочка – это символ зимнего праздника, встречает детей при входе на участок, создавая хорошее настроение. Стол - постамент служит для игр детей со снегом, экспериментирования и демонстрации небольших поделок.</a:t>
            </a:r>
            <a:endParaRPr lang="ru-RU" dirty="0"/>
          </a:p>
        </p:txBody>
      </p:sp>
      <p:pic>
        <p:nvPicPr>
          <p:cNvPr id="5" name="Рисунок 4" descr="DSC05839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67544" y="332656"/>
            <a:ext cx="4096457" cy="230425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Рисунок 5" descr="DSC05893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644008" y="332656"/>
            <a:ext cx="4096455" cy="230425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Рисунок 6" descr="DSC05896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644008" y="2996951"/>
            <a:ext cx="4104456" cy="26468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835696" y="4725144"/>
            <a:ext cx="5004048" cy="1200329"/>
          </a:xfrm>
          <a:prstGeom prst="rect">
            <a:avLst/>
          </a:prstGeom>
          <a:ln w="57150">
            <a:solidFill>
              <a:schemeClr val="tx2">
                <a:lumMod val="60000"/>
                <a:lumOff val="40000"/>
              </a:schemeClr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dirty="0" smtClean="0"/>
              <a:t>Горка.</a:t>
            </a:r>
          </a:p>
          <a:p>
            <a:pPr algn="ctr"/>
            <a:endParaRPr lang="ru-RU" dirty="0" smtClean="0"/>
          </a:p>
          <a:p>
            <a:pPr algn="ctr"/>
            <a:r>
              <a:rPr lang="ru-RU" dirty="0" smtClean="0"/>
              <a:t>Любимая забава для детей – катание с горы, доставляет детям огромную радость.</a:t>
            </a:r>
            <a:endParaRPr lang="ru-RU" dirty="0"/>
          </a:p>
        </p:txBody>
      </p:sp>
      <p:pic>
        <p:nvPicPr>
          <p:cNvPr id="3" name="Рисунок 2" descr="DSC05891.JPG"/>
          <p:cNvPicPr>
            <a:picLocks noChangeAspect="1"/>
          </p:cNvPicPr>
          <p:nvPr/>
        </p:nvPicPr>
        <p:blipFill>
          <a:blip r:embed="rId2" cstate="print">
            <a:lum bright="10000" contrast="10000"/>
          </a:blip>
          <a:stretch>
            <a:fillRect/>
          </a:stretch>
        </p:blipFill>
        <p:spPr>
          <a:xfrm>
            <a:off x="1115616" y="404664"/>
            <a:ext cx="6988565" cy="393106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" name="Рисунок 3" descr="DSC05703.JPG"/>
          <p:cNvPicPr>
            <a:picLocks noChangeAspect="1"/>
          </p:cNvPicPr>
          <p:nvPr/>
        </p:nvPicPr>
        <p:blipFill>
          <a:blip r:embed="rId3" cstate="print">
            <a:lum contrast="10000"/>
          </a:blip>
          <a:stretch>
            <a:fillRect/>
          </a:stretch>
        </p:blipFill>
        <p:spPr>
          <a:xfrm>
            <a:off x="5580112" y="2852936"/>
            <a:ext cx="3156140" cy="177532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99592" y="4437112"/>
            <a:ext cx="4572000" cy="1477328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57150">
            <a:solidFill>
              <a:schemeClr val="tx2">
                <a:lumMod val="60000"/>
                <a:lumOff val="40000"/>
              </a:schemeClr>
            </a:solidFill>
          </a:ln>
        </p:spPr>
        <p:txBody>
          <a:bodyPr>
            <a:spAutoFit/>
          </a:bodyPr>
          <a:lstStyle/>
          <a:p>
            <a:pPr algn="ctr"/>
            <a:r>
              <a:rPr lang="ru-RU" dirty="0" smtClean="0"/>
              <a:t>Воротики для подлезания.</a:t>
            </a:r>
          </a:p>
          <a:p>
            <a:pPr algn="ctr"/>
            <a:endParaRPr lang="ru-RU" dirty="0" smtClean="0"/>
          </a:p>
          <a:p>
            <a:pPr algn="ctr"/>
            <a:r>
              <a:rPr lang="ru-RU" dirty="0" smtClean="0"/>
              <a:t>В сооружении постройки принимали участие  дети, самостоятельно готовили разноцветные  льдинки и украшали их.</a:t>
            </a:r>
            <a:endParaRPr lang="ru-RU" dirty="0"/>
          </a:p>
        </p:txBody>
      </p:sp>
      <p:pic>
        <p:nvPicPr>
          <p:cNvPr id="3" name="Рисунок 2" descr="DSC0589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11560" y="1124744"/>
            <a:ext cx="5016137" cy="282157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" name="Рисунок 3" descr="DSC05524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796136" y="404664"/>
            <a:ext cx="3072341" cy="172819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Рисунок 5" descr="DSC05545.JPG"/>
          <p:cNvPicPr>
            <a:picLocks noChangeAspect="1"/>
          </p:cNvPicPr>
          <p:nvPr/>
        </p:nvPicPr>
        <p:blipFill>
          <a:blip r:embed="rId4" cstate="print">
            <a:lum contrast="10000"/>
          </a:blip>
          <a:stretch>
            <a:fillRect/>
          </a:stretch>
        </p:blipFill>
        <p:spPr>
          <a:xfrm>
            <a:off x="5796136" y="2420888"/>
            <a:ext cx="3072342" cy="172819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Рисунок 6" descr="DSC05537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796136" y="4365104"/>
            <a:ext cx="3072341" cy="172819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Рисунок 7" descr="DSC05936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611560" y="1124744"/>
            <a:ext cx="1800200" cy="101261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43608" y="3717032"/>
            <a:ext cx="4572000" cy="2031325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57150">
            <a:solidFill>
              <a:schemeClr val="tx2">
                <a:lumMod val="60000"/>
                <a:lumOff val="40000"/>
              </a:schemeClr>
            </a:solidFill>
          </a:ln>
        </p:spPr>
        <p:txBody>
          <a:bodyPr>
            <a:spAutoFit/>
          </a:bodyPr>
          <a:lstStyle/>
          <a:p>
            <a:pPr algn="ctr"/>
            <a:r>
              <a:rPr lang="ru-RU" dirty="0" smtClean="0"/>
              <a:t> Дымковская барыня.</a:t>
            </a:r>
          </a:p>
          <a:p>
            <a:pPr algn="ctr"/>
            <a:endParaRPr lang="ru-RU" dirty="0" smtClean="0"/>
          </a:p>
          <a:p>
            <a:pPr algn="ctr"/>
            <a:r>
              <a:rPr lang="ru-RU" dirty="0" smtClean="0"/>
              <a:t>Еще одна из любимых детских забав – игра в снежки. Ребята любят соревноваться в меткости, известно, что метание развивает ловкость, глазомер, добавляет детям радость.</a:t>
            </a:r>
            <a:endParaRPr lang="ru-RU" dirty="0"/>
          </a:p>
        </p:txBody>
      </p:sp>
      <p:pic>
        <p:nvPicPr>
          <p:cNvPr id="3" name="Рисунок 2" descr="DSC0587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79136" y="548680"/>
            <a:ext cx="5120569" cy="288032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" name="Рисунок 3" descr="DSC05877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796136" y="332656"/>
            <a:ext cx="2944326" cy="165618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Рисунок 4" descr="DSC05875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5400000">
            <a:off x="4902100" y="2666852"/>
            <a:ext cx="4755489" cy="296741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83568" y="4221088"/>
            <a:ext cx="4572000" cy="1754326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57150">
            <a:solidFill>
              <a:schemeClr val="tx2">
                <a:lumMod val="60000"/>
                <a:lumOff val="40000"/>
              </a:schemeClr>
            </a:solidFill>
          </a:ln>
        </p:spPr>
        <p:txBody>
          <a:bodyPr>
            <a:spAutoFit/>
          </a:bodyPr>
          <a:lstStyle/>
          <a:p>
            <a:pPr algn="ctr"/>
            <a:r>
              <a:rPr lang="ru-RU" dirty="0" smtClean="0"/>
              <a:t> Дымковский Конь.</a:t>
            </a:r>
          </a:p>
          <a:p>
            <a:pPr algn="ctr"/>
            <a:endParaRPr lang="ru-RU" dirty="0" smtClean="0"/>
          </a:p>
          <a:p>
            <a:pPr algn="ctr"/>
            <a:r>
              <a:rPr lang="ru-RU" dirty="0" smtClean="0"/>
              <a:t>Красочная постройка, он особенно нравится ребятишкам, вокруг достаточно места для игр со снегом. Сделан Конь с выемками  для прокатывания мяча. </a:t>
            </a:r>
            <a:endParaRPr lang="ru-RU" dirty="0"/>
          </a:p>
        </p:txBody>
      </p:sp>
      <p:pic>
        <p:nvPicPr>
          <p:cNvPr id="3" name="Рисунок 2" descr="DSC0588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83568" y="476672"/>
            <a:ext cx="5472608" cy="307834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Рисунок 4" descr="DSC05883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283968" y="2204864"/>
            <a:ext cx="4512081" cy="253804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Другая 3">
      <a:majorFont>
        <a:latin typeface="Georgia"/>
        <a:ea typeface=""/>
        <a:cs typeface=""/>
      </a:majorFont>
      <a:minorFont>
        <a:latin typeface="Constantia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352</TotalTime>
  <Words>616</Words>
  <Application>Microsoft Office PowerPoint</Application>
  <PresentationFormat>Экран (4:3)</PresentationFormat>
  <Paragraphs>73</Paragraphs>
  <Slides>17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Тема Office</vt:lpstr>
      <vt:lpstr>ОФОРМЛЕНИЕ УЧАСТКА  «Зимние забавы»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Sveta</dc:creator>
  <cp:lastModifiedBy>Ольга</cp:lastModifiedBy>
  <cp:revision>21</cp:revision>
  <dcterms:created xsi:type="dcterms:W3CDTF">2014-12-07T11:02:48Z</dcterms:created>
  <dcterms:modified xsi:type="dcterms:W3CDTF">2017-03-08T11:35:44Z</dcterms:modified>
</cp:coreProperties>
</file>