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7" r:id="rId3"/>
    <p:sldId id="277" r:id="rId4"/>
    <p:sldId id="268" r:id="rId5"/>
    <p:sldId id="278" r:id="rId6"/>
    <p:sldId id="273" r:id="rId7"/>
    <p:sldId id="274" r:id="rId8"/>
    <p:sldId id="269" r:id="rId9"/>
    <p:sldId id="270" r:id="rId10"/>
    <p:sldId id="271" r:id="rId11"/>
    <p:sldId id="260" r:id="rId12"/>
    <p:sldId id="265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3242-7BCE-480B-9B00-67A2A83D238F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F441F-C74E-4A5C-943B-C9A10EDCA5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8293B8-600E-43D0-A25A-E4C2DC633003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366691-C48A-4E82-BB45-2631AC3AF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83958"/>
            <a:ext cx="9144000" cy="5483512"/>
          </a:xfrm>
          <a:prstGeom prst="rect">
            <a:avLst/>
          </a:prstGeom>
          <a:ln>
            <a:headEnd/>
            <a:tailEnd/>
          </a:ln>
          <a:effectLst>
            <a:outerShdw blurRad="190500" dist="228600" dir="2700000" sy="90000" rotWithShape="0">
              <a:srgbClr val="000000">
                <a:alpha val="25500"/>
              </a:srgbClr>
            </a:outerShdw>
            <a:softEdge rad="63500"/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7600"/>
                </a:solidFill>
                <a:effectLst/>
                <a:ea typeface="Times New Roman" pitchFamily="18" charset="0"/>
                <a:cs typeface="Times New Roman" pitchFamily="18" charset="0"/>
              </a:rPr>
              <a:t>МБДОУ «Детский сад «Ласточка»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2F7600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2F76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2F7600"/>
                </a:solidFill>
                <a:effectLst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4800" b="1" i="1" dirty="0" smtClean="0">
                <a:solidFill>
                  <a:schemeClr val="tx2">
                    <a:lumMod val="25000"/>
                  </a:schemeClr>
                </a:solidFill>
              </a:rPr>
              <a:t>ГИМНАСТИКА МОЗГА - КЛЮЧ К РАЗВИТИЮ СПОСОБНОСТЕЙ РЕБЁНКА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2F7600"/>
                </a:solidFill>
                <a:effectLst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2F76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2F7600"/>
                </a:solidFill>
                <a:ea typeface="Times New Roman" pitchFamily="18" charset="0"/>
                <a:cs typeface="Times New Roman" pitchFamily="18" charset="0"/>
              </a:rPr>
              <a:t>Подготовила: Григорьева И.А.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7600"/>
                </a:solidFill>
                <a:effectLst/>
                <a:ea typeface="Times New Roman" pitchFamily="18" charset="0"/>
                <a:cs typeface="Times New Roman" pitchFamily="18" charset="0"/>
              </a:rPr>
              <a:t>Учитель-логопед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Кулак – ребро – ладонь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30284" y="1844824"/>
            <a:ext cx="5650144" cy="2664296"/>
          </a:xfrm>
          <a:prstGeom prst="rect">
            <a:avLst/>
          </a:prstGeom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47664" y="1844824"/>
            <a:ext cx="560735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19672" y="1844824"/>
            <a:ext cx="5544616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619672" y="1844824"/>
            <a:ext cx="5616624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0"/>
            <a:ext cx="828092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Зеркальное рисование</a:t>
            </a:r>
            <a:endParaRPr lang="ru-RU" sz="4000" b="1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tx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716016" y="3501008"/>
            <a:ext cx="0" cy="3096344"/>
          </a:xfrm>
          <a:prstGeom prst="line">
            <a:avLst/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39952" y="3501008"/>
            <a:ext cx="0" cy="3096344"/>
          </a:xfrm>
          <a:prstGeom prst="line">
            <a:avLst/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4355976" y="4221088"/>
            <a:ext cx="1944216" cy="1368152"/>
          </a:xfrm>
          <a:prstGeom prst="arc">
            <a:avLst>
              <a:gd name="adj1" fmla="val 17539900"/>
              <a:gd name="adj2" fmla="val 8044014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flipH="1">
            <a:off x="2627784" y="4221088"/>
            <a:ext cx="1880592" cy="1368152"/>
          </a:xfrm>
          <a:prstGeom prst="arc">
            <a:avLst>
              <a:gd name="adj1" fmla="val 17539900"/>
              <a:gd name="adj2" fmla="val 8044014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5292080" y="3212976"/>
            <a:ext cx="1440160" cy="1080120"/>
          </a:xfrm>
          <a:prstGeom prst="arc">
            <a:avLst>
              <a:gd name="adj1" fmla="val 17539900"/>
              <a:gd name="adj2" fmla="val 8044014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flipH="1">
            <a:off x="2195736" y="3212976"/>
            <a:ext cx="1520552" cy="1080120"/>
          </a:xfrm>
          <a:prstGeom prst="arc">
            <a:avLst>
              <a:gd name="adj1" fmla="val 17539900"/>
              <a:gd name="adj2" fmla="val 8044014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7894339">
            <a:off x="5002053" y="1974250"/>
            <a:ext cx="1486143" cy="1453218"/>
          </a:xfrm>
          <a:prstGeom prst="arc">
            <a:avLst>
              <a:gd name="adj1" fmla="val 17998343"/>
              <a:gd name="adj2" fmla="val 6383393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2328525" flipH="1">
            <a:off x="2365800" y="1830623"/>
            <a:ext cx="1400686" cy="1495672"/>
          </a:xfrm>
          <a:prstGeom prst="arc">
            <a:avLst>
              <a:gd name="adj1" fmla="val 17539900"/>
              <a:gd name="adj2" fmla="val 6182226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7894339">
            <a:off x="4108298" y="748056"/>
            <a:ext cx="1234489" cy="1634124"/>
          </a:xfrm>
          <a:prstGeom prst="arc">
            <a:avLst>
              <a:gd name="adj1" fmla="val 17520350"/>
              <a:gd name="adj2" fmla="val 6182226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5097795" flipV="1">
            <a:off x="3319225" y="681731"/>
            <a:ext cx="1031124" cy="1502936"/>
          </a:xfrm>
          <a:prstGeom prst="arc">
            <a:avLst>
              <a:gd name="adj1" fmla="val 17894729"/>
              <a:gd name="adj2" fmla="val 6477432"/>
            </a:avLst>
          </a:pr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результативности коррекционно-развивающей работы необходимо учитывать определенные условия: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00808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Систематичность занятий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Занятия проводятся утром по 10-15 минут.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Занятия проводятся ежедневно, без пропусков.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Занятия проводятся в доброжелательной обстановке.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детей требуется точное выполнение движений и приемов.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Упражнения проводятся стоя и сидя за столом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896448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Такой подход позволяет наполнить наше ежедневное общение с дошкольниками новыми играми, несущими в себе важнейшее коррекционно-развивающее значение.  </a:t>
            </a:r>
            <a:endParaRPr lang="ru-RU" sz="2800" b="1" dirty="0" smtClean="0">
              <a:solidFill>
                <a:srgbClr val="00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Данная методика улучшает у воспитанников: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</a:rPr>
              <a:t> 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Пространственное представление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Мелкую и крупную моторику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Снизить утомляемость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Повысить способность  к произвольному контролю</a:t>
            </a:r>
          </a:p>
          <a:p>
            <a:endParaRPr lang="ru-RU" sz="2800" b="1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964488" cy="2016224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-001-Kineziologija-nauka-o-razvitii-umstvennykh-sposobnostej-i-fizicheskogo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764704"/>
            <a:ext cx="9144000" cy="518457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цель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кинезиологии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межполушарного взаимодействия, способствующее активизации мыслительной деятельности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86764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межполушарного взаимодействия;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Синхронизация работы полушарий;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мелкой моторики;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способностей;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памяти, внимания, речи;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мышления.</a:t>
            </a:r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</a:rPr>
              <a:t>«ГИМНАСТИКА МОЗГА - КЛЮЧ К РАЗВИТИЮ СПОСОБНОСТЕЙ РЕБЁНКА»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40768"/>
            <a:ext cx="864096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</a:rPr>
              <a:t>Мозг человека представляет собой «содружество» функционально ассиметричных полушарий левого и правого. Каждое из них является не зеркальным отображением другого, а необходимым дополнением. 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</a:rPr>
              <a:t>Для того, чтобы творчески осмыслить любую проблему, необходимы оба полушария</a:t>
            </a:r>
          </a:p>
        </p:txBody>
      </p:sp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716338"/>
            <a:ext cx="1414463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6338" y="3717032"/>
            <a:ext cx="161766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547664" y="4797152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Правое </a:t>
            </a:r>
            <a:br>
              <a:rPr lang="ru-RU" sz="2000" b="1" dirty="0" smtClean="0">
                <a:solidFill>
                  <a:srgbClr val="000000"/>
                </a:solidFill>
              </a:rPr>
            </a:br>
            <a:r>
              <a:rPr lang="ru-RU" sz="2000" b="1" dirty="0" smtClean="0">
                <a:solidFill>
                  <a:srgbClr val="000000"/>
                </a:solidFill>
              </a:rPr>
              <a:t>полушарие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4725144"/>
            <a:ext cx="2051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Левое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полушарие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-4.07956E-6 L 0.32431 -0.00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93062E-6 L -0.30903 0.0023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42484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Левое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полушарие</a:t>
            </a:r>
          </a:p>
          <a:p>
            <a:pPr algn="ctr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Отвечает за логически-аналитическое мышление;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Анализирует факты;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Обрабатывает информацию последовательно по этапам;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Обеспечивает процессы индуктивного мышления (вначале осуществляется процесс анализа, а затем синтеза);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Обрабатывает вербальную информацию, отвечает за языковые способности, контролирует речь, а также способности к чтению и письму;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Отвечает за математические способности, работу с числами, формулами, таблицами;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Отвечает за планирование.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260648"/>
            <a:ext cx="4211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полушарие</a:t>
            </a:r>
          </a:p>
          <a:p>
            <a:pPr algn="ctr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Отвечает за образное мышление и пространственную ориентацию;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Отвечает за интуицию и интуитивную оценку;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Может одновременно обрабатывать много разнообразной информации: способность  рассматривать проблему в целом, не применяя анализа;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Обрабатывает невербальную информацию , которая выражается не в словах, а в  символах и образах;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Ориентируется в настоящем;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Контролирует движения левой половины тела.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784976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Кинезиология</a:t>
            </a:r>
            <a:r>
              <a:rPr lang="ru-RU" sz="3200" b="1" dirty="0" smtClean="0">
                <a:solidFill>
                  <a:srgbClr val="FF0000"/>
                </a:solidFill>
              </a:rPr>
              <a:t> относится к </a:t>
            </a:r>
            <a:r>
              <a:rPr lang="ru-RU" sz="3200" b="1" dirty="0" err="1" smtClean="0">
                <a:solidFill>
                  <a:srgbClr val="FF0000"/>
                </a:solidFill>
              </a:rPr>
              <a:t>здоровьесберегающей</a:t>
            </a:r>
            <a:r>
              <a:rPr lang="ru-RU" sz="3200" b="1" dirty="0" smtClean="0">
                <a:solidFill>
                  <a:srgbClr val="FF0000"/>
                </a:solidFill>
              </a:rPr>
              <a:t> технологии.</a:t>
            </a:r>
          </a:p>
          <a:p>
            <a:r>
              <a:rPr lang="ru-RU" sz="3200" b="1" dirty="0" smtClean="0">
                <a:solidFill>
                  <a:srgbClr val="000000"/>
                </a:solidFill>
              </a:rPr>
              <a:t>Под влиянием </a:t>
            </a:r>
            <a:r>
              <a:rPr lang="ru-RU" sz="3200" b="1" dirty="0" err="1" smtClean="0">
                <a:solidFill>
                  <a:srgbClr val="000000"/>
                </a:solidFill>
              </a:rPr>
              <a:t>кинезиологических</a:t>
            </a:r>
            <a:r>
              <a:rPr lang="ru-RU" sz="3200" b="1" dirty="0" smtClean="0">
                <a:solidFill>
                  <a:srgbClr val="000000"/>
                </a:solidFill>
              </a:rPr>
              <a:t> тренировок в организме происходят положительные структурные изменения. При этом, чем интенсивнее нагрузка, тем значительнее эти изменения. Данная методика позволяет выявить скрытые способности ребёнка и расширить границы возможностей его мозга.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000000"/>
                </a:solidFill>
              </a:rPr>
              <a:t>Упражнения активизируют полноценную деятельность ума и тела, помогают управлять своей эмоциональной, физической и умственной жизнью.</a:t>
            </a:r>
          </a:p>
          <a:p>
            <a:r>
              <a:rPr lang="ru-RU" sz="3200" b="1" dirty="0" smtClean="0">
                <a:solidFill>
                  <a:srgbClr val="00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640960" cy="7000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Виды </a:t>
            </a:r>
            <a:r>
              <a:rPr lang="ru-RU" sz="2400" b="1" dirty="0" err="1" smtClean="0">
                <a:solidFill>
                  <a:srgbClr val="FF0000"/>
                </a:solidFill>
              </a:rPr>
              <a:t>кинезиологических</a:t>
            </a:r>
            <a:r>
              <a:rPr lang="ru-RU" sz="2400" b="1" dirty="0" smtClean="0">
                <a:solidFill>
                  <a:srgbClr val="FF0000"/>
                </a:solidFill>
              </a:rPr>
              <a:t> упражнений: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Растяжки </a:t>
            </a:r>
            <a:r>
              <a:rPr lang="ru-RU" sz="2400" b="1" dirty="0" smtClean="0">
                <a:solidFill>
                  <a:srgbClr val="000000"/>
                </a:solidFill>
              </a:rPr>
              <a:t>нормализуют </a:t>
            </a:r>
            <a:r>
              <a:rPr lang="ru-RU" sz="2400" b="1" dirty="0" err="1" smtClean="0">
                <a:solidFill>
                  <a:srgbClr val="000000"/>
                </a:solidFill>
              </a:rPr>
              <a:t>гипертонус</a:t>
            </a:r>
            <a:r>
              <a:rPr lang="ru-RU" sz="2400" b="1" dirty="0" smtClean="0">
                <a:solidFill>
                  <a:srgbClr val="000000"/>
                </a:solidFill>
              </a:rPr>
              <a:t> (неконтролируемое чрезмерное мышечное напряжение) и </a:t>
            </a:r>
            <a:r>
              <a:rPr lang="ru-RU" sz="2400" b="1" dirty="0" err="1" smtClean="0">
                <a:solidFill>
                  <a:srgbClr val="000000"/>
                </a:solidFill>
              </a:rPr>
              <a:t>гипотонус</a:t>
            </a:r>
            <a:r>
              <a:rPr lang="ru-RU" sz="2400" b="1" dirty="0" smtClean="0">
                <a:solidFill>
                  <a:srgbClr val="000000"/>
                </a:solidFill>
              </a:rPr>
              <a:t> (неконтролируемая мышечная вялость).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Дыхательные упражнения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улучшают ритмику организма, развивают самоконтроль и произвольность.</a:t>
            </a:r>
          </a:p>
          <a:p>
            <a:r>
              <a:rPr lang="ru-RU" sz="2400" b="1" i="1" dirty="0" err="1" smtClean="0">
                <a:solidFill>
                  <a:srgbClr val="FF0000"/>
                </a:solidFill>
              </a:rPr>
              <a:t>Глазодвигательные</a:t>
            </a:r>
            <a:r>
              <a:rPr lang="ru-RU" sz="2400" b="1" i="1" dirty="0" smtClean="0">
                <a:solidFill>
                  <a:srgbClr val="FF0000"/>
                </a:solidFill>
              </a:rPr>
              <a:t> упражнения </a:t>
            </a:r>
            <a:r>
              <a:rPr lang="ru-RU" sz="2400" b="1" dirty="0" smtClean="0">
                <a:solidFill>
                  <a:srgbClr val="000000"/>
                </a:solidFill>
              </a:rPr>
              <a:t>позволяют расширить поле зрения, улучшить восприятие. Однонаправленные и разнонаправленные движения глаз и языка развивают межполушарное взаимодействие и повышают </a:t>
            </a:r>
            <a:r>
              <a:rPr lang="ru-RU" sz="2400" b="1" dirty="0" err="1" smtClean="0">
                <a:solidFill>
                  <a:srgbClr val="000000"/>
                </a:solidFill>
              </a:rPr>
              <a:t>энергетизацию</a:t>
            </a:r>
            <a:r>
              <a:rPr lang="ru-RU" sz="2400" b="1" dirty="0" smtClean="0">
                <a:solidFill>
                  <a:srgbClr val="000000"/>
                </a:solidFill>
              </a:rPr>
              <a:t> организма. 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При выполнении </a:t>
            </a:r>
            <a:r>
              <a:rPr lang="ru-RU" sz="2400" b="1" i="1" dirty="0" smtClean="0">
                <a:solidFill>
                  <a:srgbClr val="FF0000"/>
                </a:solidFill>
              </a:rPr>
              <a:t>телесных движений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развивается межполушарное взаимодействие, снимаются непроизвольные, непреднамеренные движения и мышечные зажимы. Оказывается, человеку для закрепления мысли необходимо движение. 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Упражнения </a:t>
            </a:r>
            <a:r>
              <a:rPr lang="ru-RU" sz="2400" b="1" i="1" dirty="0" smtClean="0">
                <a:solidFill>
                  <a:srgbClr val="FF0000"/>
                </a:solidFill>
              </a:rPr>
              <a:t>для релаксации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способствуют расслаблению, снятию напряжения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40466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Кулак – ладонь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925244" y="1772816"/>
            <a:ext cx="5059056" cy="288032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5976" y="1772816"/>
            <a:ext cx="2304256" cy="275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79712" y="1844824"/>
            <a:ext cx="245745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«Оладушки»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87734-i_03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812957" y="1844824"/>
            <a:ext cx="5014030" cy="302433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35696" y="1844824"/>
            <a:ext cx="504056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99FF33"/>
      </a:dk1>
      <a:lt1>
        <a:srgbClr val="C1FF84"/>
      </a:lt1>
      <a:dk2>
        <a:srgbClr val="C1FF84"/>
      </a:dk2>
      <a:lt2>
        <a:srgbClr val="D6FFAD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1207</TotalTime>
  <Words>474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User</cp:lastModifiedBy>
  <cp:revision>92</cp:revision>
  <dcterms:created xsi:type="dcterms:W3CDTF">2014-10-27T17:07:37Z</dcterms:created>
  <dcterms:modified xsi:type="dcterms:W3CDTF">2017-02-19T15:49:37Z</dcterms:modified>
</cp:coreProperties>
</file>