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Default Extension="xlsx" ContentType="application/vnd.openxmlformats-officedocument.spreadsheetml.sheet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19.xml" ContentType="application/vnd.openxmlformats-officedocument.presentationml.tags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tags/tag15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1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charts/chart4.xml" ContentType="application/vnd.openxmlformats-officedocument.drawingml.char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75" r:id="rId2"/>
    <p:sldMasterId id="2147483787" r:id="rId3"/>
    <p:sldMasterId id="2147483799" r:id="rId4"/>
    <p:sldMasterId id="2147483884" r:id="rId5"/>
    <p:sldMasterId id="2147483896" r:id="rId6"/>
    <p:sldMasterId id="2147483920" r:id="rId7"/>
    <p:sldMasterId id="2147483932" r:id="rId8"/>
    <p:sldMasterId id="2147483944" r:id="rId9"/>
    <p:sldMasterId id="2147483956" r:id="rId10"/>
    <p:sldMasterId id="2147483968" r:id="rId11"/>
    <p:sldMasterId id="2147483980" r:id="rId12"/>
    <p:sldMasterId id="2147483992" r:id="rId13"/>
    <p:sldMasterId id="2147484004" r:id="rId14"/>
    <p:sldMasterId id="2147484016" r:id="rId15"/>
    <p:sldMasterId id="2147484028" r:id="rId16"/>
    <p:sldMasterId id="2147484040" r:id="rId17"/>
    <p:sldMasterId id="2147484052" r:id="rId18"/>
    <p:sldMasterId id="2147484064" r:id="rId19"/>
    <p:sldMasterId id="2147484077" r:id="rId20"/>
  </p:sldMasterIdLst>
  <p:notesMasterIdLst>
    <p:notesMasterId r:id="rId68"/>
  </p:notesMasterIdLst>
  <p:sldIdLst>
    <p:sldId id="256" r:id="rId21"/>
    <p:sldId id="263" r:id="rId22"/>
    <p:sldId id="343" r:id="rId23"/>
    <p:sldId id="344" r:id="rId24"/>
    <p:sldId id="345" r:id="rId25"/>
    <p:sldId id="346" r:id="rId26"/>
    <p:sldId id="257" r:id="rId27"/>
    <p:sldId id="258" r:id="rId28"/>
    <p:sldId id="259" r:id="rId29"/>
    <p:sldId id="336" r:id="rId30"/>
    <p:sldId id="347" r:id="rId31"/>
    <p:sldId id="348" r:id="rId32"/>
    <p:sldId id="374" r:id="rId33"/>
    <p:sldId id="357" r:id="rId34"/>
    <p:sldId id="358" r:id="rId35"/>
    <p:sldId id="373" r:id="rId36"/>
    <p:sldId id="349" r:id="rId37"/>
    <p:sldId id="350" r:id="rId38"/>
    <p:sldId id="351" r:id="rId39"/>
    <p:sldId id="352" r:id="rId40"/>
    <p:sldId id="354" r:id="rId41"/>
    <p:sldId id="317" r:id="rId42"/>
    <p:sldId id="353" r:id="rId43"/>
    <p:sldId id="361" r:id="rId44"/>
    <p:sldId id="362" r:id="rId45"/>
    <p:sldId id="363" r:id="rId46"/>
    <p:sldId id="364" r:id="rId47"/>
    <p:sldId id="365" r:id="rId48"/>
    <p:sldId id="375" r:id="rId49"/>
    <p:sldId id="376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70" r:id="rId59"/>
    <p:sldId id="372" r:id="rId60"/>
    <p:sldId id="371" r:id="rId61"/>
    <p:sldId id="340" r:id="rId62"/>
    <p:sldId id="341" r:id="rId63"/>
    <p:sldId id="342" r:id="rId64"/>
    <p:sldId id="261" r:id="rId65"/>
    <p:sldId id="335" r:id="rId66"/>
    <p:sldId id="37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  -2013/2014 уч.г.</c:v>
                </c:pt>
              </c:strCache>
            </c:strRef>
          </c:tx>
          <c:dLbls>
            <c:dLbl>
              <c:idx val="0"/>
              <c:layout>
                <c:manualLayout>
                  <c:x val="-0.19582014921745888"/>
                  <c:y val="-0.18518114266510796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16</a:t>
                    </a:r>
                    <a:r>
                      <a:rPr lang="en-US" sz="2400"/>
                      <a:t>; </a:t>
                    </a:r>
                    <a:r>
                      <a:rPr lang="ru-RU" sz="2400" smtClean="0"/>
                      <a:t/>
                    </a:r>
                    <a:br>
                      <a:rPr lang="ru-RU" sz="2400" smtClean="0"/>
                    </a:br>
                    <a:r>
                      <a:rPr lang="en-US" sz="2400" smtClean="0"/>
                      <a:t>67</a:t>
                    </a:r>
                    <a:r>
                      <a:rPr lang="en-US" sz="2400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8.1936789151356076E-2"/>
                  <c:y val="-0.12027451395426809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2; </a:t>
                    </a:r>
                    <a:r>
                      <a:rPr lang="ru-RU" sz="2400" smtClean="0"/>
                      <a:t/>
                    </a:r>
                    <a:br>
                      <a:rPr lang="ru-RU" sz="2400" smtClean="0"/>
                    </a:br>
                    <a:r>
                      <a:rPr lang="en-US" sz="2400" smtClean="0"/>
                      <a:t>8</a:t>
                    </a:r>
                    <a:r>
                      <a:rPr lang="en-US" sz="240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8847890541460094"/>
                  <c:y val="0.1000425765743115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6</a:t>
                    </a:r>
                    <a:r>
                      <a:rPr lang="en-US" sz="2400"/>
                      <a:t>; </a:t>
                    </a:r>
                    <a:r>
                      <a:rPr lang="ru-RU" sz="2400" smtClean="0"/>
                      <a:t/>
                    </a:r>
                    <a:br>
                      <a:rPr lang="ru-RU" sz="2400" smtClean="0"/>
                    </a:br>
                    <a:r>
                      <a:rPr lang="en-US" sz="2400" smtClean="0"/>
                      <a:t>25</a:t>
                    </a:r>
                    <a:r>
                      <a:rPr lang="en-US" sz="2400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ниже </c:v>
                </c:pt>
                <c:pt idx="2">
                  <c:v>выше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класс  -2014/2015 уч.г.</c:v>
                </c:pt>
              </c:strCache>
            </c:strRef>
          </c:tx>
          <c:dLbls>
            <c:dLbl>
              <c:idx val="0"/>
              <c:layout>
                <c:manualLayout>
                  <c:x val="-0.21826212695635291"/>
                  <c:y val="-0.1100952438188300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11; </a:t>
                    </a:r>
                    <a:endParaRPr lang="ru-RU" smtClean="0"/>
                  </a:p>
                  <a:p>
                    <a:r>
                      <a:rPr lang="en-US" smtClean="0"/>
                      <a:t>50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2; </a:t>
                    </a:r>
                    <a:endParaRPr lang="ru-RU" smtClean="0"/>
                  </a:p>
                  <a:p>
                    <a:r>
                      <a:rPr lang="en-US" smtClean="0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0.19890018955963928"/>
                  <c:y val="9.02446617438102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  <a:r>
                      <a:rPr lang="en-US"/>
                      <a:t>; </a:t>
                    </a:r>
                    <a:endParaRPr lang="ru-RU" smtClean="0"/>
                  </a:p>
                  <a:p>
                    <a:r>
                      <a:rPr lang="en-US" smtClean="0"/>
                      <a:t>41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ниже </c:v>
                </c:pt>
                <c:pt idx="2">
                  <c:v>выше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класс  -2015/2016 уч.г.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  <a:r>
                      <a:rPr lang="en-US"/>
                      <a:t>; </a:t>
                    </a:r>
                    <a:endParaRPr lang="ru-RU" smtClean="0"/>
                  </a:p>
                  <a:p>
                    <a:r>
                      <a:rPr lang="en-US" smtClean="0"/>
                      <a:t>18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2; </a:t>
                    </a:r>
                    <a:endParaRPr lang="ru-RU" smtClean="0"/>
                  </a:p>
                  <a:p>
                    <a:r>
                      <a:rPr lang="en-US" smtClean="0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16; </a:t>
                    </a:r>
                    <a:endParaRPr lang="ru-RU" smtClean="0"/>
                  </a:p>
                  <a:p>
                    <a:r>
                      <a:rPr lang="en-US" smtClean="0"/>
                      <a:t>73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норма</c:v>
                </c:pt>
                <c:pt idx="1">
                  <c:v>ниже </c:v>
                </c:pt>
                <c:pt idx="2">
                  <c:v>выше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кол-во слов в минуту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кол-во слов в минуту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3класс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кол-во слов в минуту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норма на конец 4 класса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кол-во слов в минуту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</c:ser>
        <c:axId val="237102976"/>
        <c:axId val="237104512"/>
      </c:barChart>
      <c:catAx>
        <c:axId val="237102976"/>
        <c:scaling>
          <c:orientation val="minMax"/>
        </c:scaling>
        <c:delete val="1"/>
        <c:axPos val="b"/>
        <c:tickLblPos val="none"/>
        <c:crossAx val="237104512"/>
        <c:crosses val="autoZero"/>
        <c:auto val="1"/>
        <c:lblAlgn val="ctr"/>
        <c:lblOffset val="100"/>
      </c:catAx>
      <c:valAx>
        <c:axId val="237104512"/>
        <c:scaling>
          <c:orientation val="minMax"/>
        </c:scaling>
        <c:axPos val="l"/>
        <c:majorGridlines/>
        <c:numFmt formatCode="General" sourceLinked="1"/>
        <c:tickLblPos val="nextTo"/>
        <c:crossAx val="237102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0783-1B25-42E4-A44A-CA52B76C7A29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DD54B-6F34-4C12-8BB2-B0B43C13D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2D24B-DBBB-4908-96BD-B06AEAA4F6E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32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374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9649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5" y="2130432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5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9218-217F-4499-8B02-3BE937214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638496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7852-9284-4219-9EBE-FDCFC7DE9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021293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2D8C-1F99-4E09-973F-1B10FAF47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562554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5" y="1600205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8" y="160020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48B7C-1931-49A5-8484-CEE72A510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072603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9D81-00A7-4B6B-918D-06E7BE869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417135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A931-3F03-44F1-85B1-D6EF24AA9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529626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A179-B7DB-49F9-B552-E28811711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706494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04A5-5D5B-4D03-92C5-E0345546A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721148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7145-7794-4CBA-8CAC-1C8D299FF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61460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5AB6-C3B5-4134-B41A-F1AFD9FB7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76748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34" y="274640"/>
            <a:ext cx="15811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40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98805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8" y="274640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4D23-7DD7-400B-9EF9-0ADAAA3E4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124753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5" y="2130432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5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F5D6-FBBF-44A8-96CD-5EEB9F78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2744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9"/>
          <p:cNvGrpSpPr/>
          <p:nvPr userDrawn="1"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12" name="TextBox 11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8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6" name="Полилиния 15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7" name="Овал 16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Овал 18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23" name="Овал 22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Месяц 26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786E-6ED6-424F-AB61-12E3D10CD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25509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50996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73553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4458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9331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8992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5504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57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117A0-6718-4139-8920-78E7DD4B8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05687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0013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560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2638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513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32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Группа 29"/>
          <p:cNvGrpSpPr/>
          <p:nvPr userDrawn="1"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2525295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4927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5398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91" y="1600205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98" y="1600205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2727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68656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11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5" y="1600205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8" y="160020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A9F1-1DFC-4FD9-AEA5-DE3A49142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22214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2613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3131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2529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2919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34" y="274640"/>
            <a:ext cx="15811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40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0315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5" y="2130432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5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5900-5704-4907-9587-7E634EE46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11830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5327-8CE9-47C5-9F7A-00DEBF7DB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3373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2AEFC-1A25-4BBB-B8C3-EC494340D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57434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5" y="1600205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8" y="160020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ABBA-FC71-4BA5-8FE9-984662EE3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42721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788F-A679-4C1A-99C0-A257AB356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208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40C7C-0A93-415C-A3B6-436334119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59130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EE44-8EF2-4F71-9B10-B48FDB5C4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9878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52CD-0561-4152-BFEA-628A43B98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857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717-9E6B-40AE-B748-B324928BA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38127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1152-435E-46FE-ABCB-3AF77897E0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258781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38AA1-D5CC-49E9-A62F-2CF7808B3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16968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8" y="274640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024A-B417-4E8A-9698-9315FC476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81479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32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Группа 29"/>
          <p:cNvGrpSpPr/>
          <p:nvPr userDrawn="1"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389132275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655293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00289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91" y="1600205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98" y="1600205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1512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56C2-5E57-4CE3-BC9C-772A90DA3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4112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39696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66221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52623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233924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72562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82453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34" y="274640"/>
            <a:ext cx="15811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40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96171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5" y="2130432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5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F7CB-8C87-4DDB-967F-67B7A3A1B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7202137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D0D73-0116-4229-A9C6-AC05EBB68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3953359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369E-A21B-45BE-8648-3A003BB2A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53922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B47DA-949E-4486-B6B0-18D2266C2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0576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5" y="1600205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8" y="160020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7934-AC92-4277-94BF-2688926E5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735624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508D-EE4B-40C2-A2ED-B456A2320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710873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A1C2-5ACD-4CC3-A725-72EC5CA28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249630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A10D-19C0-4FFD-9DFB-ACFBA98F6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708678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32B6-289F-4CF8-865E-589806457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132816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885E-E090-4B84-B049-1953A34BF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075276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12C4-7845-4000-BE96-9B336734E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175061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8" y="274640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0D1D-8E8A-4F8C-A611-985A5457D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501986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8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0" name="Группа 29"/>
          <p:cNvGrpSpPr/>
          <p:nvPr userDrawn="1"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11" name="TextBox 10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2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3" name="Полилиния 12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23" name="Овал 22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7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" name="Месяц 17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7"/>
            <a:ext cx="2895600" cy="2889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AF1C-5524-446D-BD79-0E4BCF6D5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0973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92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4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6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2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9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6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7B50-2509-4482-9850-74223F641E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64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434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0C3E2-6097-4955-BEC5-51218C9490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936067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91F6-0F50-49E5-AFDA-737D2BA378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5178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FE955-47B9-4419-8E96-E7BA245A1F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3603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758A-C53C-4D7B-9F76-9CA21AD5B9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4651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5AD5-CA55-4F89-B0B4-59973A37DF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8365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A7B8E-C514-436D-9D7E-B325A25111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562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B516B-8B0C-4FED-B2B8-7F0E346F7A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030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128D-ACE6-4E47-8E21-4DF10576D5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40123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F376-7873-4255-8E80-1CD74854BD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985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F7833-5D35-46B7-AB95-B3B260D963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08936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1D56E-573B-43A2-B5EB-D0D3176617D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240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9E6C-CEE2-42C7-9554-491C5C26B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643279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92E30-2CEF-4572-991F-5BB4F056C1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41765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8" y="274640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30F2-9865-4C9A-808D-88ECBF85A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926037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32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00030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42720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20197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91" y="1600205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98" y="1600205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304120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16012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86334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15168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486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52724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10449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77759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34" y="274640"/>
            <a:ext cx="15811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40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719140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5" y="2130432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5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405-510B-4EAD-A772-371A9C9FF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56369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F417-C1AB-48DE-BB82-A1EFB65E3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994087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7169-35B4-4A95-8313-B983FBE02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23359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5" y="1600205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8" y="160020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9545-95B3-4EC9-AF0D-713A0620A8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677404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6D09-1B9A-48F8-B460-16C06EB524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454772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864AA-3854-49F5-AD55-653A34086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49863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91" y="1600205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98" y="1600205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199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10EC-511A-4866-B581-0F4B327BD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894350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79BD-8739-4A52-9A28-6569538350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327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9B97-7E60-4669-AED4-FFBDE663C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700495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8DB52-7F84-4937-B43D-938986796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105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8" y="274640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4640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E901-2292-4609-9BFA-E5480DDB7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302563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0139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9"/>
          <p:cNvGrpSpPr/>
          <p:nvPr userDrawn="1"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12" name="TextBox 11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8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6" name="Полилиния 15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7" name="Овал 16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Овал 18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23" name="Овал 22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Месяц 26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13900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4563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7" name="Группа 29"/>
          <p:cNvGrpSpPr/>
          <p:nvPr userDrawn="1"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12" name="TextBox 11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8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6" name="Полилиния 15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7" name="Овал 16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Овал 18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23" name="Овал 22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Овал 23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Овал 24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Овал 25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Месяц 26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7364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32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Группа 29"/>
          <p:cNvGrpSpPr/>
          <p:nvPr userDrawn="1"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436914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99522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752117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01337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91" y="1600205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98" y="1600205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013785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6680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87795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109086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8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26352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33356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72738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34" y="274640"/>
            <a:ext cx="15811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40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8189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1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1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2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6" y="274638"/>
            <a:ext cx="6316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5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5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5" y="1600205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39BBE9-CF9A-4D34-A5D5-5DB4FDE78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9E9C1FB-9FF0-4676-8D04-61F98D0FFDC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FF8F1B9-A623-493F-B811-3BD76E12A4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6" y="274638"/>
            <a:ext cx="6316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5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0EA68BB0-E887-4733-9434-133B90EAA371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6A9DE37-10C7-467D-8AA2-92C0BA3866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5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5" y="1600205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C6E9B3-6A37-4457-A6DE-69DEF87A7F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6" y="274638"/>
            <a:ext cx="6316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5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0EA68BB0-E887-4733-9434-133B90EAA371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B6A9DE37-10C7-467D-8AA2-92C0BA3866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5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5" y="1600205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83F646-F4C3-40B8-A5C9-9A959FE43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5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7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7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A68BB0-E887-4733-9434-133B90EAA371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7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7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A9DE37-10C7-467D-8AA2-92C0BA3866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5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9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388A9-D3BB-4F0E-9ABB-BD4728C41FA0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7" descr="russian flag"/>
          <p:cNvPicPr>
            <a:picLocks noChangeAspect="1" noChangeArrowheads="1"/>
          </p:cNvPicPr>
          <p:nvPr/>
        </p:nvPicPr>
        <p:blipFill>
          <a:blip r:embed="rId14" cstate="print">
            <a:lum bright="48000" contrast="-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723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5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5" y="1600205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597E27-5359-4EF8-9A4C-91EC384AB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6" y="274638"/>
            <a:ext cx="6316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5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6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5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5" y="1600205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3AE0C09-41FB-4844-8F1F-B9E1CA075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2C665-F814-4535-B615-57377F991F22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A3AD-A6E6-4828-932E-BDD3E1565E3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004E-447B-407F-A247-9B500CB4A0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4C5A-AA5F-4E86-B78B-DED6C361D4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8640"/>
            <a:ext cx="8640960" cy="6480720"/>
          </a:xfrm>
          <a:prstGeom prst="roundRect">
            <a:avLst>
              <a:gd name="adj" fmla="val 6245"/>
            </a:avLst>
          </a:prstGeom>
          <a:solidFill>
            <a:srgbClr val="FFFFFF">
              <a:alpha val="7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39629" y="405377"/>
            <a:ext cx="1235695" cy="1303289"/>
            <a:chOff x="7439620" y="405370"/>
            <a:chExt cx="1235694" cy="1303289"/>
          </a:xfrm>
        </p:grpSpPr>
        <p:sp>
          <p:nvSpPr>
            <p:cNvPr id="9" name="TextBox 8"/>
            <p:cNvSpPr txBox="1"/>
            <p:nvPr userDrawn="1"/>
          </p:nvSpPr>
          <p:spPr>
            <a:xfrm rot="20187867">
              <a:off x="7439620" y="405370"/>
              <a:ext cx="1235694" cy="1303289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ru-RU" sz="2400" b="1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реки и озёра</a:t>
              </a:r>
            </a:p>
          </p:txBody>
        </p:sp>
        <p:grpSp>
          <p:nvGrpSpPr>
            <p:cNvPr id="10" name="Группа 28"/>
            <p:cNvGrpSpPr/>
            <p:nvPr userDrawn="1"/>
          </p:nvGrpSpPr>
          <p:grpSpPr>
            <a:xfrm>
              <a:off x="7757244" y="467482"/>
              <a:ext cx="720080" cy="1006252"/>
              <a:chOff x="7666523" y="305432"/>
              <a:chExt cx="883877" cy="1235145"/>
            </a:xfrm>
          </p:grpSpPr>
          <p:sp>
            <p:nvSpPr>
              <p:cNvPr id="11" name="Полилиния 10"/>
              <p:cNvSpPr/>
              <p:nvPr userDrawn="1"/>
            </p:nvSpPr>
            <p:spPr>
              <a:xfrm rot="399949">
                <a:off x="7666523" y="305432"/>
                <a:ext cx="883877" cy="1235145"/>
              </a:xfrm>
              <a:custGeom>
                <a:avLst/>
                <a:gdLst>
                  <a:gd name="connsiteX0" fmla="*/ 105833 w 378883"/>
                  <a:gd name="connsiteY0" fmla="*/ 8467 h 518584"/>
                  <a:gd name="connsiteX1" fmla="*/ 80433 w 378883"/>
                  <a:gd name="connsiteY1" fmla="*/ 148167 h 518584"/>
                  <a:gd name="connsiteX2" fmla="*/ 16933 w 378883"/>
                  <a:gd name="connsiteY2" fmla="*/ 287867 h 518584"/>
                  <a:gd name="connsiteX3" fmla="*/ 29633 w 378883"/>
                  <a:gd name="connsiteY3" fmla="*/ 440267 h 518584"/>
                  <a:gd name="connsiteX4" fmla="*/ 194733 w 378883"/>
                  <a:gd name="connsiteY4" fmla="*/ 516467 h 518584"/>
                  <a:gd name="connsiteX5" fmla="*/ 359833 w 378883"/>
                  <a:gd name="connsiteY5" fmla="*/ 427567 h 518584"/>
                  <a:gd name="connsiteX6" fmla="*/ 309033 w 378883"/>
                  <a:gd name="connsiteY6" fmla="*/ 224367 h 518584"/>
                  <a:gd name="connsiteX7" fmla="*/ 143933 w 378883"/>
                  <a:gd name="connsiteY7" fmla="*/ 97367 h 518584"/>
                  <a:gd name="connsiteX8" fmla="*/ 105833 w 378883"/>
                  <a:gd name="connsiteY8" fmla="*/ 8467 h 518584"/>
                  <a:gd name="connsiteX0" fmla="*/ 136353 w 409403"/>
                  <a:gd name="connsiteY0" fmla="*/ 8467 h 518584"/>
                  <a:gd name="connsiteX1" fmla="*/ 110953 w 409403"/>
                  <a:gd name="connsiteY1" fmla="*/ 148167 h 518584"/>
                  <a:gd name="connsiteX2" fmla="*/ 8467 w 409403"/>
                  <a:gd name="connsiteY2" fmla="*/ 304626 h 518584"/>
                  <a:gd name="connsiteX3" fmla="*/ 60153 w 409403"/>
                  <a:gd name="connsiteY3" fmla="*/ 440267 h 518584"/>
                  <a:gd name="connsiteX4" fmla="*/ 225253 w 409403"/>
                  <a:gd name="connsiteY4" fmla="*/ 516467 h 518584"/>
                  <a:gd name="connsiteX5" fmla="*/ 390353 w 409403"/>
                  <a:gd name="connsiteY5" fmla="*/ 427567 h 518584"/>
                  <a:gd name="connsiteX6" fmla="*/ 339553 w 409403"/>
                  <a:gd name="connsiteY6" fmla="*/ 224367 h 518584"/>
                  <a:gd name="connsiteX7" fmla="*/ 174453 w 409403"/>
                  <a:gd name="connsiteY7" fmla="*/ 97367 h 518584"/>
                  <a:gd name="connsiteX8" fmla="*/ 136353 w 409403"/>
                  <a:gd name="connsiteY8" fmla="*/ 8467 h 518584"/>
                  <a:gd name="connsiteX0" fmla="*/ 137616 w 410666"/>
                  <a:gd name="connsiteY0" fmla="*/ 8467 h 526440"/>
                  <a:gd name="connsiteX1" fmla="*/ 112216 w 410666"/>
                  <a:gd name="connsiteY1" fmla="*/ 148167 h 526440"/>
                  <a:gd name="connsiteX2" fmla="*/ 9730 w 410666"/>
                  <a:gd name="connsiteY2" fmla="*/ 304626 h 526440"/>
                  <a:gd name="connsiteX3" fmla="*/ 53836 w 410666"/>
                  <a:gd name="connsiteY3" fmla="*/ 487402 h 526440"/>
                  <a:gd name="connsiteX4" fmla="*/ 226516 w 410666"/>
                  <a:gd name="connsiteY4" fmla="*/ 516467 h 526440"/>
                  <a:gd name="connsiteX5" fmla="*/ 391616 w 410666"/>
                  <a:gd name="connsiteY5" fmla="*/ 427567 h 526440"/>
                  <a:gd name="connsiteX6" fmla="*/ 340816 w 410666"/>
                  <a:gd name="connsiteY6" fmla="*/ 224367 h 526440"/>
                  <a:gd name="connsiteX7" fmla="*/ 175716 w 410666"/>
                  <a:gd name="connsiteY7" fmla="*/ 97367 h 526440"/>
                  <a:gd name="connsiteX8" fmla="*/ 137616 w 410666"/>
                  <a:gd name="connsiteY8" fmla="*/ 8467 h 526440"/>
                  <a:gd name="connsiteX0" fmla="*/ 137616 w 406366"/>
                  <a:gd name="connsiteY0" fmla="*/ 8467 h 521249"/>
                  <a:gd name="connsiteX1" fmla="*/ 112216 w 406366"/>
                  <a:gd name="connsiteY1" fmla="*/ 148167 h 521249"/>
                  <a:gd name="connsiteX2" fmla="*/ 9730 w 406366"/>
                  <a:gd name="connsiteY2" fmla="*/ 304626 h 521249"/>
                  <a:gd name="connsiteX3" fmla="*/ 53836 w 406366"/>
                  <a:gd name="connsiteY3" fmla="*/ 487402 h 521249"/>
                  <a:gd name="connsiteX4" fmla="*/ 252314 w 406366"/>
                  <a:gd name="connsiteY4" fmla="*/ 507710 h 521249"/>
                  <a:gd name="connsiteX5" fmla="*/ 391616 w 406366"/>
                  <a:gd name="connsiteY5" fmla="*/ 427567 h 521249"/>
                  <a:gd name="connsiteX6" fmla="*/ 340816 w 406366"/>
                  <a:gd name="connsiteY6" fmla="*/ 224367 h 521249"/>
                  <a:gd name="connsiteX7" fmla="*/ 175716 w 406366"/>
                  <a:gd name="connsiteY7" fmla="*/ 97367 h 521249"/>
                  <a:gd name="connsiteX8" fmla="*/ 137616 w 406366"/>
                  <a:gd name="connsiteY8" fmla="*/ 8467 h 521249"/>
                  <a:gd name="connsiteX0" fmla="*/ 137616 w 377329"/>
                  <a:gd name="connsiteY0" fmla="*/ 8467 h 521249"/>
                  <a:gd name="connsiteX1" fmla="*/ 112216 w 377329"/>
                  <a:gd name="connsiteY1" fmla="*/ 148167 h 521249"/>
                  <a:gd name="connsiteX2" fmla="*/ 9730 w 377329"/>
                  <a:gd name="connsiteY2" fmla="*/ 304626 h 521249"/>
                  <a:gd name="connsiteX3" fmla="*/ 53836 w 377329"/>
                  <a:gd name="connsiteY3" fmla="*/ 487402 h 521249"/>
                  <a:gd name="connsiteX4" fmla="*/ 252314 w 377329"/>
                  <a:gd name="connsiteY4" fmla="*/ 507710 h 521249"/>
                  <a:gd name="connsiteX5" fmla="*/ 362579 w 377329"/>
                  <a:gd name="connsiteY5" fmla="*/ 406168 h 521249"/>
                  <a:gd name="connsiteX6" fmla="*/ 340816 w 377329"/>
                  <a:gd name="connsiteY6" fmla="*/ 224367 h 521249"/>
                  <a:gd name="connsiteX7" fmla="*/ 175716 w 377329"/>
                  <a:gd name="connsiteY7" fmla="*/ 97367 h 521249"/>
                  <a:gd name="connsiteX8" fmla="*/ 137616 w 377329"/>
                  <a:gd name="connsiteY8" fmla="*/ 8467 h 521249"/>
                  <a:gd name="connsiteX0" fmla="*/ 137616 w 377329"/>
                  <a:gd name="connsiteY0" fmla="*/ 8467 h 517864"/>
                  <a:gd name="connsiteX1" fmla="*/ 112216 w 377329"/>
                  <a:gd name="connsiteY1" fmla="*/ 148167 h 517864"/>
                  <a:gd name="connsiteX2" fmla="*/ 9730 w 377329"/>
                  <a:gd name="connsiteY2" fmla="*/ 304626 h 517864"/>
                  <a:gd name="connsiteX3" fmla="*/ 53836 w 377329"/>
                  <a:gd name="connsiteY3" fmla="*/ 467093 h 517864"/>
                  <a:gd name="connsiteX4" fmla="*/ 252314 w 377329"/>
                  <a:gd name="connsiteY4" fmla="*/ 507710 h 517864"/>
                  <a:gd name="connsiteX5" fmla="*/ 362579 w 377329"/>
                  <a:gd name="connsiteY5" fmla="*/ 406168 h 517864"/>
                  <a:gd name="connsiteX6" fmla="*/ 340816 w 377329"/>
                  <a:gd name="connsiteY6" fmla="*/ 224367 h 517864"/>
                  <a:gd name="connsiteX7" fmla="*/ 175716 w 377329"/>
                  <a:gd name="connsiteY7" fmla="*/ 97367 h 517864"/>
                  <a:gd name="connsiteX8" fmla="*/ 137616 w 377329"/>
                  <a:gd name="connsiteY8" fmla="*/ 8467 h 517864"/>
                  <a:gd name="connsiteX0" fmla="*/ 159669 w 399382"/>
                  <a:gd name="connsiteY0" fmla="*/ 8467 h 517864"/>
                  <a:gd name="connsiteX1" fmla="*/ 134269 w 399382"/>
                  <a:gd name="connsiteY1" fmla="*/ 148167 h 517864"/>
                  <a:gd name="connsiteX2" fmla="*/ 9730 w 399382"/>
                  <a:gd name="connsiteY2" fmla="*/ 304626 h 517864"/>
                  <a:gd name="connsiteX3" fmla="*/ 75889 w 399382"/>
                  <a:gd name="connsiteY3" fmla="*/ 467093 h 517864"/>
                  <a:gd name="connsiteX4" fmla="*/ 274367 w 399382"/>
                  <a:gd name="connsiteY4" fmla="*/ 507710 h 517864"/>
                  <a:gd name="connsiteX5" fmla="*/ 384632 w 399382"/>
                  <a:gd name="connsiteY5" fmla="*/ 406168 h 517864"/>
                  <a:gd name="connsiteX6" fmla="*/ 362869 w 399382"/>
                  <a:gd name="connsiteY6" fmla="*/ 224367 h 517864"/>
                  <a:gd name="connsiteX7" fmla="*/ 197769 w 399382"/>
                  <a:gd name="connsiteY7" fmla="*/ 97367 h 517864"/>
                  <a:gd name="connsiteX8" fmla="*/ 159669 w 399382"/>
                  <a:gd name="connsiteY8" fmla="*/ 8467 h 517864"/>
                  <a:gd name="connsiteX0" fmla="*/ 157290 w 397003"/>
                  <a:gd name="connsiteY0" fmla="*/ 10850 h 520247"/>
                  <a:gd name="connsiteX1" fmla="*/ 117616 w 397003"/>
                  <a:gd name="connsiteY1" fmla="*/ 164850 h 520247"/>
                  <a:gd name="connsiteX2" fmla="*/ 7351 w 397003"/>
                  <a:gd name="connsiteY2" fmla="*/ 307009 h 520247"/>
                  <a:gd name="connsiteX3" fmla="*/ 73510 w 397003"/>
                  <a:gd name="connsiteY3" fmla="*/ 469476 h 520247"/>
                  <a:gd name="connsiteX4" fmla="*/ 271988 w 397003"/>
                  <a:gd name="connsiteY4" fmla="*/ 510093 h 520247"/>
                  <a:gd name="connsiteX5" fmla="*/ 382253 w 397003"/>
                  <a:gd name="connsiteY5" fmla="*/ 408551 h 520247"/>
                  <a:gd name="connsiteX6" fmla="*/ 360490 w 397003"/>
                  <a:gd name="connsiteY6" fmla="*/ 226750 h 520247"/>
                  <a:gd name="connsiteX7" fmla="*/ 195390 w 397003"/>
                  <a:gd name="connsiteY7" fmla="*/ 99750 h 520247"/>
                  <a:gd name="connsiteX8" fmla="*/ 157290 w 397003"/>
                  <a:gd name="connsiteY8" fmla="*/ 10850 h 520247"/>
                  <a:gd name="connsiteX0" fmla="*/ 161722 w 397003"/>
                  <a:gd name="connsiteY0" fmla="*/ 10850 h 467789"/>
                  <a:gd name="connsiteX1" fmla="*/ 117616 w 397003"/>
                  <a:gd name="connsiteY1" fmla="*/ 112392 h 467789"/>
                  <a:gd name="connsiteX2" fmla="*/ 7351 w 397003"/>
                  <a:gd name="connsiteY2" fmla="*/ 254551 h 467789"/>
                  <a:gd name="connsiteX3" fmla="*/ 73510 w 397003"/>
                  <a:gd name="connsiteY3" fmla="*/ 417018 h 467789"/>
                  <a:gd name="connsiteX4" fmla="*/ 271988 w 397003"/>
                  <a:gd name="connsiteY4" fmla="*/ 457635 h 467789"/>
                  <a:gd name="connsiteX5" fmla="*/ 382253 w 397003"/>
                  <a:gd name="connsiteY5" fmla="*/ 356093 h 467789"/>
                  <a:gd name="connsiteX6" fmla="*/ 360490 w 397003"/>
                  <a:gd name="connsiteY6" fmla="*/ 174292 h 467789"/>
                  <a:gd name="connsiteX7" fmla="*/ 195390 w 397003"/>
                  <a:gd name="connsiteY7" fmla="*/ 47292 h 467789"/>
                  <a:gd name="connsiteX8" fmla="*/ 161722 w 397003"/>
                  <a:gd name="connsiteY8" fmla="*/ 10850 h 467789"/>
                  <a:gd name="connsiteX0" fmla="*/ 160770 w 397003"/>
                  <a:gd name="connsiteY0" fmla="*/ 10850 h 483761"/>
                  <a:gd name="connsiteX1" fmla="*/ 117616 w 397003"/>
                  <a:gd name="connsiteY1" fmla="*/ 128364 h 483761"/>
                  <a:gd name="connsiteX2" fmla="*/ 7351 w 397003"/>
                  <a:gd name="connsiteY2" fmla="*/ 270523 h 483761"/>
                  <a:gd name="connsiteX3" fmla="*/ 73510 w 397003"/>
                  <a:gd name="connsiteY3" fmla="*/ 432990 h 483761"/>
                  <a:gd name="connsiteX4" fmla="*/ 271988 w 397003"/>
                  <a:gd name="connsiteY4" fmla="*/ 473607 h 483761"/>
                  <a:gd name="connsiteX5" fmla="*/ 382253 w 397003"/>
                  <a:gd name="connsiteY5" fmla="*/ 372065 h 483761"/>
                  <a:gd name="connsiteX6" fmla="*/ 360490 w 397003"/>
                  <a:gd name="connsiteY6" fmla="*/ 190264 h 483761"/>
                  <a:gd name="connsiteX7" fmla="*/ 195390 w 397003"/>
                  <a:gd name="connsiteY7" fmla="*/ 63264 h 483761"/>
                  <a:gd name="connsiteX8" fmla="*/ 160770 w 397003"/>
                  <a:gd name="connsiteY8" fmla="*/ 10850 h 483761"/>
                  <a:gd name="connsiteX0" fmla="*/ 160770 w 397003"/>
                  <a:gd name="connsiteY0" fmla="*/ 6755 h 479666"/>
                  <a:gd name="connsiteX1" fmla="*/ 117616 w 397003"/>
                  <a:gd name="connsiteY1" fmla="*/ 124269 h 479666"/>
                  <a:gd name="connsiteX2" fmla="*/ 7351 w 397003"/>
                  <a:gd name="connsiteY2" fmla="*/ 266428 h 479666"/>
                  <a:gd name="connsiteX3" fmla="*/ 73510 w 397003"/>
                  <a:gd name="connsiteY3" fmla="*/ 428895 h 479666"/>
                  <a:gd name="connsiteX4" fmla="*/ 271988 w 397003"/>
                  <a:gd name="connsiteY4" fmla="*/ 469512 h 479666"/>
                  <a:gd name="connsiteX5" fmla="*/ 382253 w 397003"/>
                  <a:gd name="connsiteY5" fmla="*/ 367970 h 479666"/>
                  <a:gd name="connsiteX6" fmla="*/ 360490 w 397003"/>
                  <a:gd name="connsiteY6" fmla="*/ 186169 h 479666"/>
                  <a:gd name="connsiteX7" fmla="*/ 200142 w 397003"/>
                  <a:gd name="connsiteY7" fmla="*/ 83740 h 479666"/>
                  <a:gd name="connsiteX8" fmla="*/ 160770 w 397003"/>
                  <a:gd name="connsiteY8" fmla="*/ 6755 h 479666"/>
                  <a:gd name="connsiteX0" fmla="*/ 159760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59760 w 395993"/>
                  <a:gd name="connsiteY8" fmla="*/ 5499 h 478410"/>
                  <a:gd name="connsiteX0" fmla="*/ 149917 w 395993"/>
                  <a:gd name="connsiteY0" fmla="*/ 5499 h 478410"/>
                  <a:gd name="connsiteX1" fmla="*/ 110544 w 395993"/>
                  <a:gd name="connsiteY1" fmla="*/ 115478 h 478410"/>
                  <a:gd name="connsiteX2" fmla="*/ 6341 w 395993"/>
                  <a:gd name="connsiteY2" fmla="*/ 265172 h 478410"/>
                  <a:gd name="connsiteX3" fmla="*/ 72500 w 395993"/>
                  <a:gd name="connsiteY3" fmla="*/ 427639 h 478410"/>
                  <a:gd name="connsiteX4" fmla="*/ 270978 w 395993"/>
                  <a:gd name="connsiteY4" fmla="*/ 468256 h 478410"/>
                  <a:gd name="connsiteX5" fmla="*/ 381243 w 395993"/>
                  <a:gd name="connsiteY5" fmla="*/ 366714 h 478410"/>
                  <a:gd name="connsiteX6" fmla="*/ 359480 w 395993"/>
                  <a:gd name="connsiteY6" fmla="*/ 184913 h 478410"/>
                  <a:gd name="connsiteX7" fmla="*/ 199132 w 395993"/>
                  <a:gd name="connsiteY7" fmla="*/ 82484 h 478410"/>
                  <a:gd name="connsiteX8" fmla="*/ 149917 w 395993"/>
                  <a:gd name="connsiteY8" fmla="*/ 5499 h 478410"/>
                  <a:gd name="connsiteX0" fmla="*/ 149917 w 386972"/>
                  <a:gd name="connsiteY0" fmla="*/ 5499 h 479957"/>
                  <a:gd name="connsiteX1" fmla="*/ 110544 w 386972"/>
                  <a:gd name="connsiteY1" fmla="*/ 115478 h 479957"/>
                  <a:gd name="connsiteX2" fmla="*/ 6341 w 386972"/>
                  <a:gd name="connsiteY2" fmla="*/ 265172 h 479957"/>
                  <a:gd name="connsiteX3" fmla="*/ 72500 w 386972"/>
                  <a:gd name="connsiteY3" fmla="*/ 427639 h 479957"/>
                  <a:gd name="connsiteX4" fmla="*/ 270978 w 386972"/>
                  <a:gd name="connsiteY4" fmla="*/ 468256 h 479957"/>
                  <a:gd name="connsiteX5" fmla="*/ 364084 w 386972"/>
                  <a:gd name="connsiteY5" fmla="*/ 357433 h 479957"/>
                  <a:gd name="connsiteX6" fmla="*/ 359480 w 386972"/>
                  <a:gd name="connsiteY6" fmla="*/ 184913 h 479957"/>
                  <a:gd name="connsiteX7" fmla="*/ 199132 w 386972"/>
                  <a:gd name="connsiteY7" fmla="*/ 82484 h 479957"/>
                  <a:gd name="connsiteX8" fmla="*/ 149917 w 386972"/>
                  <a:gd name="connsiteY8" fmla="*/ 5499 h 479957"/>
                  <a:gd name="connsiteX0" fmla="*/ 149917 w 376056"/>
                  <a:gd name="connsiteY0" fmla="*/ 5499 h 479957"/>
                  <a:gd name="connsiteX1" fmla="*/ 110544 w 376056"/>
                  <a:gd name="connsiteY1" fmla="*/ 115478 h 479957"/>
                  <a:gd name="connsiteX2" fmla="*/ 6341 w 376056"/>
                  <a:gd name="connsiteY2" fmla="*/ 265172 h 479957"/>
                  <a:gd name="connsiteX3" fmla="*/ 72500 w 376056"/>
                  <a:gd name="connsiteY3" fmla="*/ 427639 h 479957"/>
                  <a:gd name="connsiteX4" fmla="*/ 270978 w 376056"/>
                  <a:gd name="connsiteY4" fmla="*/ 468256 h 479957"/>
                  <a:gd name="connsiteX5" fmla="*/ 364084 w 376056"/>
                  <a:gd name="connsiteY5" fmla="*/ 357433 h 479957"/>
                  <a:gd name="connsiteX6" fmla="*/ 342812 w 376056"/>
                  <a:gd name="connsiteY6" fmla="*/ 192464 h 479957"/>
                  <a:gd name="connsiteX7" fmla="*/ 199132 w 376056"/>
                  <a:gd name="connsiteY7" fmla="*/ 82484 h 479957"/>
                  <a:gd name="connsiteX8" fmla="*/ 149917 w 376056"/>
                  <a:gd name="connsiteY8" fmla="*/ 5499 h 479957"/>
                  <a:gd name="connsiteX0" fmla="*/ 149917 w 381811"/>
                  <a:gd name="connsiteY0" fmla="*/ 5499 h 479113"/>
                  <a:gd name="connsiteX1" fmla="*/ 110544 w 381811"/>
                  <a:gd name="connsiteY1" fmla="*/ 115478 h 479113"/>
                  <a:gd name="connsiteX2" fmla="*/ 6341 w 381811"/>
                  <a:gd name="connsiteY2" fmla="*/ 265172 h 479113"/>
                  <a:gd name="connsiteX3" fmla="*/ 72500 w 381811"/>
                  <a:gd name="connsiteY3" fmla="*/ 427639 h 479113"/>
                  <a:gd name="connsiteX4" fmla="*/ 236450 w 381811"/>
                  <a:gd name="connsiteY4" fmla="*/ 467412 h 479113"/>
                  <a:gd name="connsiteX5" fmla="*/ 364084 w 381811"/>
                  <a:gd name="connsiteY5" fmla="*/ 357433 h 479113"/>
                  <a:gd name="connsiteX6" fmla="*/ 342812 w 381811"/>
                  <a:gd name="connsiteY6" fmla="*/ 192464 h 479113"/>
                  <a:gd name="connsiteX7" fmla="*/ 199132 w 381811"/>
                  <a:gd name="connsiteY7" fmla="*/ 82484 h 479113"/>
                  <a:gd name="connsiteX8" fmla="*/ 149917 w 381811"/>
                  <a:gd name="connsiteY8" fmla="*/ 5499 h 479113"/>
                  <a:gd name="connsiteX0" fmla="*/ 132532 w 364426"/>
                  <a:gd name="connsiteY0" fmla="*/ 5499 h 479113"/>
                  <a:gd name="connsiteX1" fmla="*/ 93159 w 364426"/>
                  <a:gd name="connsiteY1" fmla="*/ 115478 h 479113"/>
                  <a:gd name="connsiteX2" fmla="*/ 6341 w 364426"/>
                  <a:gd name="connsiteY2" fmla="*/ 258451 h 479113"/>
                  <a:gd name="connsiteX3" fmla="*/ 55115 w 364426"/>
                  <a:gd name="connsiteY3" fmla="*/ 427639 h 479113"/>
                  <a:gd name="connsiteX4" fmla="*/ 219065 w 364426"/>
                  <a:gd name="connsiteY4" fmla="*/ 467412 h 479113"/>
                  <a:gd name="connsiteX5" fmla="*/ 346699 w 364426"/>
                  <a:gd name="connsiteY5" fmla="*/ 357433 h 479113"/>
                  <a:gd name="connsiteX6" fmla="*/ 325427 w 364426"/>
                  <a:gd name="connsiteY6" fmla="*/ 192464 h 479113"/>
                  <a:gd name="connsiteX7" fmla="*/ 181747 w 364426"/>
                  <a:gd name="connsiteY7" fmla="*/ 82484 h 479113"/>
                  <a:gd name="connsiteX8" fmla="*/ 132532 w 364426"/>
                  <a:gd name="connsiteY8" fmla="*/ 5499 h 479113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85004 w 367683"/>
                  <a:gd name="connsiteY7" fmla="*/ 78818 h 475447"/>
                  <a:gd name="connsiteX8" fmla="*/ 135789 w 367683"/>
                  <a:gd name="connsiteY8" fmla="*/ 1833 h 475447"/>
                  <a:gd name="connsiteX0" fmla="*/ 135789 w 367683"/>
                  <a:gd name="connsiteY0" fmla="*/ 1833 h 475447"/>
                  <a:gd name="connsiteX1" fmla="*/ 115960 w 367683"/>
                  <a:gd name="connsiteY1" fmla="*/ 89816 h 475447"/>
                  <a:gd name="connsiteX2" fmla="*/ 9598 w 367683"/>
                  <a:gd name="connsiteY2" fmla="*/ 254785 h 475447"/>
                  <a:gd name="connsiteX3" fmla="*/ 58372 w 367683"/>
                  <a:gd name="connsiteY3" fmla="*/ 423973 h 475447"/>
                  <a:gd name="connsiteX4" fmla="*/ 222322 w 367683"/>
                  <a:gd name="connsiteY4" fmla="*/ 463746 h 475447"/>
                  <a:gd name="connsiteX5" fmla="*/ 349956 w 367683"/>
                  <a:gd name="connsiteY5" fmla="*/ 353767 h 475447"/>
                  <a:gd name="connsiteX6" fmla="*/ 328684 w 367683"/>
                  <a:gd name="connsiteY6" fmla="*/ 188798 h 475447"/>
                  <a:gd name="connsiteX7" fmla="*/ 169141 w 367683"/>
                  <a:gd name="connsiteY7" fmla="*/ 78818 h 475447"/>
                  <a:gd name="connsiteX8" fmla="*/ 135789 w 367683"/>
                  <a:gd name="connsiteY8" fmla="*/ 1833 h 475447"/>
                  <a:gd name="connsiteX0" fmla="*/ 107790 w 339684"/>
                  <a:gd name="connsiteY0" fmla="*/ 1833 h 475447"/>
                  <a:gd name="connsiteX1" fmla="*/ 87961 w 339684"/>
                  <a:gd name="connsiteY1" fmla="*/ 89816 h 475447"/>
                  <a:gd name="connsiteX2" fmla="*/ 12083 w 339684"/>
                  <a:gd name="connsiteY2" fmla="*/ 234773 h 475447"/>
                  <a:gd name="connsiteX3" fmla="*/ 30373 w 339684"/>
                  <a:gd name="connsiteY3" fmla="*/ 423973 h 475447"/>
                  <a:gd name="connsiteX4" fmla="*/ 194323 w 339684"/>
                  <a:gd name="connsiteY4" fmla="*/ 463746 h 475447"/>
                  <a:gd name="connsiteX5" fmla="*/ 321957 w 339684"/>
                  <a:gd name="connsiteY5" fmla="*/ 353767 h 475447"/>
                  <a:gd name="connsiteX6" fmla="*/ 300685 w 339684"/>
                  <a:gd name="connsiteY6" fmla="*/ 188798 h 475447"/>
                  <a:gd name="connsiteX7" fmla="*/ 141142 w 339684"/>
                  <a:gd name="connsiteY7" fmla="*/ 78818 h 475447"/>
                  <a:gd name="connsiteX8" fmla="*/ 107790 w 339684"/>
                  <a:gd name="connsiteY8" fmla="*/ 1833 h 475447"/>
                  <a:gd name="connsiteX0" fmla="*/ 107790 w 335810"/>
                  <a:gd name="connsiteY0" fmla="*/ 1833 h 475447"/>
                  <a:gd name="connsiteX1" fmla="*/ 87961 w 335810"/>
                  <a:gd name="connsiteY1" fmla="*/ 89816 h 475447"/>
                  <a:gd name="connsiteX2" fmla="*/ 12083 w 335810"/>
                  <a:gd name="connsiteY2" fmla="*/ 234773 h 475447"/>
                  <a:gd name="connsiteX3" fmla="*/ 30373 w 335810"/>
                  <a:gd name="connsiteY3" fmla="*/ 423973 h 475447"/>
                  <a:gd name="connsiteX4" fmla="*/ 194323 w 335810"/>
                  <a:gd name="connsiteY4" fmla="*/ 463746 h 475447"/>
                  <a:gd name="connsiteX5" fmla="*/ 321957 w 335810"/>
                  <a:gd name="connsiteY5" fmla="*/ 353767 h 475447"/>
                  <a:gd name="connsiteX6" fmla="*/ 277444 w 335810"/>
                  <a:gd name="connsiteY6" fmla="*/ 188826 h 475447"/>
                  <a:gd name="connsiteX7" fmla="*/ 141142 w 335810"/>
                  <a:gd name="connsiteY7" fmla="*/ 78818 h 475447"/>
                  <a:gd name="connsiteX8" fmla="*/ 107790 w 335810"/>
                  <a:gd name="connsiteY8" fmla="*/ 1833 h 475447"/>
                  <a:gd name="connsiteX0" fmla="*/ 107004 w 335024"/>
                  <a:gd name="connsiteY0" fmla="*/ 1833 h 471055"/>
                  <a:gd name="connsiteX1" fmla="*/ 87175 w 335024"/>
                  <a:gd name="connsiteY1" fmla="*/ 89816 h 471055"/>
                  <a:gd name="connsiteX2" fmla="*/ 11297 w 335024"/>
                  <a:gd name="connsiteY2" fmla="*/ 234773 h 471055"/>
                  <a:gd name="connsiteX3" fmla="*/ 30373 w 335024"/>
                  <a:gd name="connsiteY3" fmla="*/ 397619 h 471055"/>
                  <a:gd name="connsiteX4" fmla="*/ 193537 w 335024"/>
                  <a:gd name="connsiteY4" fmla="*/ 463746 h 471055"/>
                  <a:gd name="connsiteX5" fmla="*/ 321171 w 335024"/>
                  <a:gd name="connsiteY5" fmla="*/ 353767 h 471055"/>
                  <a:gd name="connsiteX6" fmla="*/ 276658 w 335024"/>
                  <a:gd name="connsiteY6" fmla="*/ 188826 h 471055"/>
                  <a:gd name="connsiteX7" fmla="*/ 140356 w 335024"/>
                  <a:gd name="connsiteY7" fmla="*/ 78818 h 471055"/>
                  <a:gd name="connsiteX8" fmla="*/ 107004 w 335024"/>
                  <a:gd name="connsiteY8" fmla="*/ 1833 h 471055"/>
                  <a:gd name="connsiteX0" fmla="*/ 105697 w 335024"/>
                  <a:gd name="connsiteY0" fmla="*/ 1833 h 446843"/>
                  <a:gd name="connsiteX1" fmla="*/ 85868 w 335024"/>
                  <a:gd name="connsiteY1" fmla="*/ 89816 h 446843"/>
                  <a:gd name="connsiteX2" fmla="*/ 9990 w 335024"/>
                  <a:gd name="connsiteY2" fmla="*/ 234773 h 446843"/>
                  <a:gd name="connsiteX3" fmla="*/ 29066 w 335024"/>
                  <a:gd name="connsiteY3" fmla="*/ 397619 h 446843"/>
                  <a:gd name="connsiteX4" fmla="*/ 184389 w 335024"/>
                  <a:gd name="connsiteY4" fmla="*/ 439534 h 446843"/>
                  <a:gd name="connsiteX5" fmla="*/ 319864 w 335024"/>
                  <a:gd name="connsiteY5" fmla="*/ 353767 h 446843"/>
                  <a:gd name="connsiteX6" fmla="*/ 275351 w 335024"/>
                  <a:gd name="connsiteY6" fmla="*/ 188826 h 446843"/>
                  <a:gd name="connsiteX7" fmla="*/ 139049 w 335024"/>
                  <a:gd name="connsiteY7" fmla="*/ 78818 h 446843"/>
                  <a:gd name="connsiteX8" fmla="*/ 105697 w 335024"/>
                  <a:gd name="connsiteY8" fmla="*/ 1833 h 446843"/>
                  <a:gd name="connsiteX0" fmla="*/ 105697 w 309587"/>
                  <a:gd name="connsiteY0" fmla="*/ 1833 h 447192"/>
                  <a:gd name="connsiteX1" fmla="*/ 85868 w 309587"/>
                  <a:gd name="connsiteY1" fmla="*/ 89816 h 447192"/>
                  <a:gd name="connsiteX2" fmla="*/ 9990 w 309587"/>
                  <a:gd name="connsiteY2" fmla="*/ 234773 h 447192"/>
                  <a:gd name="connsiteX3" fmla="*/ 29066 w 309587"/>
                  <a:gd name="connsiteY3" fmla="*/ 397619 h 447192"/>
                  <a:gd name="connsiteX4" fmla="*/ 184389 w 309587"/>
                  <a:gd name="connsiteY4" fmla="*/ 439534 h 447192"/>
                  <a:gd name="connsiteX5" fmla="*/ 294427 w 309587"/>
                  <a:gd name="connsiteY5" fmla="*/ 351672 h 447192"/>
                  <a:gd name="connsiteX6" fmla="*/ 275351 w 309587"/>
                  <a:gd name="connsiteY6" fmla="*/ 188826 h 447192"/>
                  <a:gd name="connsiteX7" fmla="*/ 139049 w 309587"/>
                  <a:gd name="connsiteY7" fmla="*/ 78818 h 447192"/>
                  <a:gd name="connsiteX8" fmla="*/ 105697 w 309587"/>
                  <a:gd name="connsiteY8" fmla="*/ 1833 h 447192"/>
                  <a:gd name="connsiteX0" fmla="*/ 102990 w 306880"/>
                  <a:gd name="connsiteY0" fmla="*/ 1833 h 444436"/>
                  <a:gd name="connsiteX1" fmla="*/ 83161 w 306880"/>
                  <a:gd name="connsiteY1" fmla="*/ 89816 h 444436"/>
                  <a:gd name="connsiteX2" fmla="*/ 7283 w 306880"/>
                  <a:gd name="connsiteY2" fmla="*/ 234773 h 444436"/>
                  <a:gd name="connsiteX3" fmla="*/ 39463 w 306880"/>
                  <a:gd name="connsiteY3" fmla="*/ 381084 h 444436"/>
                  <a:gd name="connsiteX4" fmla="*/ 181682 w 306880"/>
                  <a:gd name="connsiteY4" fmla="*/ 439534 h 444436"/>
                  <a:gd name="connsiteX5" fmla="*/ 291720 w 306880"/>
                  <a:gd name="connsiteY5" fmla="*/ 351672 h 444436"/>
                  <a:gd name="connsiteX6" fmla="*/ 272644 w 306880"/>
                  <a:gd name="connsiteY6" fmla="*/ 188826 h 444436"/>
                  <a:gd name="connsiteX7" fmla="*/ 136342 w 306880"/>
                  <a:gd name="connsiteY7" fmla="*/ 78818 h 444436"/>
                  <a:gd name="connsiteX8" fmla="*/ 102990 w 306880"/>
                  <a:gd name="connsiteY8" fmla="*/ 1833 h 444436"/>
                  <a:gd name="connsiteX0" fmla="*/ 102990 w 309931"/>
                  <a:gd name="connsiteY0" fmla="*/ 1833 h 416558"/>
                  <a:gd name="connsiteX1" fmla="*/ 83161 w 309931"/>
                  <a:gd name="connsiteY1" fmla="*/ 89816 h 416558"/>
                  <a:gd name="connsiteX2" fmla="*/ 7283 w 309931"/>
                  <a:gd name="connsiteY2" fmla="*/ 234773 h 416558"/>
                  <a:gd name="connsiteX3" fmla="*/ 39463 w 309931"/>
                  <a:gd name="connsiteY3" fmla="*/ 381084 h 416558"/>
                  <a:gd name="connsiteX4" fmla="*/ 163375 w 309931"/>
                  <a:gd name="connsiteY4" fmla="*/ 411656 h 416558"/>
                  <a:gd name="connsiteX5" fmla="*/ 291720 w 309931"/>
                  <a:gd name="connsiteY5" fmla="*/ 351672 h 416558"/>
                  <a:gd name="connsiteX6" fmla="*/ 272644 w 309931"/>
                  <a:gd name="connsiteY6" fmla="*/ 188826 h 416558"/>
                  <a:gd name="connsiteX7" fmla="*/ 136342 w 309931"/>
                  <a:gd name="connsiteY7" fmla="*/ 78818 h 416558"/>
                  <a:gd name="connsiteX8" fmla="*/ 102990 w 309931"/>
                  <a:gd name="connsiteY8" fmla="*/ 1833 h 416558"/>
                  <a:gd name="connsiteX0" fmla="*/ 102990 w 295778"/>
                  <a:gd name="connsiteY0" fmla="*/ 1833 h 418737"/>
                  <a:gd name="connsiteX1" fmla="*/ 83161 w 295778"/>
                  <a:gd name="connsiteY1" fmla="*/ 89816 h 418737"/>
                  <a:gd name="connsiteX2" fmla="*/ 7283 w 295778"/>
                  <a:gd name="connsiteY2" fmla="*/ 234773 h 418737"/>
                  <a:gd name="connsiteX3" fmla="*/ 39463 w 295778"/>
                  <a:gd name="connsiteY3" fmla="*/ 381084 h 418737"/>
                  <a:gd name="connsiteX4" fmla="*/ 163375 w 295778"/>
                  <a:gd name="connsiteY4" fmla="*/ 411656 h 418737"/>
                  <a:gd name="connsiteX5" fmla="*/ 275147 w 295778"/>
                  <a:gd name="connsiteY5" fmla="*/ 338598 h 418737"/>
                  <a:gd name="connsiteX6" fmla="*/ 272644 w 295778"/>
                  <a:gd name="connsiteY6" fmla="*/ 188826 h 418737"/>
                  <a:gd name="connsiteX7" fmla="*/ 136342 w 295778"/>
                  <a:gd name="connsiteY7" fmla="*/ 78818 h 418737"/>
                  <a:gd name="connsiteX8" fmla="*/ 102990 w 295778"/>
                  <a:gd name="connsiteY8" fmla="*/ 1833 h 418737"/>
                  <a:gd name="connsiteX0" fmla="*/ 102990 w 290885"/>
                  <a:gd name="connsiteY0" fmla="*/ 1833 h 418737"/>
                  <a:gd name="connsiteX1" fmla="*/ 83161 w 290885"/>
                  <a:gd name="connsiteY1" fmla="*/ 89816 h 418737"/>
                  <a:gd name="connsiteX2" fmla="*/ 7283 w 290885"/>
                  <a:gd name="connsiteY2" fmla="*/ 234773 h 418737"/>
                  <a:gd name="connsiteX3" fmla="*/ 39463 w 290885"/>
                  <a:gd name="connsiteY3" fmla="*/ 381084 h 418737"/>
                  <a:gd name="connsiteX4" fmla="*/ 163375 w 290885"/>
                  <a:gd name="connsiteY4" fmla="*/ 411656 h 418737"/>
                  <a:gd name="connsiteX5" fmla="*/ 275147 w 290885"/>
                  <a:gd name="connsiteY5" fmla="*/ 338598 h 418737"/>
                  <a:gd name="connsiteX6" fmla="*/ 257805 w 290885"/>
                  <a:gd name="connsiteY6" fmla="*/ 190556 h 418737"/>
                  <a:gd name="connsiteX7" fmla="*/ 136342 w 290885"/>
                  <a:gd name="connsiteY7" fmla="*/ 78818 h 418737"/>
                  <a:gd name="connsiteX8" fmla="*/ 102990 w 290885"/>
                  <a:gd name="connsiteY8" fmla="*/ 1833 h 418737"/>
                  <a:gd name="connsiteX0" fmla="*/ 102990 w 289151"/>
                  <a:gd name="connsiteY0" fmla="*/ 1833 h 421204"/>
                  <a:gd name="connsiteX1" fmla="*/ 83161 w 289151"/>
                  <a:gd name="connsiteY1" fmla="*/ 89816 h 421204"/>
                  <a:gd name="connsiteX2" fmla="*/ 7283 w 289151"/>
                  <a:gd name="connsiteY2" fmla="*/ 234773 h 421204"/>
                  <a:gd name="connsiteX3" fmla="*/ 39463 w 289151"/>
                  <a:gd name="connsiteY3" fmla="*/ 381084 h 421204"/>
                  <a:gd name="connsiteX4" fmla="*/ 163375 w 289151"/>
                  <a:gd name="connsiteY4" fmla="*/ 411656 h 421204"/>
                  <a:gd name="connsiteX5" fmla="*/ 273413 w 289151"/>
                  <a:gd name="connsiteY5" fmla="*/ 323794 h 421204"/>
                  <a:gd name="connsiteX6" fmla="*/ 257805 w 289151"/>
                  <a:gd name="connsiteY6" fmla="*/ 190556 h 421204"/>
                  <a:gd name="connsiteX7" fmla="*/ 136342 w 289151"/>
                  <a:gd name="connsiteY7" fmla="*/ 78818 h 421204"/>
                  <a:gd name="connsiteX8" fmla="*/ 102990 w 289151"/>
                  <a:gd name="connsiteY8" fmla="*/ 1833 h 421204"/>
                  <a:gd name="connsiteX0" fmla="*/ 102990 w 289440"/>
                  <a:gd name="connsiteY0" fmla="*/ 1833 h 408097"/>
                  <a:gd name="connsiteX1" fmla="*/ 83161 w 289440"/>
                  <a:gd name="connsiteY1" fmla="*/ 89816 h 408097"/>
                  <a:gd name="connsiteX2" fmla="*/ 7283 w 289440"/>
                  <a:gd name="connsiteY2" fmla="*/ 234773 h 408097"/>
                  <a:gd name="connsiteX3" fmla="*/ 39463 w 289440"/>
                  <a:gd name="connsiteY3" fmla="*/ 381084 h 408097"/>
                  <a:gd name="connsiteX4" fmla="*/ 161640 w 289440"/>
                  <a:gd name="connsiteY4" fmla="*/ 396852 h 408097"/>
                  <a:gd name="connsiteX5" fmla="*/ 273413 w 289440"/>
                  <a:gd name="connsiteY5" fmla="*/ 323794 h 408097"/>
                  <a:gd name="connsiteX6" fmla="*/ 257805 w 289440"/>
                  <a:gd name="connsiteY6" fmla="*/ 190556 h 408097"/>
                  <a:gd name="connsiteX7" fmla="*/ 136342 w 289440"/>
                  <a:gd name="connsiteY7" fmla="*/ 78818 h 408097"/>
                  <a:gd name="connsiteX8" fmla="*/ 102990 w 289440"/>
                  <a:gd name="connsiteY8" fmla="*/ 1833 h 408097"/>
                  <a:gd name="connsiteX0" fmla="*/ 103279 w 289729"/>
                  <a:gd name="connsiteY0" fmla="*/ 1833 h 403933"/>
                  <a:gd name="connsiteX1" fmla="*/ 83450 w 289729"/>
                  <a:gd name="connsiteY1" fmla="*/ 89816 h 403933"/>
                  <a:gd name="connsiteX2" fmla="*/ 7572 w 289729"/>
                  <a:gd name="connsiteY2" fmla="*/ 234773 h 403933"/>
                  <a:gd name="connsiteX3" fmla="*/ 38018 w 289729"/>
                  <a:gd name="connsiteY3" fmla="*/ 366280 h 403933"/>
                  <a:gd name="connsiteX4" fmla="*/ 161929 w 289729"/>
                  <a:gd name="connsiteY4" fmla="*/ 396852 h 403933"/>
                  <a:gd name="connsiteX5" fmla="*/ 273702 w 289729"/>
                  <a:gd name="connsiteY5" fmla="*/ 323794 h 403933"/>
                  <a:gd name="connsiteX6" fmla="*/ 258094 w 289729"/>
                  <a:gd name="connsiteY6" fmla="*/ 190556 h 403933"/>
                  <a:gd name="connsiteX7" fmla="*/ 136631 w 289729"/>
                  <a:gd name="connsiteY7" fmla="*/ 78818 h 403933"/>
                  <a:gd name="connsiteX8" fmla="*/ 103279 w 289729"/>
                  <a:gd name="connsiteY8" fmla="*/ 1833 h 40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729" h="403933">
                    <a:moveTo>
                      <a:pt x="103279" y="1833"/>
                    </a:moveTo>
                    <a:cubicBezTo>
                      <a:pt x="94416" y="3666"/>
                      <a:pt x="99401" y="50993"/>
                      <a:pt x="83450" y="89816"/>
                    </a:cubicBezTo>
                    <a:cubicBezTo>
                      <a:pt x="67499" y="128639"/>
                      <a:pt x="15144" y="188696"/>
                      <a:pt x="7572" y="234773"/>
                    </a:cubicBezTo>
                    <a:cubicBezTo>
                      <a:pt x="0" y="280850"/>
                      <a:pt x="12292" y="339267"/>
                      <a:pt x="38018" y="366280"/>
                    </a:cubicBezTo>
                    <a:cubicBezTo>
                      <a:pt x="63744" y="393293"/>
                      <a:pt x="122648" y="403933"/>
                      <a:pt x="161929" y="396852"/>
                    </a:cubicBezTo>
                    <a:cubicBezTo>
                      <a:pt x="201210" y="389771"/>
                      <a:pt x="257675" y="358177"/>
                      <a:pt x="273702" y="323794"/>
                    </a:cubicBezTo>
                    <a:cubicBezTo>
                      <a:pt x="289729" y="289411"/>
                      <a:pt x="280939" y="231385"/>
                      <a:pt x="258094" y="190556"/>
                    </a:cubicBezTo>
                    <a:cubicBezTo>
                      <a:pt x="235249" y="149727"/>
                      <a:pt x="162433" y="110272"/>
                      <a:pt x="136631" y="78818"/>
                    </a:cubicBezTo>
                    <a:cubicBezTo>
                      <a:pt x="110829" y="47364"/>
                      <a:pt x="112142" y="0"/>
                      <a:pt x="103279" y="18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Группа 20"/>
              <p:cNvGrpSpPr/>
              <p:nvPr userDrawn="1"/>
            </p:nvGrpSpPr>
            <p:grpSpPr>
              <a:xfrm>
                <a:off x="8102182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9" name="Овал 18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Овал 19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21"/>
              <p:cNvGrpSpPr/>
              <p:nvPr userDrawn="1"/>
            </p:nvGrpSpPr>
            <p:grpSpPr>
              <a:xfrm>
                <a:off x="7826080" y="919021"/>
                <a:ext cx="198332" cy="231387"/>
                <a:chOff x="3347864" y="1556792"/>
                <a:chExt cx="432048" cy="504056"/>
              </a:xfrm>
            </p:grpSpPr>
            <p:sp>
              <p:nvSpPr>
                <p:cNvPr id="15" name="Овал 14"/>
                <p:cNvSpPr/>
                <p:nvPr userDrawn="1"/>
              </p:nvSpPr>
              <p:spPr>
                <a:xfrm>
                  <a:off x="3347864" y="1556792"/>
                  <a:ext cx="432048" cy="50405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Овал 15"/>
                <p:cNvSpPr/>
                <p:nvPr userDrawn="1"/>
              </p:nvSpPr>
              <p:spPr>
                <a:xfrm>
                  <a:off x="3407172" y="1683916"/>
                  <a:ext cx="308606" cy="360040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Овал 16"/>
                <p:cNvSpPr/>
                <p:nvPr userDrawn="1"/>
              </p:nvSpPr>
              <p:spPr>
                <a:xfrm>
                  <a:off x="3470672" y="1844824"/>
                  <a:ext cx="185164" cy="21602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Овал 17"/>
                <p:cNvSpPr/>
                <p:nvPr userDrawn="1"/>
              </p:nvSpPr>
              <p:spPr>
                <a:xfrm>
                  <a:off x="3551560" y="1891184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Месяц 13"/>
              <p:cNvSpPr/>
              <p:nvPr userDrawn="1"/>
            </p:nvSpPr>
            <p:spPr>
              <a:xfrm rot="16200000">
                <a:off x="8010828" y="1162068"/>
                <a:ext cx="132221" cy="330553"/>
              </a:xfrm>
              <a:prstGeom prst="moon">
                <a:avLst/>
              </a:prstGeom>
              <a:solidFill>
                <a:srgbClr val="FF3F3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6" y="274638"/>
            <a:ext cx="6316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9" y="1600205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EA68BB0-E887-4733-9434-133B90EAA371}" type="datetimeFigureOut">
              <a:rPr lang="ru-RU" smtClean="0"/>
              <a:pPr/>
              <a:t>18.08.2016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A9DE37-10C7-467D-8AA2-92C0BA3866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5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903"/>
            <a:ext cx="7344816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+mn-lt"/>
              </a:rPr>
              <a:t>Приобщение детей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 к чтению</a:t>
            </a:r>
            <a:endParaRPr lang="ru-RU" b="1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5288632" cy="148701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99231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032" y="3597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+mn-lt"/>
              </a:rPr>
              <a:t>Слагаемые успеха</a:t>
            </a:r>
            <a:endParaRPr lang="ru-RU" sz="3600" b="1" u="sng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051720" y="978964"/>
            <a:ext cx="576064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786183" y="1000108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00192" y="1050972"/>
            <a:ext cx="86409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3" y="1412781"/>
            <a:ext cx="2664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Домашняя детская библиотека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5" y="1844831"/>
            <a:ext cx="2569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Кабинет </a:t>
            </a:r>
            <a:endParaRPr lang="ru-RU" sz="24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00193" y="1988840"/>
            <a:ext cx="2588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Личные убеждения учителя</a:t>
            </a:r>
            <a:endParaRPr lang="ru-RU" sz="24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429007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Экскурсии </a:t>
            </a:r>
          </a:p>
          <a:p>
            <a:r>
              <a:rPr lang="ru-RU" sz="2400" b="1" u="sng" dirty="0" smtClean="0"/>
              <a:t>в театры г.Санкт-Петербурга</a:t>
            </a:r>
            <a:endParaRPr lang="ru-RU" b="1" u="sng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572000" y="1124745"/>
            <a:ext cx="792088" cy="2489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5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1.Уроки литературного чтения.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33"/>
            <a:ext cx="8229600" cy="434023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Через уроки литературного чтения формирую ученика – читателя, развиваю читательскую активность. Очень ценным в этом плане считаю учебники чтения ОС «Школа 2100», по которым я работала много лет. В 2014/2015 учебном году мне пришлось работать по УМК «Школа России»</a:t>
            </a:r>
          </a:p>
          <a:p>
            <a:r>
              <a:rPr lang="ru-RU" dirty="0" smtClean="0"/>
              <a:t>Но «Капельки солнца» была нашей любимой учебной книгой.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2.Внеурочная деятельность по ФГОС.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1класс кружок «Выразительное чтение»</a:t>
            </a:r>
          </a:p>
          <a:p>
            <a:r>
              <a:rPr lang="ru-RU" dirty="0" smtClean="0"/>
              <a:t>2класс кружок «Учимся любить книгу»</a:t>
            </a:r>
          </a:p>
          <a:p>
            <a:r>
              <a:rPr lang="ru-RU" dirty="0" smtClean="0"/>
              <a:t>3класс «В мире книг»</a:t>
            </a:r>
          </a:p>
          <a:p>
            <a:r>
              <a:rPr lang="ru-RU" smtClean="0"/>
              <a:t>4 класс 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проведения кружка разные:</a:t>
            </a:r>
            <a:endParaRPr lang="ru-RU" dirty="0"/>
          </a:p>
          <a:p>
            <a:pPr algn="ctr">
              <a:buNone/>
            </a:pPr>
            <a:r>
              <a:rPr lang="ru-RU" dirty="0" smtClean="0"/>
              <a:t>Занятие-игра, праздник, путешествие, конференция.</a:t>
            </a:r>
          </a:p>
          <a:p>
            <a:pPr algn="ctr">
              <a:buNone/>
            </a:pPr>
            <a:r>
              <a:rPr lang="ru-RU" dirty="0" smtClean="0"/>
              <a:t>Все праздники с родителями.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помогает проводить праздники, конкурсы,…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Воспитательную работу строю по методике И.П.Иванова.</a:t>
            </a:r>
          </a:p>
          <a:p>
            <a:r>
              <a:rPr lang="ru-RU" dirty="0" smtClean="0"/>
              <a:t>Книга В.Л. Тузовой «День за днём»</a:t>
            </a:r>
          </a:p>
          <a:p>
            <a:r>
              <a:rPr lang="ru-RU" dirty="0" smtClean="0"/>
              <a:t>Встречалась с Верой Леонидовной в школе в классе. Она мне рассказала о своей работе. У неё много книг из опыта работы.</a:t>
            </a:r>
          </a:p>
          <a:p>
            <a:r>
              <a:rPr lang="ru-RU" dirty="0" smtClean="0"/>
              <a:t>Тетради для детей.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периоды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1класс</a:t>
            </a:r>
          </a:p>
          <a:p>
            <a:r>
              <a:rPr lang="ru-RU" dirty="0" smtClean="0"/>
              <a:t>«Здравствуй, школа!»</a:t>
            </a:r>
          </a:p>
          <a:p>
            <a:pPr>
              <a:buNone/>
            </a:pPr>
            <a:r>
              <a:rPr lang="ru-RU" dirty="0" smtClean="0"/>
              <a:t>(середина </a:t>
            </a:r>
            <a:r>
              <a:rPr lang="ru-RU" dirty="0" err="1" smtClean="0"/>
              <a:t>августа-конец</a:t>
            </a:r>
            <a:r>
              <a:rPr lang="ru-RU" dirty="0" smtClean="0"/>
              <a:t> октября)</a:t>
            </a:r>
          </a:p>
          <a:p>
            <a:r>
              <a:rPr lang="ru-RU" dirty="0" smtClean="0"/>
              <a:t>«Неразлучные друзья-взрослые и дети»</a:t>
            </a:r>
          </a:p>
          <a:p>
            <a:pPr>
              <a:buNone/>
            </a:pPr>
            <a:r>
              <a:rPr lang="ru-RU" dirty="0" smtClean="0"/>
              <a:t>(1-26ноября)</a:t>
            </a:r>
          </a:p>
          <a:p>
            <a:pPr>
              <a:buNone/>
            </a:pPr>
            <a:r>
              <a:rPr lang="ru-RU" dirty="0" smtClean="0"/>
              <a:t>«Здравствуй, зимушка-зима!»</a:t>
            </a:r>
          </a:p>
          <a:p>
            <a:pPr>
              <a:buNone/>
            </a:pPr>
            <a:r>
              <a:rPr lang="ru-RU" dirty="0" smtClean="0"/>
              <a:t>(декабрь)</a:t>
            </a:r>
          </a:p>
          <a:p>
            <a:pPr>
              <a:buNone/>
            </a:pPr>
            <a:r>
              <a:rPr lang="ru-RU" dirty="0" smtClean="0"/>
              <a:t>«Как хорошо уметь читать!»</a:t>
            </a:r>
          </a:p>
          <a:p>
            <a:pPr>
              <a:buNone/>
            </a:pPr>
            <a:r>
              <a:rPr lang="ru-RU" dirty="0" smtClean="0"/>
              <a:t>(январь)</a:t>
            </a:r>
          </a:p>
          <a:p>
            <a:pPr>
              <a:buNone/>
            </a:pPr>
            <a:r>
              <a:rPr lang="ru-RU" dirty="0" smtClean="0"/>
              <a:t>«Нашим мамам и бабушкам посвящается…»</a:t>
            </a:r>
          </a:p>
          <a:p>
            <a:pPr>
              <a:buNone/>
            </a:pPr>
            <a:r>
              <a:rPr lang="ru-RU" dirty="0" smtClean="0"/>
              <a:t>(февраль-март)</a:t>
            </a:r>
          </a:p>
          <a:p>
            <a:pPr>
              <a:buNone/>
            </a:pPr>
            <a:r>
              <a:rPr lang="ru-RU" dirty="0" smtClean="0"/>
              <a:t>«Вот и стали мы на год взрослей»</a:t>
            </a:r>
          </a:p>
          <a:p>
            <a:pPr>
              <a:buNone/>
            </a:pPr>
            <a:r>
              <a:rPr lang="ru-RU" dirty="0" smtClean="0"/>
              <a:t>(апрель-май)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окончанию 1класса праздник «Вот и стали мы на год взрослей»</a:t>
            </a:r>
          </a:p>
          <a:p>
            <a:r>
              <a:rPr lang="ru-RU" dirty="0" smtClean="0"/>
              <a:t>«Конкурс чтецов по стихотворениям Э.Успенского»(окончание 2класса)</a:t>
            </a:r>
          </a:p>
          <a:p>
            <a:r>
              <a:rPr lang="ru-RU" dirty="0" smtClean="0"/>
              <a:t>Праздник в честь окончания 3класса.</a:t>
            </a:r>
          </a:p>
          <a:p>
            <a:r>
              <a:rPr lang="ru-RU" dirty="0" smtClean="0"/>
              <a:t>Новогодние праздники.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3.Работа с родителями в данном направлении.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Чтобы родители стали моими союзниками провожу </a:t>
            </a:r>
            <a:r>
              <a:rPr lang="ru-RU" u="sng" dirty="0" smtClean="0"/>
              <a:t>беседы </a:t>
            </a:r>
            <a:r>
              <a:rPr lang="ru-RU" dirty="0" smtClean="0"/>
              <a:t>на темы «Семейное чтение», «О воспитании у детей интереса к чтению», «Летнее чтение» «Как готовить домашнее задание по чтению» и.т.д.</a:t>
            </a:r>
          </a:p>
          <a:p>
            <a:endParaRPr lang="ru-RU" dirty="0" smtClean="0"/>
          </a:p>
          <a:p>
            <a:r>
              <a:rPr lang="ru-RU" dirty="0" smtClean="0"/>
              <a:t>Приглашаю родителей на уроки чтения.</a:t>
            </a:r>
          </a:p>
          <a:p>
            <a:r>
              <a:rPr lang="ru-RU" dirty="0" smtClean="0"/>
              <a:t>Родители помогают мне проводить литературные игры, праздники, конкурсы.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 под лозунгом: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«Книга-это  не наказание.</a:t>
            </a:r>
          </a:p>
          <a:p>
            <a:r>
              <a:rPr lang="ru-RU" dirty="0" smtClean="0"/>
              <a:t>Нельзя прерывать игру ребёнка указанием срочно прочитать книгу, потому что её задали прочитать в школе»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4.Экскурсии в театры г. Санкт-Петербурга.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1класс Театр на Неве</a:t>
            </a:r>
          </a:p>
          <a:p>
            <a:pPr>
              <a:buNone/>
            </a:pPr>
            <a:r>
              <a:rPr lang="ru-RU" dirty="0" smtClean="0"/>
              <a:t> «Двенадцать месяцев»(Зоологический музей)</a:t>
            </a:r>
          </a:p>
          <a:p>
            <a:pPr>
              <a:buNone/>
            </a:pPr>
            <a:r>
              <a:rPr lang="ru-RU" dirty="0" smtClean="0"/>
              <a:t>ТЮЗ «Волшебник Изумрудного города»</a:t>
            </a:r>
          </a:p>
          <a:p>
            <a:pPr>
              <a:buNone/>
            </a:pPr>
            <a:r>
              <a:rPr lang="ru-RU" dirty="0" smtClean="0"/>
              <a:t>(Океанариум)</a:t>
            </a:r>
          </a:p>
          <a:p>
            <a:pPr>
              <a:buNone/>
            </a:pPr>
            <a:r>
              <a:rPr lang="ru-RU" dirty="0" smtClean="0"/>
              <a:t>2класс ТЮЗ «Белоснежка и семь гномов»</a:t>
            </a:r>
          </a:p>
          <a:p>
            <a:pPr>
              <a:buNone/>
            </a:pPr>
            <a:r>
              <a:rPr lang="ru-RU" dirty="0" smtClean="0"/>
              <a:t>(Дельфинарий)</a:t>
            </a:r>
          </a:p>
          <a:p>
            <a:pPr>
              <a:buNone/>
            </a:pPr>
            <a:r>
              <a:rPr lang="ru-RU" dirty="0" smtClean="0"/>
              <a:t>Театр на Неве «Снежная королева»</a:t>
            </a:r>
          </a:p>
          <a:p>
            <a:pPr>
              <a:buNone/>
            </a:pPr>
            <a:r>
              <a:rPr lang="ru-RU" dirty="0" smtClean="0"/>
              <a:t>(Ботанический сад)</a:t>
            </a:r>
          </a:p>
          <a:p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7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00"/>
                </a:solidFill>
              </a:rPr>
              <a:t>«..</a:t>
            </a:r>
            <a:r>
              <a:rPr lang="ru-RU" sz="2400" b="1" i="1" dirty="0">
                <a:solidFill>
                  <a:srgbClr val="000000"/>
                </a:solidFill>
              </a:rPr>
              <a:t>.</a:t>
            </a:r>
            <a:r>
              <a:rPr lang="ru-RU" sz="2400" i="1" dirty="0">
                <a:solidFill>
                  <a:srgbClr val="000000"/>
                </a:solidFill>
              </a:rPr>
              <a:t>можно жить и быть счастливым, не овладев математикой, но нельзя быть счастливым, не умея читать. Тот, кому недоступно искусство чтения,- невоспитанный человек, нравственный невежда.»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>
                <a:solidFill>
                  <a:srgbClr val="000000"/>
                </a:solidFill>
              </a:rPr>
              <a:t>В. А. Сухомлинский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7695" y="692696"/>
            <a:ext cx="3904855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125"/>
              </a:spcBef>
              <a:spcAft>
                <a:spcPts val="1125"/>
              </a:spcAft>
            </a:pPr>
            <a:r>
              <a:rPr lang="ru-RU" sz="2400" i="1" dirty="0">
                <a:solidFill>
                  <a:srgbClr val="000000"/>
                </a:solidFill>
                <a:ea typeface="Times New Roman"/>
                <a:cs typeface="Times New Roman"/>
              </a:rPr>
              <a:t>«У кого в детстве не было сказки, тот вырастает сухим, колючим человеком, и люди об него ушибаются как о лежачий на дороге камень и укалываются как о лист осота»  </a:t>
            </a:r>
            <a:endParaRPr lang="ru-RU" sz="2400" i="1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lvl="1">
              <a:spcBef>
                <a:spcPts val="1125"/>
              </a:spcBef>
              <a:spcAft>
                <a:spcPts val="1125"/>
              </a:spcAft>
            </a:pPr>
            <a:r>
              <a:rPr lang="ru-RU" sz="2400" i="1" dirty="0" smtClean="0">
                <a:solidFill>
                  <a:srgbClr val="000000"/>
                </a:solidFill>
                <a:ea typeface="Times New Roman"/>
                <a:cs typeface="Times New Roman"/>
              </a:rPr>
              <a:t>И</a:t>
            </a:r>
            <a:r>
              <a:rPr lang="ru-RU" sz="2400" i="1" dirty="0">
                <a:solidFill>
                  <a:srgbClr val="000000"/>
                </a:solidFill>
                <a:ea typeface="Times New Roman"/>
                <a:cs typeface="Times New Roman"/>
              </a:rPr>
              <a:t>. Токмаковой.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97364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3класс Мюзикл-Холл</a:t>
            </a:r>
          </a:p>
          <a:p>
            <a:pPr>
              <a:buNone/>
            </a:pPr>
            <a:r>
              <a:rPr lang="ru-RU" dirty="0" smtClean="0"/>
              <a:t> «</a:t>
            </a:r>
            <a:r>
              <a:rPr lang="ru-RU" dirty="0" err="1" smtClean="0"/>
              <a:t>Бременские</a:t>
            </a:r>
            <a:r>
              <a:rPr lang="ru-RU" dirty="0" smtClean="0"/>
              <a:t>  музыканты»</a:t>
            </a:r>
          </a:p>
          <a:p>
            <a:pPr>
              <a:buNone/>
            </a:pPr>
            <a:r>
              <a:rPr lang="ru-RU" dirty="0" smtClean="0"/>
              <a:t>(музей Арктики и Антарктики)</a:t>
            </a:r>
          </a:p>
          <a:p>
            <a:pPr>
              <a:buNone/>
            </a:pPr>
            <a:r>
              <a:rPr lang="ru-RU" u="heavy" dirty="0" smtClean="0"/>
              <a:t>Планируем в мае Театр на Неве «Аленький цветочек» </a:t>
            </a:r>
            <a:endParaRPr lang="ru-RU" u="heavy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5.Чтение на каникулах.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1класс Вместе с родителями «Волшебник изумрудного города» Волкова (поездка в ТЮЗ на спектакль «Волшебник…)</a:t>
            </a:r>
          </a:p>
          <a:p>
            <a:r>
              <a:rPr lang="ru-RU" dirty="0" smtClean="0"/>
              <a:t>2класс Н.Абрамцева «Чудеса да и только»(осенние каникулы)</a:t>
            </a:r>
          </a:p>
          <a:p>
            <a:r>
              <a:rPr lang="ru-RU" dirty="0" smtClean="0"/>
              <a:t>Шер «Пять минут до счастья»(зимние)</a:t>
            </a:r>
          </a:p>
          <a:p>
            <a:r>
              <a:rPr lang="ru-RU" dirty="0" smtClean="0"/>
              <a:t>Л.Воронкова «Девочка из города»(весенние)</a:t>
            </a:r>
          </a:p>
          <a:p>
            <a:r>
              <a:rPr lang="ru-RU" dirty="0" smtClean="0"/>
              <a:t>3класс М.Твен «Приключение Тома </a:t>
            </a:r>
            <a:r>
              <a:rPr lang="ru-RU" dirty="0" err="1" smtClean="0"/>
              <a:t>Сойера</a:t>
            </a:r>
            <a:r>
              <a:rPr lang="ru-RU" dirty="0" smtClean="0"/>
              <a:t>»(осенние)</a:t>
            </a:r>
          </a:p>
          <a:p>
            <a:r>
              <a:rPr lang="ru-RU" dirty="0" smtClean="0"/>
              <a:t>Т.Крюкова«Женька Москвичёв и его друзья» (зимние)</a:t>
            </a:r>
          </a:p>
          <a:p>
            <a:r>
              <a:rPr lang="ru-RU" dirty="0" smtClean="0"/>
              <a:t>В.Катаев «Сын полка»(19марта-14апреля)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Д. Свифт «Путешествие Гулливера» </a:t>
            </a:r>
          </a:p>
          <a:p>
            <a:r>
              <a:rPr lang="ru-RU" dirty="0" smtClean="0"/>
              <a:t>(во время карантина)</a:t>
            </a:r>
          </a:p>
          <a:p>
            <a:endParaRPr lang="ru-RU" dirty="0" smtClean="0"/>
          </a:p>
          <a:p>
            <a:r>
              <a:rPr lang="ru-RU" dirty="0" smtClean="0"/>
              <a:t>Чтение на каникулах сопровождаю обращением к родителям с просьбой.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Особо о летнем чтении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dirty="0" smtClean="0"/>
              <a:t>Список тщательно подбираю.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Начало 2класс – праздник «Книги читать, скуки не знать»</a:t>
            </a:r>
          </a:p>
          <a:p>
            <a:pPr algn="ctr"/>
            <a:r>
              <a:rPr lang="ru-RU" sz="2800" dirty="0" smtClean="0"/>
              <a:t>(По итогам летнего чтения)</a:t>
            </a:r>
          </a:p>
          <a:p>
            <a:pPr algn="ctr"/>
            <a:r>
              <a:rPr lang="ru-RU" sz="2800" dirty="0" smtClean="0"/>
              <a:t>Конец 2класса «Конкурс чтецов по стихотворениям Э.Успенского»</a:t>
            </a:r>
          </a:p>
          <a:p>
            <a:pPr algn="ctr"/>
            <a:r>
              <a:rPr lang="ru-RU" sz="2800" dirty="0" smtClean="0"/>
              <a:t>Начало 3класса Литературная игра «Что? Где? Когда?»(По итогам летнего чтения)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6.Чтение книг учителем.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1класс Э.Успенский «Грамота»</a:t>
            </a:r>
          </a:p>
          <a:p>
            <a:r>
              <a:rPr lang="ru-RU" dirty="0" smtClean="0"/>
              <a:t>2класс </a:t>
            </a:r>
            <a:r>
              <a:rPr lang="ru-RU" dirty="0" err="1" smtClean="0"/>
              <a:t>Е.Верейская</a:t>
            </a:r>
            <a:r>
              <a:rPr lang="ru-RU" dirty="0" smtClean="0"/>
              <a:t> «Три девочки»</a:t>
            </a:r>
          </a:p>
          <a:p>
            <a:r>
              <a:rPr lang="ru-RU" dirty="0" smtClean="0"/>
              <a:t>3класс Ильина «Четвёртая высота»</a:t>
            </a:r>
          </a:p>
          <a:p>
            <a:r>
              <a:rPr lang="ru-RU" smtClean="0"/>
              <a:t>1-4класс </a:t>
            </a:r>
            <a:r>
              <a:rPr lang="ru-RU" dirty="0" smtClean="0"/>
              <a:t>Сказки </a:t>
            </a:r>
            <a:r>
              <a:rPr lang="ru-RU" dirty="0" err="1" smtClean="0"/>
              <a:t>Н.Абрамцевой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7.Домашняя детская библиотека.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</a:t>
            </a:r>
            <a:r>
              <a:rPr lang="ru-RU" dirty="0" err="1" smtClean="0"/>
              <a:t>Книга-лучший</a:t>
            </a:r>
            <a:r>
              <a:rPr lang="ru-RU" dirty="0" smtClean="0"/>
              <a:t> подарок»</a:t>
            </a:r>
          </a:p>
          <a:p>
            <a:r>
              <a:rPr lang="ru-RU" dirty="0" smtClean="0"/>
              <a:t>Дарим детям книги: </a:t>
            </a:r>
          </a:p>
          <a:p>
            <a:r>
              <a:rPr lang="ru-RU" dirty="0" smtClean="0"/>
              <a:t>«Прощание с АЗБУКОЙ»</a:t>
            </a:r>
          </a:p>
          <a:p>
            <a:r>
              <a:rPr lang="ru-RU" dirty="0" smtClean="0"/>
              <a:t>«Вот и стали мы на год взрослей»</a:t>
            </a:r>
          </a:p>
          <a:p>
            <a:pPr>
              <a:buNone/>
            </a:pPr>
            <a:r>
              <a:rPr lang="ru-RU" dirty="0" smtClean="0"/>
              <a:t>(окончание 1класса)</a:t>
            </a:r>
          </a:p>
          <a:p>
            <a:pPr>
              <a:buNone/>
            </a:pPr>
            <a:r>
              <a:rPr lang="ru-RU" dirty="0" smtClean="0"/>
              <a:t>Новогодние праздники</a:t>
            </a:r>
          </a:p>
          <a:p>
            <a:pPr>
              <a:buNone/>
            </a:pPr>
            <a:r>
              <a:rPr lang="ru-RU" dirty="0" smtClean="0"/>
              <a:t>«Первые отметки»(3четверть 2класс)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340768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Книги в </a:t>
            </a:r>
            <a:r>
              <a:rPr lang="ru-RU" sz="4000" dirty="0" smtClean="0">
                <a:solidFill>
                  <a:srgbClr val="FF0000"/>
                </a:solidFill>
              </a:rPr>
              <a:t>подарок </a:t>
            </a:r>
          </a:p>
          <a:p>
            <a:pPr algn="ctr"/>
            <a:r>
              <a:rPr lang="ru-RU" sz="4000" smtClean="0">
                <a:solidFill>
                  <a:srgbClr val="FF0000"/>
                </a:solidFill>
              </a:rPr>
              <a:t>от родителей </a:t>
            </a:r>
          </a:p>
          <a:p>
            <a:pPr algn="ctr"/>
            <a:r>
              <a:rPr lang="ru-RU" sz="4000" smtClean="0">
                <a:solidFill>
                  <a:srgbClr val="FF0000"/>
                </a:solidFill>
              </a:rPr>
              <a:t>на </a:t>
            </a:r>
            <a:r>
              <a:rPr lang="ru-RU" sz="4000" dirty="0" smtClean="0">
                <a:solidFill>
                  <a:srgbClr val="FF0000"/>
                </a:solidFill>
              </a:rPr>
              <a:t>праздниках и КТД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8. Личные </a:t>
            </a:r>
            <a:r>
              <a:rPr lang="ru-RU" sz="4000" b="1" u="sng" dirty="0" smtClean="0">
                <a:latin typeface="+mn-lt"/>
                <a:ea typeface="+mn-ea"/>
                <a:cs typeface="+mn-cs"/>
              </a:rPr>
              <a:t>убеждения учителя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Что нашим детям мы дадим в наследство?</a:t>
            </a:r>
          </a:p>
          <a:p>
            <a:pPr>
              <a:buNone/>
            </a:pPr>
            <a:r>
              <a:rPr lang="ru-RU" sz="2400" dirty="0" smtClean="0"/>
              <a:t>Компьютеры, машины, интернет?</a:t>
            </a:r>
          </a:p>
          <a:p>
            <a:pPr>
              <a:buNone/>
            </a:pPr>
            <a:r>
              <a:rPr lang="ru-RU" sz="2400" dirty="0" smtClean="0"/>
              <a:t>Наверно, это здорово…Но в сердце</a:t>
            </a:r>
          </a:p>
          <a:p>
            <a:pPr>
              <a:buNone/>
            </a:pPr>
            <a:r>
              <a:rPr lang="ru-RU" sz="2400" dirty="0" smtClean="0"/>
              <a:t>От них тепла я точно знаю, нет.</a:t>
            </a:r>
          </a:p>
          <a:p>
            <a:pPr>
              <a:buNone/>
            </a:pPr>
            <a:r>
              <a:rPr lang="ru-RU" sz="2400" dirty="0" smtClean="0"/>
              <a:t>                             Как объяснить подросшим нашим чадам,</a:t>
            </a:r>
          </a:p>
          <a:p>
            <a:pPr>
              <a:buNone/>
            </a:pPr>
            <a:r>
              <a:rPr lang="ru-RU" sz="2400" dirty="0" smtClean="0"/>
              <a:t>                               Бегущим из родительских домов,</a:t>
            </a:r>
          </a:p>
          <a:p>
            <a:pPr>
              <a:buNone/>
            </a:pPr>
            <a:r>
              <a:rPr lang="ru-RU" sz="2400" dirty="0" smtClean="0"/>
              <a:t>                               Что только в книгах для души отрада</a:t>
            </a:r>
          </a:p>
          <a:p>
            <a:pPr>
              <a:buNone/>
            </a:pPr>
            <a:r>
              <a:rPr lang="ru-RU" sz="2400" dirty="0" smtClean="0"/>
              <a:t>                               И вечна мудрость стареньких томов…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60322-13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264" y="1214425"/>
            <a:ext cx="5885167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u="sng" dirty="0" smtClean="0">
                <a:latin typeface="+mn-lt"/>
                <a:ea typeface="+mn-ea"/>
                <a:cs typeface="+mn-cs"/>
              </a:rPr>
              <a:t>9.Кабинет.</a:t>
            </a:r>
            <a:endParaRPr lang="ru-RU" sz="3600" b="1" u="sng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7" y="285731"/>
            <a:ext cx="6858048" cy="4745215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Я работаю в МОУ «</a:t>
            </a:r>
            <a:r>
              <a:rPr lang="ru-RU" sz="2400" dirty="0" err="1" smtClean="0"/>
              <a:t>Будогощская</a:t>
            </a:r>
            <a:r>
              <a:rPr lang="ru-RU" sz="2400" dirty="0" smtClean="0"/>
              <a:t> СОШ» с 1982года(закончила обучение в ЛГПИ им.Герцена и по направлению приехала в </a:t>
            </a:r>
            <a:r>
              <a:rPr lang="ru-RU" sz="2400" dirty="0" err="1" smtClean="0"/>
              <a:t>Будогощскую</a:t>
            </a:r>
            <a:r>
              <a:rPr lang="ru-RU" sz="2400" dirty="0" smtClean="0"/>
              <a:t> школу)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5"/>
            <a:ext cx="8229600" cy="4525963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sz="2800" dirty="0" smtClean="0"/>
              <a:t>Я</a:t>
            </a:r>
            <a:r>
              <a:rPr lang="ru-RU" dirty="0" smtClean="0"/>
              <a:t> </a:t>
            </a:r>
            <a:r>
              <a:rPr lang="ru-RU" sz="2600" dirty="0" smtClean="0"/>
              <a:t>не сожалею о выбранном пути.</a:t>
            </a:r>
          </a:p>
          <a:p>
            <a:pPr indent="0">
              <a:buNone/>
            </a:pPr>
            <a:r>
              <a:rPr lang="ru-RU" sz="2600" dirty="0" smtClean="0"/>
              <a:t> Я-УЧИТЕЛЬ! Каждый день, проведённый с детьми, был частью того, что превратилось для меня в понятие УЧИТЕЛЬСКОЕ СЧАСТЬЕ. Мне всё время везло: у меня всегда были хорошие дети и понимающие родители. Учитель, сколько бы лет не работал в школе, должен подходить к своей работе творчески. Но у каждого учителя свой стиль, свой почерк. Я считаю, что в целом результативность в работе зависит от личностных качеств учителя: от его навыков, от опыта и индивидуальных способностей   и даже  от эмоциональной окраски урока.</a:t>
            </a: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7" y="285732"/>
            <a:ext cx="7000924" cy="4625927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40" y="241080"/>
            <a:ext cx="8501123" cy="6375842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«Доклад» о жизни и творчестве Э.Успенского (ученики 11класса)</a:t>
            </a:r>
            <a:endParaRPr lang="ru-RU" dirty="0"/>
          </a:p>
        </p:txBody>
      </p:sp>
      <p:pic>
        <p:nvPicPr>
          <p:cNvPr id="4" name="Содержимое 3" descr="IMG_1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6"/>
            <a:ext cx="7056784" cy="5030019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" y="0"/>
            <a:ext cx="6477012" cy="4857760"/>
          </a:xfrm>
        </p:spPr>
      </p:pic>
      <p:pic>
        <p:nvPicPr>
          <p:cNvPr id="5" name="Рисунок 4" descr="IMG_1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705" y="4304122"/>
            <a:ext cx="3001929" cy="22514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276" y="1988840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Экипаж «Радуга»</a:t>
            </a:r>
          </a:p>
          <a:p>
            <a:r>
              <a:rPr lang="ru-RU" dirty="0" smtClean="0"/>
              <a:t>капитан </a:t>
            </a:r>
            <a:r>
              <a:rPr lang="ru-RU" dirty="0" err="1" smtClean="0"/>
              <a:t>Тяпков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Кирилл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9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5" y="285728"/>
            <a:ext cx="4857784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9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3905277" cy="2928958"/>
          </a:xfrm>
        </p:spPr>
      </p:pic>
      <p:pic>
        <p:nvPicPr>
          <p:cNvPr id="6" name="Рисунок 5" descr="IMG_19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7" y="3643314"/>
            <a:ext cx="3892496" cy="2919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348" y="2420895"/>
            <a:ext cx="125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Сценки от </a:t>
            </a:r>
          </a:p>
          <a:p>
            <a:r>
              <a:rPr lang="ru-RU" dirty="0" smtClean="0"/>
              <a:t>экипажей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9" y="214290"/>
            <a:ext cx="5202193" cy="3901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9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64" y="3857636"/>
            <a:ext cx="3748671" cy="2811503"/>
          </a:xfrm>
        </p:spPr>
      </p:pic>
      <p:pic>
        <p:nvPicPr>
          <p:cNvPr id="5" name="Рисунок 4" descr="IMG_1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9" y="3892636"/>
            <a:ext cx="3701995" cy="277649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1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1" y="178571"/>
            <a:ext cx="5000660" cy="37504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9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714760"/>
            <a:ext cx="3898627" cy="2923969"/>
          </a:xfrm>
        </p:spPr>
      </p:pic>
      <p:pic>
        <p:nvPicPr>
          <p:cNvPr id="5" name="Рисунок 4" descr="IMG_19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3" y="3714754"/>
            <a:ext cx="3929091" cy="2946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5" y="2132856"/>
            <a:ext cx="15052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Песня</a:t>
            </a:r>
          </a:p>
          <a:p>
            <a:r>
              <a:rPr lang="ru-RU" dirty="0" smtClean="0"/>
              <a:t>На стихи</a:t>
            </a:r>
          </a:p>
          <a:p>
            <a:r>
              <a:rPr lang="ru-RU" dirty="0" smtClean="0"/>
              <a:t>Э.Успенского</a:t>
            </a:r>
          </a:p>
          <a:p>
            <a:r>
              <a:rPr lang="ru-RU" dirty="0" smtClean="0"/>
              <a:t>«Голубой</a:t>
            </a:r>
          </a:p>
          <a:p>
            <a:r>
              <a:rPr lang="ru-RU" dirty="0" smtClean="0"/>
              <a:t>вагон»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73" y="224438"/>
            <a:ext cx="4367999" cy="3276000"/>
          </a:xfrm>
        </p:spPr>
      </p:pic>
      <p:pic>
        <p:nvPicPr>
          <p:cNvPr id="5" name="Рисунок 4" descr="IMG_1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3357562"/>
            <a:ext cx="4368000" cy="32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1916832"/>
            <a:ext cx="22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Экипаж «Звёздочки»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7" y="5589240"/>
            <a:ext cx="230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Экипаж «Солнышко»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3357562"/>
            <a:ext cx="4368000" cy="3276000"/>
          </a:xfrm>
        </p:spPr>
      </p:pic>
      <p:pic>
        <p:nvPicPr>
          <p:cNvPr id="5" name="Рисунок 4" descr="IMG_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14290"/>
            <a:ext cx="4368000" cy="32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15" y="1916832"/>
            <a:ext cx="26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Экипаж «Колокольчики»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4180" y="5373216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Экипаж «Радуга»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Книги, которые открыла для себя и детей: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1.Н.Абрамцева</a:t>
            </a:r>
          </a:p>
          <a:p>
            <a:pPr>
              <a:buNone/>
            </a:pPr>
            <a:r>
              <a:rPr lang="ru-RU" dirty="0" smtClean="0"/>
              <a:t>2.Д.Биссет</a:t>
            </a:r>
          </a:p>
          <a:p>
            <a:pPr>
              <a:buNone/>
            </a:pPr>
            <a:r>
              <a:rPr lang="ru-RU" dirty="0" smtClean="0"/>
              <a:t>3.Ю.Ермолаев «Дом отважных трусишек» </a:t>
            </a:r>
          </a:p>
          <a:p>
            <a:pPr>
              <a:buNone/>
            </a:pPr>
            <a:r>
              <a:rPr lang="ru-RU" dirty="0" smtClean="0"/>
              <a:t>4.Юз </a:t>
            </a:r>
            <a:r>
              <a:rPr lang="ru-RU" dirty="0" err="1" smtClean="0"/>
              <a:t>Олешковский</a:t>
            </a:r>
            <a:r>
              <a:rPr lang="ru-RU" dirty="0" smtClean="0"/>
              <a:t> «Кыш и </a:t>
            </a:r>
            <a:r>
              <a:rPr lang="ru-RU" dirty="0" err="1" smtClean="0"/>
              <a:t>двапортфеля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5.Е.Верейская «Три девочка»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«Мы, педагоги, воспитываем, прежде всего,</a:t>
            </a:r>
            <a:br>
              <a:rPr lang="ru-RU" sz="3200" dirty="0" smtClean="0"/>
            </a:br>
            <a:r>
              <a:rPr lang="ru-RU" sz="3200" dirty="0" smtClean="0"/>
              <a:t>тем, что в нашей душе, своими убеждениями и чувствами…»В.А.Сухомлинский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Я считаю, что научить детей хорошо читать, приобщить детей к чтению книг- это одно из главных условий успешной учёбы.</a:t>
            </a:r>
          </a:p>
          <a:p>
            <a:r>
              <a:rPr lang="ru-RU" dirty="0" smtClean="0"/>
              <a:t>В.А.Сухомлинский, когда исследовал причины умственной отсталости школьников, верно подметил:» Если в начальной школе дети мало читали, мало мыслили, у них складывалась структура мало деятельного мозга».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Послесловие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последний праздник в 1классе пришли все родители.</a:t>
            </a:r>
          </a:p>
          <a:p>
            <a:r>
              <a:rPr lang="ru-RU" dirty="0" smtClean="0"/>
              <a:t>Стихотворение «Берегите своих детей…»</a:t>
            </a:r>
          </a:p>
          <a:p>
            <a:pPr>
              <a:buNone/>
            </a:pPr>
            <a:r>
              <a:rPr lang="ru-RU" dirty="0" smtClean="0"/>
              <a:t>                                   Асадова.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354" y="1353542"/>
            <a:ext cx="1863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66069" y="2675531"/>
            <a:ext cx="57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60838" y="3573023"/>
            <a:ext cx="2550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в</a:t>
            </a:r>
            <a:r>
              <a:rPr lang="ru-RU" sz="3600" dirty="0" smtClean="0"/>
              <a:t>нимание!!!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1441026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23ученика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22ученика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22ученика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204864"/>
            <a:ext cx="24565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пришла в в этот мир,</a:t>
            </a:r>
          </a:p>
          <a:p>
            <a:r>
              <a:rPr lang="ru-RU" dirty="0" smtClean="0"/>
              <a:t>Чтобы радость дарить,</a:t>
            </a:r>
          </a:p>
          <a:p>
            <a:r>
              <a:rPr lang="ru-RU" dirty="0" smtClean="0"/>
              <a:t>Чтоб украсить  собой,</a:t>
            </a:r>
          </a:p>
          <a:p>
            <a:r>
              <a:rPr lang="ru-RU" dirty="0" smtClean="0"/>
              <a:t>Чуть его изменить.</a:t>
            </a:r>
          </a:p>
          <a:p>
            <a:endParaRPr lang="ru-RU" dirty="0" smtClean="0"/>
          </a:p>
          <a:p>
            <a:r>
              <a:rPr lang="ru-RU" dirty="0" err="1" smtClean="0"/>
              <a:t>Я-художник</a:t>
            </a:r>
            <a:r>
              <a:rPr lang="ru-RU" dirty="0" smtClean="0"/>
              <a:t> в душе</a:t>
            </a:r>
          </a:p>
          <a:p>
            <a:r>
              <a:rPr lang="ru-RU" dirty="0" smtClean="0"/>
              <a:t>И люблю рисовать.</a:t>
            </a:r>
          </a:p>
          <a:p>
            <a:r>
              <a:rPr lang="ru-RU" dirty="0" smtClean="0"/>
              <a:t>Мир раскрасить хочу,</a:t>
            </a:r>
          </a:p>
          <a:p>
            <a:r>
              <a:rPr lang="ru-RU" dirty="0" smtClean="0"/>
              <a:t>Чтобы детям отдать.</a:t>
            </a:r>
          </a:p>
          <a:p>
            <a:endParaRPr lang="ru-RU" dirty="0" smtClean="0"/>
          </a:p>
          <a:p>
            <a:r>
              <a:rPr lang="ru-RU" dirty="0" smtClean="0"/>
              <a:t>Они радугу с неба</a:t>
            </a:r>
          </a:p>
          <a:p>
            <a:r>
              <a:rPr lang="ru-RU" dirty="0" smtClean="0"/>
              <a:t>В руки возьмут.</a:t>
            </a:r>
          </a:p>
          <a:p>
            <a:r>
              <a:rPr lang="ru-RU" dirty="0" smtClean="0"/>
              <a:t>Свои кисти и души</a:t>
            </a:r>
          </a:p>
          <a:p>
            <a:r>
              <a:rPr lang="ru-RU" dirty="0" smtClean="0"/>
              <a:t>В неё окунут.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204864"/>
            <a:ext cx="33116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продолжат всё  то,</a:t>
            </a:r>
          </a:p>
          <a:p>
            <a:r>
              <a:rPr lang="ru-RU" dirty="0" smtClean="0"/>
              <a:t>Что мы вместе начнём…</a:t>
            </a:r>
          </a:p>
          <a:p>
            <a:r>
              <a:rPr lang="ru-RU" dirty="0" smtClean="0"/>
              <a:t>Превратится Земля</a:t>
            </a:r>
          </a:p>
          <a:p>
            <a:r>
              <a:rPr lang="ru-RU" dirty="0" smtClean="0"/>
              <a:t>Для людей в общий дом,</a:t>
            </a:r>
          </a:p>
          <a:p>
            <a:r>
              <a:rPr lang="ru-RU" dirty="0" smtClean="0"/>
              <a:t>Люди станут иными:</a:t>
            </a:r>
          </a:p>
          <a:p>
            <a:r>
              <a:rPr lang="ru-RU" dirty="0" smtClean="0"/>
              <a:t>Красивей, умней-</a:t>
            </a:r>
          </a:p>
          <a:p>
            <a:r>
              <a:rPr lang="ru-RU" dirty="0" smtClean="0"/>
              <a:t>Будем жить </a:t>
            </a:r>
          </a:p>
          <a:p>
            <a:r>
              <a:rPr lang="ru-RU" dirty="0" smtClean="0"/>
              <a:t>Среди добрых и мудрых людей.</a:t>
            </a:r>
          </a:p>
          <a:p>
            <a:r>
              <a:rPr lang="ru-RU" dirty="0" smtClean="0"/>
              <a:t>Что же дать я могу?</a:t>
            </a:r>
          </a:p>
          <a:p>
            <a:r>
              <a:rPr lang="ru-RU" dirty="0" smtClean="0"/>
              <a:t>Чему научить?</a:t>
            </a:r>
          </a:p>
          <a:p>
            <a:r>
              <a:rPr lang="ru-RU" dirty="0" err="1" smtClean="0"/>
              <a:t>Голову-думать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сердце любить!</a:t>
            </a:r>
          </a:p>
          <a:p>
            <a:endParaRPr lang="ru-RU" dirty="0" smtClean="0"/>
          </a:p>
          <a:p>
            <a:r>
              <a:rPr lang="ru-RU" smtClean="0"/>
              <a:t>Е.В.Сага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55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Праздник «Книги читать, скуки не знать»</a:t>
            </a:r>
          </a:p>
          <a:p>
            <a:r>
              <a:rPr lang="ru-RU" sz="2400" dirty="0" smtClean="0"/>
              <a:t>1.Благодарность родителям(показать)</a:t>
            </a:r>
          </a:p>
          <a:p>
            <a:r>
              <a:rPr lang="ru-RU" sz="2400" dirty="0" smtClean="0"/>
              <a:t>2.Итоги летнего чтения(Игра по экипажам)</a:t>
            </a:r>
          </a:p>
          <a:p>
            <a:r>
              <a:rPr lang="ru-RU" sz="2400" dirty="0" smtClean="0"/>
              <a:t>3.Детям-Паспорт читателя.(показать)</a:t>
            </a:r>
          </a:p>
          <a:p>
            <a:r>
              <a:rPr lang="ru-RU" sz="2400" dirty="0" smtClean="0"/>
              <a:t>После «</a:t>
            </a:r>
            <a:r>
              <a:rPr lang="ru-RU" sz="2400" dirty="0" err="1" smtClean="0"/>
              <a:t>Что?Где?Когда</a:t>
            </a:r>
            <a:r>
              <a:rPr lang="ru-RU" sz="2400" dirty="0" smtClean="0"/>
              <a:t>?»</a:t>
            </a:r>
          </a:p>
          <a:p>
            <a:r>
              <a:rPr lang="ru-RU" sz="2400" dirty="0" smtClean="0"/>
              <a:t>Читательский дневник.(Показать)</a:t>
            </a:r>
            <a:endParaRPr lang="ru-RU" sz="24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IMG_5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267" y="214291"/>
            <a:ext cx="3905275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0" y="1357298"/>
          <a:ext cx="6000760" cy="37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Евченко</a:t>
            </a:r>
            <a:r>
              <a:rPr lang="ru-RU" sz="2800" b="1" dirty="0" smtClean="0"/>
              <a:t> Кира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21468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2четв.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3"/>
            <a:ext cx="8301608" cy="29249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Поэтому, понимая значимость обучения чтению, стала изучать соответствующую  литературу, журнальные статьи, опыт педагогов-новаторов, новые технологии обучения.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2.Сухомлинский В.А. Сердце отдаю детям.(Жужжащее чтение)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3.Бугременко Е.А., </a:t>
            </a:r>
            <a:r>
              <a:rPr lang="ru-RU" dirty="0" err="1" smtClean="0"/>
              <a:t>Цукерман</a:t>
            </a:r>
            <a:r>
              <a:rPr lang="ru-RU" dirty="0" smtClean="0"/>
              <a:t> Г.А. Чтение без принуждения.</a:t>
            </a:r>
          </a:p>
          <a:p>
            <a:r>
              <a:rPr lang="ru-RU" dirty="0" smtClean="0"/>
              <a:t>4.Оморокова М.И., </a:t>
            </a:r>
            <a:r>
              <a:rPr lang="ru-RU" dirty="0" err="1" smtClean="0"/>
              <a:t>Растопин</a:t>
            </a:r>
            <a:r>
              <a:rPr lang="ru-RU" dirty="0" smtClean="0"/>
              <a:t> И.А. Преодоление трудностей.</a:t>
            </a:r>
          </a:p>
          <a:p>
            <a:r>
              <a:rPr lang="ru-RU" dirty="0" smtClean="0"/>
              <a:t>5.Зайцев В.Н. Резервы обучения чтению.</a:t>
            </a:r>
          </a:p>
          <a:p>
            <a:r>
              <a:rPr lang="ru-RU" dirty="0" smtClean="0"/>
              <a:t>6.Соболева О.В. Беседы о чтении, или Как научить детей понимать текст.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+mn-lt"/>
              </a:rPr>
              <a:t>Цели</a:t>
            </a:r>
            <a:endParaRPr lang="ru-RU" b="1" u="sng" dirty="0">
              <a:latin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217440" y="1428736"/>
            <a:ext cx="1568742" cy="9987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3670758" y="2258539"/>
            <a:ext cx="1659609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000628" y="1643050"/>
            <a:ext cx="1785950" cy="1500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1" y="2214556"/>
            <a:ext cx="1944216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Научить</a:t>
            </a:r>
          </a:p>
          <a:p>
            <a:r>
              <a:rPr lang="ru-RU" dirty="0" smtClean="0"/>
              <a:t> детей читать </a:t>
            </a:r>
          </a:p>
          <a:p>
            <a:r>
              <a:rPr lang="ru-RU" dirty="0" smtClean="0"/>
              <a:t>художественную </a:t>
            </a:r>
          </a:p>
          <a:p>
            <a:r>
              <a:rPr lang="ru-RU" dirty="0" smtClean="0"/>
              <a:t>литературу,</a:t>
            </a:r>
          </a:p>
          <a:p>
            <a:r>
              <a:rPr lang="ru-RU" dirty="0" smtClean="0"/>
              <a:t>подготовить к её </a:t>
            </a:r>
            <a:r>
              <a:rPr lang="ru-RU" dirty="0" err="1" smtClean="0"/>
              <a:t>систематичес</a:t>
            </a:r>
            <a:r>
              <a:rPr lang="ru-RU" dirty="0" smtClean="0"/>
              <a:t>-</a:t>
            </a:r>
          </a:p>
          <a:p>
            <a:r>
              <a:rPr lang="ru-RU" dirty="0" smtClean="0"/>
              <a:t>кому изучению в среднем звене.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2" y="3143249"/>
            <a:ext cx="3070820" cy="271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Вызвать интерес к чтению</a:t>
            </a:r>
          </a:p>
          <a:p>
            <a:r>
              <a:rPr lang="ru-RU" dirty="0" smtClean="0"/>
              <a:t>и заложить основы </a:t>
            </a:r>
          </a:p>
          <a:p>
            <a:r>
              <a:rPr lang="ru-RU" dirty="0" smtClean="0"/>
              <a:t>грамотного читателя, владеющего </a:t>
            </a:r>
          </a:p>
          <a:p>
            <a:r>
              <a:rPr lang="ru-RU" dirty="0" smtClean="0"/>
              <a:t>как техникой чтения, так и </a:t>
            </a:r>
          </a:p>
          <a:p>
            <a:r>
              <a:rPr lang="ru-RU" dirty="0" smtClean="0"/>
              <a:t>приёмами понимания  прочитанного, знающего книги и умеющего их самостоятельно выбирать.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43705" y="3214686"/>
            <a:ext cx="1857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Прививать любовь</a:t>
            </a:r>
          </a:p>
          <a:p>
            <a:r>
              <a:rPr lang="ru-RU" dirty="0" smtClean="0"/>
              <a:t>к чтению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86464" y="1714488"/>
            <a:ext cx="2757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Расширить круг чтения</a:t>
            </a:r>
          </a:p>
          <a:p>
            <a:r>
              <a:rPr lang="ru-RU" dirty="0" smtClean="0"/>
              <a:t>младшего школьника,</a:t>
            </a:r>
          </a:p>
          <a:p>
            <a:r>
              <a:rPr lang="ru-RU" dirty="0" smtClean="0"/>
              <a:t> его начитанность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429256" y="1428736"/>
            <a:ext cx="928694" cy="428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84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Проблемы</a:t>
            </a:r>
            <a:endParaRPr lang="ru-RU" b="1" u="sng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95736" y="1412777"/>
            <a:ext cx="936104" cy="600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290904" y="1526777"/>
            <a:ext cx="0" cy="1481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9" y="2276872"/>
            <a:ext cx="2673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Слабо развиты интеллект,</a:t>
            </a:r>
          </a:p>
          <a:p>
            <a:r>
              <a:rPr lang="ru-RU" sz="2400" b="1" u="sng" dirty="0" smtClean="0"/>
              <a:t>эмоциональная отзывчивость.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63" y="2852936"/>
            <a:ext cx="3086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Отсутствие домашней </a:t>
            </a:r>
          </a:p>
          <a:p>
            <a:r>
              <a:rPr lang="ru-RU" sz="2400" b="1" u="sng" dirty="0" smtClean="0"/>
              <a:t>библиотеки и  совместных .семейных  чтений.</a:t>
            </a:r>
            <a:endParaRPr lang="ru-RU" sz="2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2357437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Потеря детьми интереса к чтению.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500702" y="1428736"/>
            <a:ext cx="928695" cy="857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49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032" y="3597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+mn-lt"/>
              </a:rPr>
              <a:t>Слагаемые успеха</a:t>
            </a:r>
            <a:endParaRPr lang="ru-RU" sz="3600" b="1" u="sng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051720" y="978964"/>
            <a:ext cx="576064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7687" y="1000108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00192" y="1050972"/>
            <a:ext cx="86409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3" y="1412781"/>
            <a:ext cx="2664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Уроки литературного чтения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28993" y="1928809"/>
            <a:ext cx="2569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Работа с родителями </a:t>
            </a:r>
            <a:endParaRPr lang="ru-RU" sz="24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5943" y="1915075"/>
            <a:ext cx="2514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Чтение на каникулах</a:t>
            </a:r>
            <a:endParaRPr lang="ru-RU" sz="2400" b="1" u="sng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127" y="3180509"/>
            <a:ext cx="3705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heavy" dirty="0" smtClean="0">
                <a:solidFill>
                  <a:srgbClr val="C00000"/>
                </a:solidFill>
              </a:rPr>
              <a:t>Внеурочная деятельность по ФГОС</a:t>
            </a:r>
            <a:endParaRPr lang="ru-RU" sz="2400" b="1" i="1" u="heavy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156737"/>
            <a:ext cx="2698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Чтение книг учителем.</a:t>
            </a:r>
            <a:endParaRPr lang="ru-RU" b="1" u="sng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436096" y="1050972"/>
            <a:ext cx="648072" cy="21295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299810" y="1196752"/>
            <a:ext cx="944825" cy="17038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54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iekny turkus">
  <a:themeElements>
    <a:clrScheme name="Тема Office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36234_K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piekny turkus">
  <a:themeElements>
    <a:clrScheme name="Тема Office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pomarancz myszka komp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pedsovet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marancz myszka komp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6234_K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</Template>
  <TotalTime>527</TotalTime>
  <Words>1424</Words>
  <Application>Microsoft Office PowerPoint</Application>
  <PresentationFormat>Экран (4:3)</PresentationFormat>
  <Paragraphs>238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47</vt:i4>
      </vt:variant>
    </vt:vector>
  </HeadingPairs>
  <TitlesOfParts>
    <vt:vector size="67" baseType="lpstr">
      <vt:lpstr>piekny turkus</vt:lpstr>
      <vt:lpstr>1_Default Design</vt:lpstr>
      <vt:lpstr>pomarancz myszka komp</vt:lpstr>
      <vt:lpstr>2_Default Design</vt:lpstr>
      <vt:lpstr>36234_KiN</vt:lpstr>
      <vt:lpstr>1_Тема Office</vt:lpstr>
      <vt:lpstr>Тема7</vt:lpstr>
      <vt:lpstr>2_Тема Office</vt:lpstr>
      <vt:lpstr>Тема1</vt:lpstr>
      <vt:lpstr>3_Default Design</vt:lpstr>
      <vt:lpstr>1_36234_KiN</vt:lpstr>
      <vt:lpstr>3_Тема Office</vt:lpstr>
      <vt:lpstr>Презентация4</vt:lpstr>
      <vt:lpstr>1_piekny turkus</vt:lpstr>
      <vt:lpstr>4_Default Design</vt:lpstr>
      <vt:lpstr>1_pomarancz myszka komp</vt:lpstr>
      <vt:lpstr>5_Default Design</vt:lpstr>
      <vt:lpstr>Трек</vt:lpstr>
      <vt:lpstr>Оформление по умолчанию</vt:lpstr>
      <vt:lpstr>pedsovet</vt:lpstr>
      <vt:lpstr>Приобщение детей  к чтению</vt:lpstr>
      <vt:lpstr>Слайд 2</vt:lpstr>
      <vt:lpstr>Я работаю в МОУ «Будогощская СОШ» с 1982года(закончила обучение в ЛГПИ им.Герцена и по направлению приехала в Будогощскую школу)</vt:lpstr>
      <vt:lpstr>«Мы, педагоги, воспитываем, прежде всего, тем, что в нашей душе, своими убеждениями и чувствами…»В.А.Сухомлинский</vt:lpstr>
      <vt:lpstr>Поэтому, понимая значимость обучения чтению, стала изучать соответствующую  литературу, журнальные статьи, опыт педагогов-новаторов, новые технологии обучения.</vt:lpstr>
      <vt:lpstr>2.Сухомлинский В.А. Сердце отдаю детям.(Жужжащее чтение)</vt:lpstr>
      <vt:lpstr>Цели</vt:lpstr>
      <vt:lpstr>Проблемы</vt:lpstr>
      <vt:lpstr>Слагаемые успеха</vt:lpstr>
      <vt:lpstr>Слагаемые успеха</vt:lpstr>
      <vt:lpstr>1.Уроки литературного чтения.</vt:lpstr>
      <vt:lpstr>2.Внеурочная деятельность по ФГОС.</vt:lpstr>
      <vt:lpstr>Слайд 13</vt:lpstr>
      <vt:lpstr>Что помогает проводить праздники, конкурсы,…</vt:lpstr>
      <vt:lpstr>Тематические периоды</vt:lpstr>
      <vt:lpstr>Слайд 16</vt:lpstr>
      <vt:lpstr>3.Работа с родителями в данном направлении.</vt:lpstr>
      <vt:lpstr>Работа с родителями под лозунгом:</vt:lpstr>
      <vt:lpstr>4.Экскурсии в театры г. Санкт-Петербурга.</vt:lpstr>
      <vt:lpstr>Слайд 20</vt:lpstr>
      <vt:lpstr>5.Чтение на каникулах.</vt:lpstr>
      <vt:lpstr>Слайд 22</vt:lpstr>
      <vt:lpstr>Особо о летнем чтении. Список тщательно подбираю.</vt:lpstr>
      <vt:lpstr>6.Чтение книг учителем.</vt:lpstr>
      <vt:lpstr>7.Домашняя детская библиотека.</vt:lpstr>
      <vt:lpstr>Слайд 26</vt:lpstr>
      <vt:lpstr>8. Личные убеждения учителя.</vt:lpstr>
      <vt:lpstr>9.Кабинет.</vt:lpstr>
      <vt:lpstr>Слайд 29</vt:lpstr>
      <vt:lpstr>Слайд 30</vt:lpstr>
      <vt:lpstr>Слайд 31</vt:lpstr>
      <vt:lpstr>«Доклад» о жизни и творчестве Э.Успенского (ученики 11класса)</vt:lpstr>
      <vt:lpstr>Слайд 33</vt:lpstr>
      <vt:lpstr>Слайд 34</vt:lpstr>
      <vt:lpstr>Слайд 35</vt:lpstr>
      <vt:lpstr>Слайд 36</vt:lpstr>
      <vt:lpstr>Слайд 37</vt:lpstr>
      <vt:lpstr>Слайд 38</vt:lpstr>
      <vt:lpstr>Книги, которые открыла для себя и детей:</vt:lpstr>
      <vt:lpstr>Послесловие</vt:lpstr>
      <vt:lpstr>Слайд 41</vt:lpstr>
      <vt:lpstr>23ученика</vt:lpstr>
      <vt:lpstr>22ученика</vt:lpstr>
      <vt:lpstr>22ученика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Настя</cp:lastModifiedBy>
  <cp:revision>33</cp:revision>
  <dcterms:created xsi:type="dcterms:W3CDTF">2015-03-16T15:05:26Z</dcterms:created>
  <dcterms:modified xsi:type="dcterms:W3CDTF">2016-08-18T07:03:27Z</dcterms:modified>
</cp:coreProperties>
</file>