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259" r:id="rId3"/>
    <p:sldId id="268" r:id="rId4"/>
    <p:sldId id="269" r:id="rId5"/>
    <p:sldId id="261" r:id="rId6"/>
    <p:sldId id="260" r:id="rId7"/>
    <p:sldId id="256" r:id="rId8"/>
    <p:sldId id="257" r:id="rId9"/>
    <p:sldId id="258" r:id="rId10"/>
    <p:sldId id="270" r:id="rId11"/>
    <p:sldId id="271" r:id="rId12"/>
    <p:sldId id="263" r:id="rId13"/>
    <p:sldId id="262" r:id="rId14"/>
    <p:sldId id="264" r:id="rId15"/>
    <p:sldId id="273" r:id="rId16"/>
    <p:sldId id="275" r:id="rId17"/>
    <p:sldId id="276" r:id="rId18"/>
    <p:sldId id="266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BD93"/>
    <a:srgbClr val="D8C398"/>
    <a:srgbClr val="DABE96"/>
    <a:srgbClr val="E7D5BB"/>
    <a:srgbClr val="DDC49F"/>
    <a:srgbClr val="EFE3D1"/>
    <a:srgbClr val="ECDFC8"/>
    <a:srgbClr val="1EAFE2"/>
    <a:srgbClr val="1DA4FF"/>
    <a:srgbClr val="2F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D0A0A-36B2-4DE2-904E-FEC3893EA6F1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350CA-1A87-40FE-ABA6-C1DB876A3F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59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Кликните</a:t>
            </a:r>
            <a:r>
              <a:rPr lang="ru-RU" b="1" u="sng" baseline="0" dirty="0" smtClean="0">
                <a:solidFill>
                  <a:srgbClr val="FF0000"/>
                </a:solidFill>
              </a:rPr>
              <a:t> по выбранному мешочку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350CA-1A87-40FE-ABA6-C1DB876A3FE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505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b="1" u="sng" dirty="0" smtClean="0"/>
              <a:t>Кликните сначала</a:t>
            </a:r>
            <a:r>
              <a:rPr lang="ru-RU" sz="1600" b="1" u="sng" baseline="0" dirty="0" smtClean="0"/>
              <a:t> по вкладке «Тема урока», затем по вкладке «Цель урока»</a:t>
            </a:r>
            <a:endParaRPr lang="ru-RU" sz="1600" b="1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350CA-1A87-40FE-ABA6-C1DB876A3FE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923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u="sng" dirty="0" smtClean="0"/>
              <a:t>Кликните по картинке</a:t>
            </a:r>
            <a:r>
              <a:rPr lang="ru-RU" b="1" u="sng" baseline="0" dirty="0" smtClean="0"/>
              <a:t> для возвращения к слайду № 7</a:t>
            </a:r>
            <a:endParaRPr lang="ru-RU" b="1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350CA-1A87-40FE-ABA6-C1DB876A3FE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630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Кликните по стрелочке для</a:t>
            </a:r>
            <a:r>
              <a:rPr lang="ru-RU" baseline="0" dirty="0" smtClean="0"/>
              <a:t> перехода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350CA-1A87-40FE-ABA6-C1DB876A3FE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159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u="sng" dirty="0" smtClean="0"/>
              <a:t>К</a:t>
            </a:r>
            <a:r>
              <a:rPr lang="ru-RU" b="1" u="sng" baseline="0" dirty="0" smtClean="0"/>
              <a:t> слайду № 3</a:t>
            </a:r>
            <a:endParaRPr lang="ru-RU" b="1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350CA-1A87-40FE-ABA6-C1DB876A3FE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42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u="sng" dirty="0" smtClean="0"/>
              <a:t>К</a:t>
            </a:r>
            <a:r>
              <a:rPr lang="ru-RU" b="1" u="sng" baseline="0" dirty="0" smtClean="0"/>
              <a:t> слайду № 3</a:t>
            </a:r>
            <a:endParaRPr lang="ru-RU" b="1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350CA-1A87-40FE-ABA6-C1DB876A3FE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8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A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image" Target="../media/image5.gif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192688"/>
          </a:xfrm>
          <a:ln w="19050" cmpd="sng"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b="1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>
              <a:ln w="38100">
                <a:noFill/>
              </a:ln>
            </a:endParaRP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ru-RU" sz="2900" b="1" dirty="0"/>
              <a:t> </a:t>
            </a:r>
            <a:endParaRPr lang="ru-RU" sz="2900" dirty="0"/>
          </a:p>
          <a:p>
            <a:pPr marL="0" indent="0" algn="ctr">
              <a:buNone/>
            </a:pPr>
            <a:r>
              <a:rPr lang="ru-RU" sz="8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</a:t>
            </a:r>
            <a:endParaRPr lang="ru-RU" sz="8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к уроку русского языка</a:t>
            </a:r>
            <a:endParaRPr lang="ru-RU" sz="3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во 2 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</a:rPr>
              <a:t>классе</a:t>
            </a:r>
          </a:p>
          <a:p>
            <a:pPr marL="0" indent="0" algn="ctr">
              <a:buNone/>
            </a:pPr>
            <a:r>
              <a:rPr lang="ru-RU" sz="3800" dirty="0">
                <a:solidFill>
                  <a:schemeClr val="tx2">
                    <a:lumMod val="75000"/>
                  </a:schemeClr>
                </a:solidFill>
              </a:rPr>
              <a:t>на тему </a:t>
            </a:r>
            <a:r>
              <a:rPr lang="ru-RU" sz="4200" b="1" dirty="0" smtClean="0">
                <a:solidFill>
                  <a:schemeClr val="tx2">
                    <a:lumMod val="75000"/>
                  </a:schemeClr>
                </a:solidFill>
              </a:rPr>
              <a:t>«Парная согласная на конце слова»</a:t>
            </a:r>
            <a:endParaRPr lang="ru-RU" sz="42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2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sz="4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3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8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sz="33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</a:rPr>
              <a:t>Подготовила:</a:t>
            </a:r>
          </a:p>
          <a:p>
            <a:pPr marL="0" indent="0" algn="r">
              <a:buNone/>
            </a:pP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Коробкова </a:t>
            </a:r>
            <a:r>
              <a:rPr lang="ru-RU" sz="3300" dirty="0">
                <a:solidFill>
                  <a:schemeClr val="tx2">
                    <a:lumMod val="75000"/>
                  </a:schemeClr>
                </a:solidFill>
              </a:rPr>
              <a:t>Анастасия Сергеевна, </a:t>
            </a:r>
          </a:p>
          <a:p>
            <a:pPr marL="0" indent="0" algn="r">
              <a:buNone/>
            </a:pPr>
            <a:r>
              <a:rPr lang="ru-RU" sz="3300" dirty="0">
                <a:solidFill>
                  <a:schemeClr val="tx2">
                    <a:lumMod val="75000"/>
                  </a:schemeClr>
                </a:solidFill>
              </a:rPr>
              <a:t>учитель начальных классов </a:t>
            </a:r>
          </a:p>
          <a:p>
            <a:pPr marL="0" indent="0" algn="r">
              <a:buNone/>
            </a:pPr>
            <a:r>
              <a:rPr lang="ru-RU" sz="3300" dirty="0">
                <a:solidFill>
                  <a:schemeClr val="tx2">
                    <a:lumMod val="75000"/>
                  </a:schemeClr>
                </a:solidFill>
              </a:rPr>
              <a:t>МОУ СОШ № 19 г. Раменское</a:t>
            </a:r>
          </a:p>
          <a:p>
            <a:pPr marL="0" indent="0" algn="r">
              <a:buNone/>
            </a:pPr>
            <a:r>
              <a:rPr lang="ru-RU" sz="3300" dirty="0">
                <a:solidFill>
                  <a:schemeClr val="tx2">
                    <a:lumMod val="75000"/>
                  </a:schemeClr>
                </a:solidFill>
              </a:rPr>
              <a:t>Московской области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300" dirty="0">
                <a:solidFill>
                  <a:schemeClr val="tx2">
                    <a:lumMod val="75000"/>
                  </a:schemeClr>
                </a:solidFill>
              </a:rPr>
              <a:t>2017 г</a:t>
            </a: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33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1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Korobkovi\Videos\Downloads\Unnamed+Project (3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59022" y="1509489"/>
            <a:ext cx="7200800" cy="2553891"/>
          </a:xfrm>
          <a:prstGeom prst="roundRect">
            <a:avLst/>
          </a:prstGeom>
          <a:solidFill>
            <a:schemeClr val="bg2">
              <a:lumMod val="90000"/>
              <a:alpha val="3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2">
                    <a:lumMod val="25000"/>
                  </a:schemeClr>
                </a:solidFill>
              </a:rPr>
              <a:t>ле</a:t>
            </a:r>
            <a:r>
              <a:rPr lang="ru-RU" sz="7200" u="sng" dirty="0">
                <a:solidFill>
                  <a:schemeClr val="tx2"/>
                </a:solidFill>
              </a:rPr>
              <a:t>в</a:t>
            </a:r>
            <a:r>
              <a:rPr lang="ru-RU" sz="7200" dirty="0">
                <a:solidFill>
                  <a:schemeClr val="bg2">
                    <a:lumMod val="25000"/>
                  </a:schemeClr>
                </a:solidFill>
              </a:rPr>
              <a:t> – ль</a:t>
            </a:r>
            <a:r>
              <a:rPr lang="ru-RU" sz="7200" u="sng" dirty="0">
                <a:solidFill>
                  <a:schemeClr val="tx2"/>
                </a:solidFill>
              </a:rPr>
              <a:t>в</a:t>
            </a:r>
            <a:r>
              <a:rPr lang="ru-RU" sz="7200" dirty="0">
                <a:solidFill>
                  <a:schemeClr val="bg2">
                    <a:lumMod val="25000"/>
                  </a:schemeClr>
                </a:solidFill>
              </a:rPr>
              <a:t>ы</a:t>
            </a:r>
          </a:p>
          <a:p>
            <a:pPr algn="ctr"/>
            <a:r>
              <a:rPr lang="ru-RU" sz="7200" dirty="0">
                <a:solidFill>
                  <a:schemeClr val="bg2">
                    <a:lumMod val="25000"/>
                  </a:schemeClr>
                </a:solidFill>
              </a:rPr>
              <a:t>ле</a:t>
            </a:r>
            <a:r>
              <a:rPr lang="ru-RU" sz="7200" u="sng" dirty="0">
                <a:solidFill>
                  <a:schemeClr val="tx2"/>
                </a:solidFill>
              </a:rPr>
              <a:t>в</a:t>
            </a:r>
            <a:r>
              <a:rPr lang="ru-RU" sz="7200" dirty="0">
                <a:solidFill>
                  <a:schemeClr val="bg2">
                    <a:lumMod val="25000"/>
                  </a:schemeClr>
                </a:solidFill>
              </a:rPr>
              <a:t> – ль</a:t>
            </a:r>
            <a:r>
              <a:rPr lang="ru-RU" sz="7200" u="sng" dirty="0">
                <a:solidFill>
                  <a:schemeClr val="tx2"/>
                </a:solidFill>
              </a:rPr>
              <a:t>в</a:t>
            </a:r>
            <a:r>
              <a:rPr lang="ru-RU" sz="7200" dirty="0">
                <a:solidFill>
                  <a:schemeClr val="bg2">
                    <a:lumMod val="25000"/>
                  </a:schemeClr>
                </a:solidFill>
              </a:rPr>
              <a:t>ёнок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309320"/>
            <a:ext cx="2123728" cy="548680"/>
          </a:xfrm>
          <a:prstGeom prst="rect">
            <a:avLst/>
          </a:prstGeom>
          <a:gradFill flip="none" rotWithShape="1">
            <a:gsLst>
              <a:gs pos="31000">
                <a:srgbClr val="D9BD93"/>
              </a:gs>
              <a:gs pos="100000">
                <a:srgbClr val="E7D5BB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8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Блок-схема: узел 22"/>
          <p:cNvSpPr/>
          <p:nvPr/>
        </p:nvSpPr>
        <p:spPr>
          <a:xfrm>
            <a:off x="4232058" y="6021288"/>
            <a:ext cx="720080" cy="72008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Korobkovi\Videos\Downloads\Unnamed+Project (3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Кольцо 2"/>
          <p:cNvSpPr/>
          <p:nvPr/>
        </p:nvSpPr>
        <p:spPr>
          <a:xfrm>
            <a:off x="1547664" y="404664"/>
            <a:ext cx="6048672" cy="6120680"/>
          </a:xfrm>
          <a:prstGeom prst="donut">
            <a:avLst>
              <a:gd name="adj" fmla="val 181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40188" y="476672"/>
            <a:ext cx="103820" cy="6048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11960" y="6021288"/>
            <a:ext cx="720080" cy="72008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547664" y="3284984"/>
            <a:ext cx="591304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ольцо 16"/>
          <p:cNvSpPr/>
          <p:nvPr/>
        </p:nvSpPr>
        <p:spPr>
          <a:xfrm>
            <a:off x="4572000" y="1844824"/>
            <a:ext cx="2888704" cy="2880320"/>
          </a:xfrm>
          <a:prstGeom prst="donut">
            <a:avLst>
              <a:gd name="adj" fmla="val 365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Кольцо 15"/>
          <p:cNvSpPr/>
          <p:nvPr/>
        </p:nvSpPr>
        <p:spPr>
          <a:xfrm>
            <a:off x="1691680" y="1844824"/>
            <a:ext cx="2880320" cy="2880320"/>
          </a:xfrm>
          <a:prstGeom prst="donut">
            <a:avLst>
              <a:gd name="adj" fmla="val 365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1331640" y="2924944"/>
            <a:ext cx="720080" cy="720080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1331640" y="2924944"/>
            <a:ext cx="720080" cy="72008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7103632" y="2996952"/>
            <a:ext cx="720080" cy="72008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4218864" y="209830"/>
            <a:ext cx="720080" cy="720080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4232058" y="209830"/>
            <a:ext cx="720080" cy="72008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4206042" y="6001287"/>
            <a:ext cx="720080" cy="72008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6309320"/>
            <a:ext cx="2123728" cy="548680"/>
          </a:xfrm>
          <a:prstGeom prst="rect">
            <a:avLst/>
          </a:prstGeom>
          <a:gradFill flip="none" rotWithShape="1">
            <a:gsLst>
              <a:gs pos="31000">
                <a:srgbClr val="D9BD93"/>
              </a:gs>
              <a:gs pos="100000">
                <a:srgbClr val="E7D5BB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97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3 C -0.01146 -0.00231 -0.02431 -0.00069 -0.03854 0.00209 C -0.04184 0.00417 -0.04635 0.00741 -0.05017 0.00741 L -0.09774 0.02406 L -0.16667 0.06292 L -0.23177 0.13278 L -0.26858 0.19478 L -0.29288 0.25191 L -0.31719 0.33449 L -0.32292 0.4032 L -0.32205 0.46403 L -0.31128 0.55841 L -0.28611 0.64238 L -0.2599 0.69929 L -0.21806 0.76151 L -0.18229 0.80408 L -0.13854 0.84039 L -0.08229 0.8663 L -0.03177 0.87671 L 0.0217 0.88041 L 0.09931 0.86098 L 0.12847 0.84548 L 0.16059 0.82489 L 0.21198 0.77701 L 0.26528 0.69813 L 0.29549 0.63336 L 0.31302 0.57137 L 0.32552 0.50544 L 0.32847 0.43813 L 0.32552 0.38631 L 0.30903 0.29586 L 0.29444 0.24544 L 0.26736 0.1883 L 0.24497 0.14712 L 0.20122 0.09392 L 0.16823 0.06686 L 0.11389 0.03193 L 0.06823 0.01111 L 0.03524 0.00209 L 0.0033 -0.003 Z " pathEditMode="relative" rAng="0" ptsTypes="ffAAAAAAAAAAAAAAAAAAAAAAAAAAAAAAAAAAAAAf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4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50359E-6 L 0.00885 -0.06199 L 0.01944 -0.09437 L 0.04288 -0.12676 L 0.07673 -0.15776 L 0.10694 -0.17719 L 0.14566 -0.18621 L 0.18073 -0.18112 L 0.21458 -0.16423 L 0.25347 -0.13324 L 0.27968 -0.0879 L 0.29427 -0.03886 L 0.30399 0.02452 L 0.32343 0.09693 L 0.35451 0.15522 L 0.39913 0.20056 L 0.43889 0.21999 L 0.49236 0.21606 L 0.54566 0.18876 L 0.57864 0.15129 L 0.59323 0.12168 L 0.61267 0.06986 L 0.61753 0.00903 L 0.61371 -0.03493 L 0.59132 -0.09183 L 0.56423 -0.13833 L 0.52343 -0.16955 L 0.49323 -0.18228 L 0.44861 -0.1876 L 0.41267 -0.17603 L 0.36996 -0.15012 L 0.34566 -0.11381 L 0.3243 -0.06338 L 0.31371 -0.0259 L 0.30781 0.04002 L 0.2875 0.10734 L 0.2467 0.17326 L 0.2059 0.2031 L 0.16996 0.21606 L 0.13802 0.21745 L 0.10486 0.21097 L 0.07187 0.19408 L 0.04479 0.1617 L 0.01944 0.11636 L 0.0059 0.08421 L -0.00087 0.02198 L 4.72222E-6 -1.50359E-6 Z " pathEditMode="relative" ptsTypes="AAAAAAAAAAAAAAAAAAAAAAAAAAAAAAAAAAAAAAAAAAAAAAA">
                                      <p:cBhvr>
                                        <p:cTn id="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231 L 0.06146 -0.00162 L 0.10122 -0.01203 L 0.14115 -0.034 L 0.19722 -0.07796 L 0.23438 -0.12052 L 0.25955 -0.16447 L 0.28872 -0.22785 L 0.31198 -0.29655 L 0.32257 -0.35207 L 0.32656 -0.42586 L 0.32743 -0.47629 L 0.31979 -0.53967 L 0.30903 -0.58247 L 0.29635 -0.62503 L 0.27309 -0.6743 L 0.25087 -0.71432 L 0.21875 -0.75966 L 0.19722 -0.78163 L 0.1691 -0.81009 L 0.13438 -0.83461 L 0.09826 -0.8501 L 0.06927 -0.86051 L 0.02066 -0.87092 L -0.01233 -0.87092 L -0.04531 -0.86445 L -0.08021 -0.85404 L -0.11042 -0.84108 L -0.16285 -0.81009 L -0.20069 -0.77909 L -0.23472 -0.73629 L -0.25799 -0.70021 L -0.28906 -0.63544 L -0.30069 -0.59542 L -0.31128 -0.55263 L -0.3191 -0.51376 L -0.32292 -0.46588 L -0.32292 -0.42586 L -0.32205 -0.37798 L -0.31128 -0.30812 L -0.2967 -0.26024 L -0.28125 -0.21374 L -0.25799 -0.16447 L -0.23472 -0.13093 L -0.20937 -0.09854 L -0.16562 -0.05459 L -0.125 -0.02614 L -0.09288 -0.01457 L -0.05017 -0.00023 L 0.0033 0.00231 Z " pathEditMode="relative" rAng="0" ptsTypes="AAAAAAAAAAAAAAAAAAAAAAAAAAAAAAAAAAAAAAAAAAAAAAAAAA">
                                      <p:cBhvr>
                                        <p:cTn id="1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43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301 L -0.00087 0.8542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42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9329E-6 L 0.00451 -0.852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426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82211E-6 L 0.63802 0.0106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92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58085E-6 L -0.63785 -0.010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92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4" grpId="0" animBg="1"/>
      <p:bldP spid="25" grpId="0" animBg="1"/>
      <p:bldP spid="4" grpId="0" animBg="1"/>
      <p:bldP spid="22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Korobkovi\Videos\Downloads\Unnamed+Project (3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03405" y="1237074"/>
            <a:ext cx="7200800" cy="3098721"/>
          </a:xfrm>
          <a:prstGeom prst="roundRect">
            <a:avLst/>
          </a:prstGeom>
          <a:solidFill>
            <a:schemeClr val="bg2">
              <a:lumMod val="90000"/>
              <a:alpha val="3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В жаркой Африке гуляет,</a:t>
            </a:r>
          </a:p>
          <a:p>
            <a:pPr algn="ctr"/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Длинной шеей удивляет,</a:t>
            </a:r>
          </a:p>
          <a:p>
            <a:pPr algn="ctr"/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Сам высокий, будто шкаф,</a:t>
            </a:r>
          </a:p>
          <a:p>
            <a:pPr algn="ctr"/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Желтый, в пятнышках….</a:t>
            </a:r>
            <a:endParaRPr lang="ru-RU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 descr="C:\Users\Korobkovi\Documents\Гифки\sky_arrow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953" y="5718925"/>
            <a:ext cx="2008941" cy="117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51667" y="611651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Отгадка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309320"/>
            <a:ext cx="2123728" cy="548680"/>
          </a:xfrm>
          <a:prstGeom prst="rect">
            <a:avLst/>
          </a:prstGeom>
          <a:gradFill flip="none" rotWithShape="1">
            <a:gsLst>
              <a:gs pos="31000">
                <a:srgbClr val="D9BD93"/>
              </a:gs>
              <a:gs pos="100000">
                <a:srgbClr val="E7D5BB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1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Korobkovi\Videos\Downloads\Unnamed+Project (3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orobkovi\Desktop\Unnamed+Project (8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876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309320"/>
            <a:ext cx="2123728" cy="548680"/>
          </a:xfrm>
          <a:prstGeom prst="rect">
            <a:avLst/>
          </a:prstGeom>
          <a:gradFill flip="none" rotWithShape="1">
            <a:gsLst>
              <a:gs pos="31000">
                <a:srgbClr val="D9BD93"/>
              </a:gs>
              <a:gs pos="100000">
                <a:srgbClr val="E7D5BB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31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Korobkovi\Videos\Downloads\Unnamed+Project (3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7624" y="2348880"/>
            <a:ext cx="7200800" cy="1940957"/>
          </a:xfrm>
          <a:prstGeom prst="roundRect">
            <a:avLst/>
          </a:prstGeom>
          <a:solidFill>
            <a:schemeClr val="bg2">
              <a:lumMod val="90000"/>
              <a:alpha val="3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2">
                    <a:lumMod val="25000"/>
                  </a:schemeClr>
                </a:solidFill>
              </a:rPr>
              <a:t>ж</a:t>
            </a:r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</a:rPr>
              <a:t>ира</a:t>
            </a:r>
            <a:r>
              <a:rPr lang="ru-RU" sz="5400" u="sng" dirty="0" smtClean="0">
                <a:solidFill>
                  <a:schemeClr val="tx2"/>
                </a:solidFill>
              </a:rPr>
              <a:t>ф</a:t>
            </a:r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</a:rPr>
              <a:t> – жира</a:t>
            </a:r>
            <a:r>
              <a:rPr lang="ru-RU" sz="5400" u="sng" dirty="0" smtClean="0">
                <a:solidFill>
                  <a:schemeClr val="tx2"/>
                </a:solidFill>
              </a:rPr>
              <a:t>ф</a:t>
            </a:r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</a:rPr>
              <a:t>ы</a:t>
            </a:r>
            <a:endParaRPr lang="en-US" sz="5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</a:rPr>
              <a:t>жира</a:t>
            </a:r>
            <a:r>
              <a:rPr lang="ru-RU" sz="5400" u="sng" dirty="0" smtClean="0">
                <a:solidFill>
                  <a:schemeClr val="tx2"/>
                </a:solidFill>
              </a:rPr>
              <a:t>ф</a:t>
            </a:r>
            <a:r>
              <a:rPr lang="en-US" sz="5400" dirty="0" smtClean="0">
                <a:solidFill>
                  <a:schemeClr val="bg2">
                    <a:lumMod val="25000"/>
                  </a:schemeClr>
                </a:solidFill>
              </a:rPr>
              <a:t> –</a:t>
            </a:r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5400" dirty="0" err="1" smtClean="0">
                <a:solidFill>
                  <a:schemeClr val="bg2">
                    <a:lumMod val="25000"/>
                  </a:schemeClr>
                </a:solidFill>
              </a:rPr>
              <a:t>жира</a:t>
            </a:r>
            <a:r>
              <a:rPr lang="ru-RU" sz="5400" u="sng" dirty="0" err="1" smtClean="0">
                <a:solidFill>
                  <a:schemeClr val="tx2"/>
                </a:solidFill>
              </a:rPr>
              <a:t>ф</a:t>
            </a:r>
            <a:r>
              <a:rPr lang="ru-RU" sz="5400" dirty="0" err="1" smtClean="0">
                <a:solidFill>
                  <a:schemeClr val="bg2">
                    <a:lumMod val="25000"/>
                  </a:schemeClr>
                </a:solidFill>
              </a:rPr>
              <a:t>ик</a:t>
            </a:r>
            <a:endParaRPr lang="en-US" sz="5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09320"/>
            <a:ext cx="2123728" cy="548680"/>
          </a:xfrm>
          <a:prstGeom prst="rect">
            <a:avLst/>
          </a:prstGeom>
          <a:gradFill flip="none" rotWithShape="1">
            <a:gsLst>
              <a:gs pos="31000">
                <a:srgbClr val="D9BD93"/>
              </a:gs>
              <a:gs pos="100000">
                <a:srgbClr val="E7D5BB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29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Korobkovi\Videos\Downloads\Unnamed+Project (3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12018" y="260648"/>
            <a:ext cx="5735987" cy="646986"/>
          </a:xfrm>
          <a:prstGeom prst="roundRect">
            <a:avLst/>
          </a:prstGeom>
          <a:solidFill>
            <a:schemeClr val="bg2">
              <a:lumMod val="90000"/>
              <a:alpha val="3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Произнеси проверяемое слово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8834" y="1419168"/>
            <a:ext cx="5782354" cy="1191816"/>
          </a:xfrm>
          <a:prstGeom prst="roundRect">
            <a:avLst/>
          </a:prstGeom>
          <a:solidFill>
            <a:schemeClr val="bg2">
              <a:lumMod val="90000"/>
              <a:alpha val="3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Есть ли на конце парный согласный?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3147358"/>
            <a:ext cx="3024336" cy="1191816"/>
          </a:xfrm>
          <a:prstGeom prst="roundRect">
            <a:avLst/>
          </a:prstGeom>
          <a:solidFill>
            <a:schemeClr val="bg2">
              <a:lumMod val="90000"/>
              <a:alpha val="3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Нужно проверять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8283" y="3147358"/>
            <a:ext cx="3024336" cy="1191816"/>
          </a:xfrm>
          <a:prstGeom prst="roundRect">
            <a:avLst/>
          </a:prstGeom>
          <a:solidFill>
            <a:schemeClr val="bg2">
              <a:lumMod val="90000"/>
              <a:alpha val="3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Проверять не нужно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648403" y="2609979"/>
            <a:ext cx="432048" cy="536375"/>
          </a:xfrm>
          <a:prstGeom prst="downArrow">
            <a:avLst/>
          </a:prstGeom>
          <a:solidFill>
            <a:schemeClr val="bg2">
              <a:alpha val="3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627784" y="2610984"/>
            <a:ext cx="432048" cy="536374"/>
          </a:xfrm>
          <a:prstGeom prst="downArrow">
            <a:avLst/>
          </a:prstGeom>
          <a:solidFill>
            <a:schemeClr val="bg2">
              <a:alpha val="3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529094" y="907634"/>
            <a:ext cx="402946" cy="478925"/>
          </a:xfrm>
          <a:prstGeom prst="downArrow">
            <a:avLst/>
          </a:prstGeom>
          <a:solidFill>
            <a:schemeClr val="bg2">
              <a:alpha val="3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люс 1"/>
          <p:cNvSpPr/>
          <p:nvPr/>
        </p:nvSpPr>
        <p:spPr>
          <a:xfrm>
            <a:off x="2663788" y="2212472"/>
            <a:ext cx="360040" cy="398512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Минус 2"/>
          <p:cNvSpPr/>
          <p:nvPr/>
        </p:nvSpPr>
        <p:spPr>
          <a:xfrm>
            <a:off x="6648403" y="2212472"/>
            <a:ext cx="432048" cy="398512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604105" y="4339174"/>
            <a:ext cx="432048" cy="464368"/>
          </a:xfrm>
          <a:prstGeom prst="downArrow">
            <a:avLst/>
          </a:prstGeom>
          <a:solidFill>
            <a:schemeClr val="bg2">
              <a:alpha val="3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309320"/>
            <a:ext cx="2123728" cy="548680"/>
          </a:xfrm>
          <a:prstGeom prst="rect">
            <a:avLst/>
          </a:prstGeom>
          <a:gradFill flip="none" rotWithShape="1">
            <a:gsLst>
              <a:gs pos="31000">
                <a:srgbClr val="D9BD93"/>
              </a:gs>
              <a:gs pos="100000">
                <a:srgbClr val="E7D5BB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71600" y="4799918"/>
            <a:ext cx="7693018" cy="1736646"/>
          </a:xfrm>
          <a:prstGeom prst="roundRect">
            <a:avLst/>
          </a:prstGeom>
          <a:solidFill>
            <a:schemeClr val="bg2">
              <a:lumMod val="90000"/>
              <a:alpha val="3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Подбери проверочное слово, в котором данный звук будет стоять в сильной позиции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3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1" grpId="0" animBg="1"/>
      <p:bldP spid="12" grpId="0" animBg="1"/>
      <p:bldP spid="13" grpId="0" animBg="1"/>
      <p:bldP spid="2" grpId="0" animBg="1"/>
      <p:bldP spid="3" grpId="0" animBg="1"/>
      <p:bldP spid="15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Korobkovi\Videos\Downloads\Unnamed+Project (3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orobkovi\Desktop\treasure-che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711" y="2141201"/>
            <a:ext cx="3732577" cy="354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56070" y="1164109"/>
            <a:ext cx="2232248" cy="646986"/>
          </a:xfrm>
          <a:prstGeom prst="roundRect">
            <a:avLst/>
          </a:prstGeom>
          <a:solidFill>
            <a:schemeClr val="bg2">
              <a:lumMod val="90000"/>
              <a:alpha val="3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Тема урока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84876" y="5517232"/>
            <a:ext cx="2318138" cy="646986"/>
          </a:xfrm>
          <a:prstGeom prst="roundRect">
            <a:avLst/>
          </a:prstGeom>
          <a:solidFill>
            <a:schemeClr val="bg2">
              <a:lumMod val="90000"/>
              <a:alpha val="3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Цель урока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8075" y="5686366"/>
            <a:ext cx="2905969" cy="578882"/>
          </a:xfrm>
          <a:prstGeom prst="roundRect">
            <a:avLst/>
          </a:prstGeom>
          <a:solidFill>
            <a:schemeClr val="bg2">
              <a:lumMod val="90000"/>
              <a:alpha val="3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Чему научились?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24127" y="908720"/>
            <a:ext cx="3278887" cy="578882"/>
          </a:xfrm>
          <a:prstGeom prst="roundRect">
            <a:avLst/>
          </a:prstGeom>
          <a:solidFill>
            <a:schemeClr val="bg2">
              <a:lumMod val="90000"/>
              <a:alpha val="3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Что нового узнали?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6309320"/>
            <a:ext cx="2123728" cy="548680"/>
          </a:xfrm>
          <a:prstGeom prst="rect">
            <a:avLst/>
          </a:prstGeom>
          <a:gradFill flip="none" rotWithShape="1">
            <a:gsLst>
              <a:gs pos="31000">
                <a:srgbClr val="D9BD93"/>
              </a:gs>
              <a:gs pos="100000">
                <a:srgbClr val="E7D5BB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74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354 0.0724 L 0.25434 0.19917 L 0.31354 0.26001 L 0.33108 0.29748 " pathEditMode="relative" ptsTypes="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625 -0.12931 L -0.1184 -0.24058 L -0.16788 -0.29748 L -0.24462 -0.34652 L -0.30868 -0.35439 L -0.36493 -0.353 " pathEditMode="relative" ptsTypes="AAA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8513E-6 L -0.09827 0.05135 L -0.20903 0.15544 L -0.26441 0.24427 L -0.30521 0.33564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167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01642E-6 L 0.05347 -0.11126 L 0.08837 -0.17742 L 0.14288 -0.25491 L 0.21372 -0.32338 L 0.2875 -0.36363 L 0.32726 -0.36756 " pathEditMode="relative" ptsTypes="AAA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orobkovi\Videos\Downloads\Unnamed+Project (4)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5436096" y="692696"/>
            <a:ext cx="3024336" cy="2736304"/>
          </a:xfrm>
          <a:prstGeom prst="wedgeEllipseCallout">
            <a:avLst/>
          </a:prstGeom>
          <a:solidFill>
            <a:schemeClr val="bg2">
              <a:lumMod val="90000"/>
              <a:alpha val="3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24128" y="937463"/>
            <a:ext cx="24482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С вами было здорово, но мне пора. До встречи, ребята!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09320"/>
            <a:ext cx="2267744" cy="548680"/>
          </a:xfrm>
          <a:prstGeom prst="rect">
            <a:avLst/>
          </a:prstGeom>
          <a:gradFill flip="none" rotWithShape="1">
            <a:gsLst>
              <a:gs pos="31000">
                <a:srgbClr val="D9BD93"/>
              </a:gs>
              <a:gs pos="100000">
                <a:srgbClr val="E7D5BB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29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717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Молодцы!</a:t>
            </a:r>
            <a:endParaRPr lang="ru-RU" sz="6600" b="1" dirty="0"/>
          </a:p>
        </p:txBody>
      </p:sp>
      <p:pic>
        <p:nvPicPr>
          <p:cNvPr id="2052" name="Picture 4" descr="C:\Users\Korobkovi\Desktop\pT5oRedE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1001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mepage">
            <a:hlinkClick r:id="rId4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102378" y="5877272"/>
            <a:ext cx="825053" cy="866204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26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Попробуйте еще раз!</a:t>
            </a:r>
            <a:endParaRPr lang="ru-RU" sz="6600" b="1" dirty="0"/>
          </a:p>
        </p:txBody>
      </p:sp>
      <p:pic>
        <p:nvPicPr>
          <p:cNvPr id="3074" name="Picture 2" descr="C:\Users\Korobkovi\Desktop\17708-Puzzled-Emoticon-confused-Emoticons-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997" y="2420888"/>
            <a:ext cx="234289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omepage">
            <a:hlinkClick r:id="rId4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102378" y="5877272"/>
            <a:ext cx="825053" cy="866204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64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orobkovi\Videos\Downloads\Unnamed+Project (4)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6012160" y="692696"/>
            <a:ext cx="2448272" cy="2160240"/>
          </a:xfrm>
          <a:prstGeom prst="wedgeEllipseCallout">
            <a:avLst/>
          </a:prstGeom>
          <a:solidFill>
            <a:schemeClr val="bg2">
              <a:lumMod val="90000"/>
              <a:alpha val="3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28184" y="864875"/>
            <a:ext cx="20162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Привет, ребята! Меня зовут Лёва.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309320"/>
            <a:ext cx="2267744" cy="548680"/>
          </a:xfrm>
          <a:prstGeom prst="rect">
            <a:avLst/>
          </a:prstGeom>
          <a:gradFill flip="none" rotWithShape="1">
            <a:gsLst>
              <a:gs pos="31000">
                <a:srgbClr val="D9BD93"/>
              </a:gs>
              <a:gs pos="100000">
                <a:srgbClr val="E7D5BB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36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Korobkovi\Videos\Downloads\Unnamed+Project (3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orobkovi\Desktop\misho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2638226" cy="35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Korobkovi\Desktop\misho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0968"/>
            <a:ext cx="2638226" cy="35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Korobkovi\Desktop\misho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75398"/>
            <a:ext cx="2638226" cy="35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hlinkClick r:id="rId5" action="ppaction://hlinksldjump"/>
          </p:cNvPr>
          <p:cNvSpPr txBox="1"/>
          <p:nvPr/>
        </p:nvSpPr>
        <p:spPr>
          <a:xfrm>
            <a:off x="683568" y="2302034"/>
            <a:ext cx="19442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робот</a:t>
            </a:r>
          </a:p>
          <a:p>
            <a:pPr algn="ctr"/>
            <a:r>
              <a:rPr lang="ru-RU" sz="4000" dirty="0"/>
              <a:t>з</a:t>
            </a:r>
            <a:r>
              <a:rPr lang="ru-RU" sz="4000" dirty="0" smtClean="0"/>
              <a:t>има</a:t>
            </a:r>
          </a:p>
          <a:p>
            <a:pPr algn="ctr"/>
            <a:r>
              <a:rPr lang="ru-RU" sz="4000" dirty="0" smtClean="0"/>
              <a:t>поле</a:t>
            </a:r>
          </a:p>
          <a:p>
            <a:endParaRPr lang="ru-RU" dirty="0"/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3406837" y="4467304"/>
            <a:ext cx="266429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дерево</a:t>
            </a:r>
          </a:p>
          <a:p>
            <a:pPr algn="ctr"/>
            <a:r>
              <a:rPr lang="ru-RU" sz="4000" dirty="0" smtClean="0"/>
              <a:t>мальчик</a:t>
            </a:r>
          </a:p>
          <a:p>
            <a:pPr algn="ctr"/>
            <a:r>
              <a:rPr lang="ru-RU" sz="4000" dirty="0" smtClean="0"/>
              <a:t>книга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>
            <a:off x="6395169" y="2316981"/>
            <a:ext cx="24482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ворона</a:t>
            </a:r>
          </a:p>
          <a:p>
            <a:pPr algn="ctr"/>
            <a:r>
              <a:rPr lang="ru-RU" sz="4000" dirty="0" smtClean="0"/>
              <a:t>город</a:t>
            </a:r>
          </a:p>
          <a:p>
            <a:pPr algn="ctr"/>
            <a:r>
              <a:rPr lang="ru-RU" sz="4000" dirty="0" smtClean="0"/>
              <a:t>ваза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309320"/>
            <a:ext cx="2267744" cy="548680"/>
          </a:xfrm>
          <a:prstGeom prst="rect">
            <a:avLst/>
          </a:prstGeom>
          <a:gradFill flip="none" rotWithShape="1">
            <a:gsLst>
              <a:gs pos="31000">
                <a:srgbClr val="D9BD93"/>
              </a:gs>
              <a:gs pos="100000">
                <a:srgbClr val="E7D5BB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23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orobkovi\Videos\Downloads\Unnamed+Project (4)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404664"/>
            <a:ext cx="3024336" cy="1021556"/>
          </a:xfrm>
          <a:prstGeom prst="roundRect">
            <a:avLst/>
          </a:prstGeom>
          <a:solidFill>
            <a:schemeClr val="bg2">
              <a:lumMod val="90000"/>
              <a:alpha val="3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2">
                    <a:lumMod val="25000"/>
                  </a:schemeClr>
                </a:solidFill>
              </a:rPr>
              <a:t>к</a:t>
            </a:r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</a:rPr>
              <a:t>олос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608" y="1736253"/>
            <a:ext cx="3024336" cy="1021556"/>
          </a:xfrm>
          <a:prstGeom prst="roundRect">
            <a:avLst/>
          </a:prstGeom>
          <a:solidFill>
            <a:schemeClr val="bg2">
              <a:lumMod val="90000"/>
              <a:alpha val="3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</a:rPr>
              <a:t>доска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1709" y="3069117"/>
            <a:ext cx="3024336" cy="1021556"/>
          </a:xfrm>
          <a:prstGeom prst="roundRect">
            <a:avLst/>
          </a:prstGeom>
          <a:solidFill>
            <a:schemeClr val="bg2">
              <a:lumMod val="90000"/>
              <a:alpha val="3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</a:rPr>
              <a:t>зуб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17651" y="404664"/>
            <a:ext cx="3024336" cy="1021556"/>
          </a:xfrm>
          <a:prstGeom prst="roundRect">
            <a:avLst/>
          </a:prstGeom>
          <a:solidFill>
            <a:schemeClr val="bg2">
              <a:lumMod val="90000"/>
              <a:alpha val="3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</a:rPr>
              <a:t>голос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9768" y="1736253"/>
            <a:ext cx="3024336" cy="1021556"/>
          </a:xfrm>
          <a:prstGeom prst="roundRect">
            <a:avLst/>
          </a:prstGeom>
          <a:solidFill>
            <a:schemeClr val="bg2">
              <a:lumMod val="90000"/>
              <a:alpha val="3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</a:rPr>
              <a:t>тоска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9768" y="3069117"/>
            <a:ext cx="3024336" cy="1021556"/>
          </a:xfrm>
          <a:prstGeom prst="roundRect">
            <a:avLst/>
          </a:prstGeom>
          <a:solidFill>
            <a:schemeClr val="bg2">
              <a:lumMod val="90000"/>
              <a:alpha val="3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</a:rPr>
              <a:t>суп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309320"/>
            <a:ext cx="2267744" cy="548680"/>
          </a:xfrm>
          <a:prstGeom prst="rect">
            <a:avLst/>
          </a:prstGeom>
          <a:gradFill flip="none" rotWithShape="1">
            <a:gsLst>
              <a:gs pos="31000">
                <a:srgbClr val="D9BD93"/>
              </a:gs>
              <a:gs pos="100000">
                <a:srgbClr val="E7D5BB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Korobkovi\Videos\Downloads\Unnamed+Project (3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7624" y="2420888"/>
            <a:ext cx="7200800" cy="1328023"/>
          </a:xfrm>
          <a:prstGeom prst="roundRect">
            <a:avLst/>
          </a:prstGeom>
          <a:solidFill>
            <a:schemeClr val="bg2">
              <a:lumMod val="90000"/>
              <a:alpha val="3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2">
                    <a:lumMod val="25000"/>
                  </a:schemeClr>
                </a:solidFill>
              </a:rPr>
              <a:t>Ле</a:t>
            </a:r>
            <a:r>
              <a:rPr lang="ru-RU" sz="7200" u="sng" dirty="0" smtClean="0">
                <a:solidFill>
                  <a:schemeClr val="tx2"/>
                </a:solidFill>
              </a:rPr>
              <a:t>в</a:t>
            </a:r>
            <a:r>
              <a:rPr lang="ru-RU" sz="7200" dirty="0" smtClean="0">
                <a:solidFill>
                  <a:schemeClr val="bg2">
                    <a:lumMod val="25000"/>
                  </a:schemeClr>
                </a:solidFill>
              </a:rPr>
              <a:t> – Лё</a:t>
            </a:r>
            <a:r>
              <a:rPr lang="ru-RU" sz="7200" u="sng" dirty="0" smtClean="0">
                <a:solidFill>
                  <a:schemeClr val="tx2"/>
                </a:solidFill>
              </a:rPr>
              <a:t>в</a:t>
            </a:r>
            <a:r>
              <a:rPr lang="ru-RU" sz="7200" dirty="0" smtClean="0">
                <a:solidFill>
                  <a:schemeClr val="bg2">
                    <a:lumMod val="25000"/>
                  </a:schemeClr>
                </a:solidFill>
              </a:rPr>
              <a:t>а</a:t>
            </a:r>
            <a:endParaRPr lang="ru-RU" sz="7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309320"/>
            <a:ext cx="2267744" cy="548680"/>
          </a:xfrm>
          <a:prstGeom prst="rect">
            <a:avLst/>
          </a:prstGeom>
          <a:gradFill flip="none" rotWithShape="1">
            <a:gsLst>
              <a:gs pos="31000">
                <a:srgbClr val="D9BD93"/>
              </a:gs>
              <a:gs pos="100000">
                <a:srgbClr val="E7D5BB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07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orobkovi\Desktop\Unnamed+Project (5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5" y="1270477"/>
            <a:ext cx="9149905" cy="558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3429000"/>
            <a:ext cx="7200800" cy="1021556"/>
          </a:xfrm>
          <a:prstGeom prst="roundRect">
            <a:avLst/>
          </a:prstGeom>
          <a:solidFill>
            <a:schemeClr val="bg2">
              <a:lumMod val="90000"/>
              <a:alpha val="3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</a:rPr>
              <a:t>Сделаем вывод</a:t>
            </a:r>
            <a:endParaRPr lang="ru-RU" sz="5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09320"/>
            <a:ext cx="2267744" cy="548680"/>
          </a:xfrm>
          <a:prstGeom prst="rect">
            <a:avLst/>
          </a:prstGeom>
          <a:gradFill flip="none" rotWithShape="1">
            <a:gsLst>
              <a:gs pos="31000">
                <a:srgbClr val="D9BD93"/>
              </a:gs>
              <a:gs pos="100000">
                <a:srgbClr val="E7D5BB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Korobkovi\Videos\Downloads\Unnamed+Project (4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robkovi\Desktop\кнопка зел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82" y="2055786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robkovi\Desktop\кнопка зел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82" y="3165623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36307" y="2135975"/>
            <a:ext cx="2025353" cy="578882"/>
          </a:xfrm>
          <a:prstGeom prst="roundRect">
            <a:avLst/>
          </a:prstGeom>
          <a:solidFill>
            <a:schemeClr val="bg2">
              <a:lumMod val="90000"/>
              <a:alpha val="3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Тема урока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7036307" y="3261201"/>
            <a:ext cx="2025353" cy="578882"/>
          </a:xfrm>
          <a:prstGeom prst="roundRect">
            <a:avLst/>
          </a:prstGeom>
          <a:solidFill>
            <a:schemeClr val="bg2">
              <a:lumMod val="90000"/>
              <a:alpha val="3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Цель урока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09320"/>
            <a:ext cx="2267744" cy="548680"/>
          </a:xfrm>
          <a:prstGeom prst="rect">
            <a:avLst/>
          </a:prstGeom>
          <a:gradFill flip="none" rotWithShape="1">
            <a:gsLst>
              <a:gs pos="31000">
                <a:srgbClr val="D9BD93"/>
              </a:gs>
              <a:gs pos="100000">
                <a:srgbClr val="E7D5BB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Korobkovi\Videos\Downloads\Unnamed+Project (3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omepage">
            <a:hlinkClick r:id="rId4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8102378" y="5877272"/>
            <a:ext cx="825053" cy="866204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999 w 21600"/>
              <a:gd name="T15" fmla="*/ 12174 h 21600"/>
              <a:gd name="T16" fmla="*/ 20813 w 21600"/>
              <a:gd name="T17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1844824"/>
            <a:ext cx="7200800" cy="1736646"/>
          </a:xfrm>
          <a:prstGeom prst="roundRect">
            <a:avLst/>
          </a:prstGeom>
          <a:solidFill>
            <a:schemeClr val="bg2">
              <a:lumMod val="90000"/>
              <a:alpha val="3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Тема урока: </a:t>
            </a: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</a:rPr>
              <a:t>Парная согласная на конце слова</a:t>
            </a:r>
            <a:endParaRPr lang="ru-RU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309320"/>
            <a:ext cx="2123728" cy="548680"/>
          </a:xfrm>
          <a:prstGeom prst="rect">
            <a:avLst/>
          </a:prstGeom>
          <a:gradFill flip="none" rotWithShape="1">
            <a:gsLst>
              <a:gs pos="31000">
                <a:srgbClr val="D9BD93"/>
              </a:gs>
              <a:gs pos="100000">
                <a:srgbClr val="E7D5BB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98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Korobkovi\Videos\Downloads\Unnamed+Project (3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7624" y="1556792"/>
            <a:ext cx="7200800" cy="2349579"/>
          </a:xfrm>
          <a:prstGeom prst="roundRect">
            <a:avLst/>
          </a:prstGeom>
          <a:solidFill>
            <a:schemeClr val="bg2">
              <a:lumMod val="90000"/>
              <a:alpha val="34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  <a:t>Цель урока- 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научиться писать парную согласную на конце слова</a:t>
            </a:r>
            <a:endParaRPr lang="ru-RU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09320"/>
            <a:ext cx="2123728" cy="548680"/>
          </a:xfrm>
          <a:prstGeom prst="rect">
            <a:avLst/>
          </a:prstGeom>
          <a:gradFill flip="none" rotWithShape="1">
            <a:gsLst>
              <a:gs pos="31000">
                <a:srgbClr val="D9BD93"/>
              </a:gs>
              <a:gs pos="100000">
                <a:srgbClr val="E7D5BB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10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</TotalTime>
  <Words>188</Words>
  <Application>Microsoft Office PowerPoint</Application>
  <PresentationFormat>Экран (4:3)</PresentationFormat>
  <Paragraphs>78</Paragraphs>
  <Slides>19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  <vt:lpstr>Попробуйте еще раз!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Korobkovi</dc:creator>
  <cp:lastModifiedBy>Korobkovi</cp:lastModifiedBy>
  <cp:revision>50</cp:revision>
  <dcterms:created xsi:type="dcterms:W3CDTF">2017-01-29T08:04:47Z</dcterms:created>
  <dcterms:modified xsi:type="dcterms:W3CDTF">2017-02-13T20:30:47Z</dcterms:modified>
</cp:coreProperties>
</file>