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280" r:id="rId2"/>
    <p:sldId id="310" r:id="rId3"/>
    <p:sldId id="332" r:id="rId4"/>
    <p:sldId id="319" r:id="rId5"/>
    <p:sldId id="330" r:id="rId6"/>
    <p:sldId id="320" r:id="rId7"/>
    <p:sldId id="321" r:id="rId8"/>
    <p:sldId id="317" r:id="rId9"/>
    <p:sldId id="315" r:id="rId10"/>
    <p:sldId id="316" r:id="rId11"/>
    <p:sldId id="353" r:id="rId12"/>
    <p:sldId id="354" r:id="rId13"/>
    <p:sldId id="308" r:id="rId14"/>
    <p:sldId id="309" r:id="rId15"/>
    <p:sldId id="322" r:id="rId16"/>
    <p:sldId id="327" r:id="rId17"/>
    <p:sldId id="333" r:id="rId18"/>
    <p:sldId id="334" r:id="rId19"/>
    <p:sldId id="328" r:id="rId20"/>
    <p:sldId id="340" r:id="rId21"/>
    <p:sldId id="341" r:id="rId22"/>
    <p:sldId id="271" r:id="rId23"/>
    <p:sldId id="337" r:id="rId24"/>
    <p:sldId id="275" r:id="rId25"/>
    <p:sldId id="297" r:id="rId26"/>
    <p:sldId id="298" r:id="rId27"/>
    <p:sldId id="339" r:id="rId28"/>
    <p:sldId id="302" r:id="rId29"/>
    <p:sldId id="303" r:id="rId30"/>
    <p:sldId id="345" r:id="rId31"/>
    <p:sldId id="346" r:id="rId32"/>
    <p:sldId id="347" r:id="rId33"/>
    <p:sldId id="351" r:id="rId34"/>
    <p:sldId id="348" r:id="rId35"/>
    <p:sldId id="350" r:id="rId36"/>
    <p:sldId id="352" r:id="rId37"/>
    <p:sldId id="304" r:id="rId38"/>
    <p:sldId id="31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6442B0-AFD5-48F4-BF08-F3EC381456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D4C9C70-691D-4142-B1D8-83EB685F5066}">
      <dgm:prSet/>
      <dgm:spPr/>
      <dgm:t>
        <a:bodyPr/>
        <a:lstStyle/>
        <a:p>
          <a:pPr rtl="0"/>
          <a:r>
            <a:rPr lang="ru-RU" b="0" dirty="0" smtClean="0"/>
            <a:t>Беседы</a:t>
          </a:r>
          <a:endParaRPr lang="ru-RU" b="0" dirty="0"/>
        </a:p>
      </dgm:t>
    </dgm:pt>
    <dgm:pt modelId="{A2404DF9-9249-4EE9-9513-390385D239A2}" type="parTrans" cxnId="{C36D66E5-80C3-4C7E-B84C-AFD1D27CA526}">
      <dgm:prSet/>
      <dgm:spPr/>
      <dgm:t>
        <a:bodyPr/>
        <a:lstStyle/>
        <a:p>
          <a:endParaRPr lang="ru-RU"/>
        </a:p>
      </dgm:t>
    </dgm:pt>
    <dgm:pt modelId="{60ADF6FA-298E-4866-85AB-9913F74CA366}" type="sibTrans" cxnId="{C36D66E5-80C3-4C7E-B84C-AFD1D27CA526}">
      <dgm:prSet/>
      <dgm:spPr/>
      <dgm:t>
        <a:bodyPr/>
        <a:lstStyle/>
        <a:p>
          <a:endParaRPr lang="ru-RU"/>
        </a:p>
      </dgm:t>
    </dgm:pt>
    <dgm:pt modelId="{76005F46-1FBC-4187-8910-D87958266DC5}" type="pres">
      <dgm:prSet presAssocID="{5E6442B0-AFD5-48F4-BF08-F3EC381456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5CEC84-3DD4-4F17-A92F-5FEDC3A0F53B}" type="pres">
      <dgm:prSet presAssocID="{BD4C9C70-691D-4142-B1D8-83EB685F506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6D66E5-80C3-4C7E-B84C-AFD1D27CA526}" srcId="{5E6442B0-AFD5-48F4-BF08-F3EC38145678}" destId="{BD4C9C70-691D-4142-B1D8-83EB685F5066}" srcOrd="0" destOrd="0" parTransId="{A2404DF9-9249-4EE9-9513-390385D239A2}" sibTransId="{60ADF6FA-298E-4866-85AB-9913F74CA366}"/>
    <dgm:cxn modelId="{1D51875B-1D98-4119-B8C3-1007472014F8}" type="presOf" srcId="{5E6442B0-AFD5-48F4-BF08-F3EC38145678}" destId="{76005F46-1FBC-4187-8910-D87958266DC5}" srcOrd="0" destOrd="0" presId="urn:microsoft.com/office/officeart/2005/8/layout/vList2"/>
    <dgm:cxn modelId="{4A0EAB56-6B15-4FA5-8AC9-73CDDB2ADBCD}" type="presOf" srcId="{BD4C9C70-691D-4142-B1D8-83EB685F5066}" destId="{B95CEC84-3DD4-4F17-A92F-5FEDC3A0F53B}" srcOrd="0" destOrd="0" presId="urn:microsoft.com/office/officeart/2005/8/layout/vList2"/>
    <dgm:cxn modelId="{9A3E6A21-961A-488F-A3A7-DB5503E2312F}" type="presParOf" srcId="{76005F46-1FBC-4187-8910-D87958266DC5}" destId="{B95CEC84-3DD4-4F17-A92F-5FEDC3A0F5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EF2772B-9825-48DD-9012-23AE58A232F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C74ACEC-D2AE-4F09-9C41-AF68D0BBE78E}">
      <dgm:prSet/>
      <dgm:spPr/>
      <dgm:t>
        <a:bodyPr/>
        <a:lstStyle/>
        <a:p>
          <a:pPr rtl="0"/>
          <a:r>
            <a:rPr lang="ru-RU" b="0" dirty="0" smtClean="0"/>
            <a:t>Создание тематических газет по теме: «Легендам Югорской земли нет конца», «Нас много – </a:t>
          </a:r>
          <a:r>
            <a:rPr lang="ru-RU" b="0" dirty="0" err="1" smtClean="0"/>
            <a:t>Югра</a:t>
          </a:r>
          <a:r>
            <a:rPr lang="ru-RU" b="0" dirty="0" smtClean="0"/>
            <a:t> одна».</a:t>
          </a:r>
          <a:endParaRPr lang="ru-RU" b="0" dirty="0"/>
        </a:p>
      </dgm:t>
    </dgm:pt>
    <dgm:pt modelId="{9C363005-BA8F-4730-87B6-CC4DC6B83F3B}" type="parTrans" cxnId="{98FAA8D8-784B-4674-8A92-5BDDFC2B7E92}">
      <dgm:prSet/>
      <dgm:spPr/>
      <dgm:t>
        <a:bodyPr/>
        <a:lstStyle/>
        <a:p>
          <a:endParaRPr lang="ru-RU"/>
        </a:p>
      </dgm:t>
    </dgm:pt>
    <dgm:pt modelId="{F2F6B15F-1332-4ADE-AE0F-E297B2266DE0}" type="sibTrans" cxnId="{98FAA8D8-784B-4674-8A92-5BDDFC2B7E92}">
      <dgm:prSet/>
      <dgm:spPr/>
      <dgm:t>
        <a:bodyPr/>
        <a:lstStyle/>
        <a:p>
          <a:endParaRPr lang="ru-RU"/>
        </a:p>
      </dgm:t>
    </dgm:pt>
    <dgm:pt modelId="{6657B1BC-32DC-4DBE-95C8-455507B564C6}" type="pres">
      <dgm:prSet presAssocID="{CEF2772B-9825-48DD-9012-23AE58A232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1C0E2E-054E-4DE7-85AF-F7AF7544BF34}" type="pres">
      <dgm:prSet presAssocID="{9C74ACEC-D2AE-4F09-9C41-AF68D0BBE78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FAA8D8-784B-4674-8A92-5BDDFC2B7E92}" srcId="{CEF2772B-9825-48DD-9012-23AE58A232FA}" destId="{9C74ACEC-D2AE-4F09-9C41-AF68D0BBE78E}" srcOrd="0" destOrd="0" parTransId="{9C363005-BA8F-4730-87B6-CC4DC6B83F3B}" sibTransId="{F2F6B15F-1332-4ADE-AE0F-E297B2266DE0}"/>
    <dgm:cxn modelId="{4D2DFF8D-1C3C-4085-A655-2A756C3D2BF2}" type="presOf" srcId="{9C74ACEC-D2AE-4F09-9C41-AF68D0BBE78E}" destId="{981C0E2E-054E-4DE7-85AF-F7AF7544BF34}" srcOrd="0" destOrd="0" presId="urn:microsoft.com/office/officeart/2005/8/layout/vList2"/>
    <dgm:cxn modelId="{A8ACA86E-5A4F-47BF-9CB5-A78EEF5DFEA9}" type="presOf" srcId="{CEF2772B-9825-48DD-9012-23AE58A232FA}" destId="{6657B1BC-32DC-4DBE-95C8-455507B564C6}" srcOrd="0" destOrd="0" presId="urn:microsoft.com/office/officeart/2005/8/layout/vList2"/>
    <dgm:cxn modelId="{8C3EBDB6-B268-45F4-8542-3B1F907110D2}" type="presParOf" srcId="{6657B1BC-32DC-4DBE-95C8-455507B564C6}" destId="{981C0E2E-054E-4DE7-85AF-F7AF7544BF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4BC5E4C-A26A-4282-9297-0015DDBDCC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E5EDECB-7B11-49B3-81B2-B69018E51C29}">
      <dgm:prSet/>
      <dgm:spPr/>
      <dgm:t>
        <a:bodyPr/>
        <a:lstStyle/>
        <a:p>
          <a:pPr rtl="0"/>
          <a:r>
            <a:rPr lang="ru-RU" b="0" dirty="0" smtClean="0"/>
            <a:t>Посещение музея в школе -гимназии. Знакомство с образом жизни, бытом  разных народов России.</a:t>
          </a:r>
          <a:endParaRPr lang="ru-RU" b="0" dirty="0"/>
        </a:p>
      </dgm:t>
    </dgm:pt>
    <dgm:pt modelId="{3DFFA87D-50F6-41C5-BE6D-3B588A084DD7}" type="parTrans" cxnId="{5C925A80-7323-4299-BE4A-4671D529C39C}">
      <dgm:prSet/>
      <dgm:spPr/>
      <dgm:t>
        <a:bodyPr/>
        <a:lstStyle/>
        <a:p>
          <a:endParaRPr lang="ru-RU"/>
        </a:p>
      </dgm:t>
    </dgm:pt>
    <dgm:pt modelId="{2B2E24CD-8079-48EE-A0B8-E8ECF4460879}" type="sibTrans" cxnId="{5C925A80-7323-4299-BE4A-4671D529C39C}">
      <dgm:prSet/>
      <dgm:spPr/>
      <dgm:t>
        <a:bodyPr/>
        <a:lstStyle/>
        <a:p>
          <a:endParaRPr lang="ru-RU"/>
        </a:p>
      </dgm:t>
    </dgm:pt>
    <dgm:pt modelId="{2FB7C0FA-C7F5-457D-8C76-760CAFEA6D50}" type="pres">
      <dgm:prSet presAssocID="{04BC5E4C-A26A-4282-9297-0015DDBDCC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29A92C-E1C0-42E0-8B7F-DA70AF8FF91F}" type="pres">
      <dgm:prSet presAssocID="{EE5EDECB-7B11-49B3-81B2-B69018E51C2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1AEA3E-0F75-4195-A86A-500E909DF6A8}" type="presOf" srcId="{04BC5E4C-A26A-4282-9297-0015DDBDCC61}" destId="{2FB7C0FA-C7F5-457D-8C76-760CAFEA6D50}" srcOrd="0" destOrd="0" presId="urn:microsoft.com/office/officeart/2005/8/layout/vList2"/>
    <dgm:cxn modelId="{5C925A80-7323-4299-BE4A-4671D529C39C}" srcId="{04BC5E4C-A26A-4282-9297-0015DDBDCC61}" destId="{EE5EDECB-7B11-49B3-81B2-B69018E51C29}" srcOrd="0" destOrd="0" parTransId="{3DFFA87D-50F6-41C5-BE6D-3B588A084DD7}" sibTransId="{2B2E24CD-8079-48EE-A0B8-E8ECF4460879}"/>
    <dgm:cxn modelId="{96DADA1F-A5DE-4406-842D-3F00B6D8D264}" type="presOf" srcId="{EE5EDECB-7B11-49B3-81B2-B69018E51C29}" destId="{3829A92C-E1C0-42E0-8B7F-DA70AF8FF91F}" srcOrd="0" destOrd="0" presId="urn:microsoft.com/office/officeart/2005/8/layout/vList2"/>
    <dgm:cxn modelId="{03D81788-9F1D-4266-8343-4537B7E8DC08}" type="presParOf" srcId="{2FB7C0FA-C7F5-457D-8C76-760CAFEA6D50}" destId="{3829A92C-E1C0-42E0-8B7F-DA70AF8FF91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DC55CA2-2A6E-4E4B-888D-CD9A96D5E0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95060CE-7B94-4723-9D4A-51105D4994FB}">
      <dgm:prSet/>
      <dgm:spPr/>
      <dgm:t>
        <a:bodyPr/>
        <a:lstStyle/>
        <a:p>
          <a:pPr rtl="0"/>
          <a:r>
            <a:rPr lang="ru-RU" b="0" dirty="0" smtClean="0"/>
            <a:t>Посещение детской библиотеки.</a:t>
          </a:r>
          <a:br>
            <a:rPr lang="ru-RU" b="0" dirty="0" smtClean="0"/>
          </a:br>
          <a:r>
            <a:rPr lang="ru-RU" b="0" dirty="0" smtClean="0"/>
            <a:t> Познавательная игра: « В гости по- мансийки».</a:t>
          </a:r>
          <a:endParaRPr lang="ru-RU" b="0" dirty="0"/>
        </a:p>
      </dgm:t>
    </dgm:pt>
    <dgm:pt modelId="{1DF3DC27-DD66-4B31-B31D-DE58F61B21BC}" type="parTrans" cxnId="{D1DD81E3-203F-47DC-BCDD-255C83A470D4}">
      <dgm:prSet/>
      <dgm:spPr/>
      <dgm:t>
        <a:bodyPr/>
        <a:lstStyle/>
        <a:p>
          <a:endParaRPr lang="ru-RU"/>
        </a:p>
      </dgm:t>
    </dgm:pt>
    <dgm:pt modelId="{467D3BB6-9009-43E5-971B-67CFB61858E9}" type="sibTrans" cxnId="{D1DD81E3-203F-47DC-BCDD-255C83A470D4}">
      <dgm:prSet/>
      <dgm:spPr/>
      <dgm:t>
        <a:bodyPr/>
        <a:lstStyle/>
        <a:p>
          <a:endParaRPr lang="ru-RU"/>
        </a:p>
      </dgm:t>
    </dgm:pt>
    <dgm:pt modelId="{B5C1B1FD-EF03-4DFD-B8DE-03DD330EC9FA}" type="pres">
      <dgm:prSet presAssocID="{4DC55CA2-2A6E-4E4B-888D-CD9A96D5E0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3ACC23-C56F-45C5-B1B7-E3679484BD4E}" type="pres">
      <dgm:prSet presAssocID="{995060CE-7B94-4723-9D4A-51105D4994F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DD81E3-203F-47DC-BCDD-255C83A470D4}" srcId="{4DC55CA2-2A6E-4E4B-888D-CD9A96D5E0BA}" destId="{995060CE-7B94-4723-9D4A-51105D4994FB}" srcOrd="0" destOrd="0" parTransId="{1DF3DC27-DD66-4B31-B31D-DE58F61B21BC}" sibTransId="{467D3BB6-9009-43E5-971B-67CFB61858E9}"/>
    <dgm:cxn modelId="{904A37A1-DF03-448D-A5DD-98F9063E3507}" type="presOf" srcId="{4DC55CA2-2A6E-4E4B-888D-CD9A96D5E0BA}" destId="{B5C1B1FD-EF03-4DFD-B8DE-03DD330EC9FA}" srcOrd="0" destOrd="0" presId="urn:microsoft.com/office/officeart/2005/8/layout/vList2"/>
    <dgm:cxn modelId="{57038531-E036-4AFB-B1A5-B2A29A18223B}" type="presOf" srcId="{995060CE-7B94-4723-9D4A-51105D4994FB}" destId="{1E3ACC23-C56F-45C5-B1B7-E3679484BD4E}" srcOrd="0" destOrd="0" presId="urn:microsoft.com/office/officeart/2005/8/layout/vList2"/>
    <dgm:cxn modelId="{685D898E-09FF-4A8D-B03C-373E4E9E415C}" type="presParOf" srcId="{B5C1B1FD-EF03-4DFD-B8DE-03DD330EC9FA}" destId="{1E3ACC23-C56F-45C5-B1B7-E3679484BD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AB4AF12-9090-4B8A-9006-46557A28ED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F05C802-E16B-49B2-8DE9-2B1678AB2829}">
      <dgm:prSet/>
      <dgm:spPr/>
      <dgm:t>
        <a:bodyPr/>
        <a:lstStyle/>
        <a:p>
          <a:pPr rtl="0"/>
          <a:r>
            <a:rPr lang="ru-RU" b="0" dirty="0" smtClean="0"/>
            <a:t>Экскурсия в школу- мастерской народных промыслов и ремесел (Коллекция одежды народов ханты и манси; технология  вышивки шерстяными нитками; утвари из бересты; декоративных панно из сукна, бисера, кожи).</a:t>
          </a:r>
          <a:endParaRPr lang="ru-RU" b="0" dirty="0"/>
        </a:p>
      </dgm:t>
    </dgm:pt>
    <dgm:pt modelId="{3E6B1931-90F9-4224-BACD-60D3FE4B03BE}" type="parTrans" cxnId="{B96FBF8C-5E29-4FC6-841A-A094A20079A1}">
      <dgm:prSet/>
      <dgm:spPr/>
      <dgm:t>
        <a:bodyPr/>
        <a:lstStyle/>
        <a:p>
          <a:endParaRPr lang="ru-RU"/>
        </a:p>
      </dgm:t>
    </dgm:pt>
    <dgm:pt modelId="{0A881BBF-A661-4FCF-8248-8B4D96ED73C3}" type="sibTrans" cxnId="{B96FBF8C-5E29-4FC6-841A-A094A20079A1}">
      <dgm:prSet/>
      <dgm:spPr/>
      <dgm:t>
        <a:bodyPr/>
        <a:lstStyle/>
        <a:p>
          <a:endParaRPr lang="ru-RU"/>
        </a:p>
      </dgm:t>
    </dgm:pt>
    <dgm:pt modelId="{44C509CE-0C20-4812-B310-E26DEC258621}" type="pres">
      <dgm:prSet presAssocID="{6AB4AF12-9090-4B8A-9006-46557A28ED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0415A3-6579-4133-AFE9-07BCCB567B41}" type="pres">
      <dgm:prSet presAssocID="{2F05C802-E16B-49B2-8DE9-2B1678AB282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6FBF8C-5E29-4FC6-841A-A094A20079A1}" srcId="{6AB4AF12-9090-4B8A-9006-46557A28ED30}" destId="{2F05C802-E16B-49B2-8DE9-2B1678AB2829}" srcOrd="0" destOrd="0" parTransId="{3E6B1931-90F9-4224-BACD-60D3FE4B03BE}" sibTransId="{0A881BBF-A661-4FCF-8248-8B4D96ED73C3}"/>
    <dgm:cxn modelId="{C07C54AB-267C-4099-8BD3-CBF4943E7CCB}" type="presOf" srcId="{2F05C802-E16B-49B2-8DE9-2B1678AB2829}" destId="{6B0415A3-6579-4133-AFE9-07BCCB567B41}" srcOrd="0" destOrd="0" presId="urn:microsoft.com/office/officeart/2005/8/layout/vList2"/>
    <dgm:cxn modelId="{A8F5D50E-7B8D-425F-AA5E-4C1E554EFAED}" type="presOf" srcId="{6AB4AF12-9090-4B8A-9006-46557A28ED30}" destId="{44C509CE-0C20-4812-B310-E26DEC258621}" srcOrd="0" destOrd="0" presId="urn:microsoft.com/office/officeart/2005/8/layout/vList2"/>
    <dgm:cxn modelId="{6AFE6EEA-A62A-477F-BCD7-024E13649C12}" type="presParOf" srcId="{44C509CE-0C20-4812-B310-E26DEC258621}" destId="{6B0415A3-6579-4133-AFE9-07BCCB567B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873C35C-E835-4954-AC46-D141108166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D7CD571-7D5C-47B1-8AA4-8844609CA51E}">
      <dgm:prSet/>
      <dgm:spPr/>
      <dgm:t>
        <a:bodyPr/>
        <a:lstStyle/>
        <a:p>
          <a:pPr rtl="0"/>
          <a:r>
            <a:rPr lang="ru-RU" b="0" dirty="0" smtClean="0"/>
            <a:t>Аппликация из войлока «Хантыйская девочка»</a:t>
          </a:r>
          <a:endParaRPr lang="ru-RU" b="0" dirty="0"/>
        </a:p>
      </dgm:t>
    </dgm:pt>
    <dgm:pt modelId="{68346557-520F-44C3-803E-CEB6A6A3DF41}" type="parTrans" cxnId="{CC0DF848-F768-4627-A399-D10042496819}">
      <dgm:prSet/>
      <dgm:spPr/>
      <dgm:t>
        <a:bodyPr/>
        <a:lstStyle/>
        <a:p>
          <a:endParaRPr lang="ru-RU"/>
        </a:p>
      </dgm:t>
    </dgm:pt>
    <dgm:pt modelId="{7D993BDC-BE70-44F5-8EC7-A2D571C3CC22}" type="sibTrans" cxnId="{CC0DF848-F768-4627-A399-D10042496819}">
      <dgm:prSet/>
      <dgm:spPr/>
      <dgm:t>
        <a:bodyPr/>
        <a:lstStyle/>
        <a:p>
          <a:endParaRPr lang="ru-RU"/>
        </a:p>
      </dgm:t>
    </dgm:pt>
    <dgm:pt modelId="{544DB731-B574-48B1-968C-E8E645722429}" type="pres">
      <dgm:prSet presAssocID="{2873C35C-E835-4954-AC46-D141108166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3F8DDB-DCB1-4C29-B9D6-5F2A3B330CEF}" type="pres">
      <dgm:prSet presAssocID="{1D7CD571-7D5C-47B1-8AA4-8844609CA5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DE8D40-04F6-46F5-976C-8903272F4150}" type="presOf" srcId="{2873C35C-E835-4954-AC46-D1411081668E}" destId="{544DB731-B574-48B1-968C-E8E645722429}" srcOrd="0" destOrd="0" presId="urn:microsoft.com/office/officeart/2005/8/layout/vList2"/>
    <dgm:cxn modelId="{CC0DF848-F768-4627-A399-D10042496819}" srcId="{2873C35C-E835-4954-AC46-D1411081668E}" destId="{1D7CD571-7D5C-47B1-8AA4-8844609CA51E}" srcOrd="0" destOrd="0" parTransId="{68346557-520F-44C3-803E-CEB6A6A3DF41}" sibTransId="{7D993BDC-BE70-44F5-8EC7-A2D571C3CC22}"/>
    <dgm:cxn modelId="{3D38BA06-CA26-44C1-87BE-BE562FD397C7}" type="presOf" srcId="{1D7CD571-7D5C-47B1-8AA4-8844609CA51E}" destId="{243F8DDB-DCB1-4C29-B9D6-5F2A3B330CEF}" srcOrd="0" destOrd="0" presId="urn:microsoft.com/office/officeart/2005/8/layout/vList2"/>
    <dgm:cxn modelId="{03849782-4F89-4FC2-B05B-5E6CD5F6B3CD}" type="presParOf" srcId="{544DB731-B574-48B1-968C-E8E645722429}" destId="{243F8DDB-DCB1-4C29-B9D6-5F2A3B330C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5BDA790-D182-43F0-ADB6-8E2F53B95E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3457231-4ABF-40F9-B505-9264AC343970}">
      <dgm:prSet/>
      <dgm:spPr/>
      <dgm:t>
        <a:bodyPr/>
        <a:lstStyle/>
        <a:p>
          <a:pPr rtl="0"/>
          <a:r>
            <a:rPr lang="ru-RU" dirty="0" smtClean="0"/>
            <a:t>Проведение мастер- класса для детей педагогом –организатором МБДОУ №15  Беловой  И.В.:  «Кукла  </a:t>
          </a:r>
          <a:r>
            <a:rPr lang="ru-RU" dirty="0" err="1" smtClean="0"/>
            <a:t>Акань</a:t>
          </a:r>
          <a:r>
            <a:rPr lang="ru-RU" dirty="0" smtClean="0"/>
            <a:t>». </a:t>
          </a:r>
          <a:br>
            <a:rPr lang="ru-RU" dirty="0" smtClean="0"/>
          </a:br>
          <a:endParaRPr lang="ru-RU" dirty="0"/>
        </a:p>
      </dgm:t>
    </dgm:pt>
    <dgm:pt modelId="{B21DC86C-75BA-4973-BD25-DD57A9747280}" type="parTrans" cxnId="{4709BD98-B8A6-41B9-B509-90FB3EAB2F32}">
      <dgm:prSet/>
      <dgm:spPr/>
      <dgm:t>
        <a:bodyPr/>
        <a:lstStyle/>
        <a:p>
          <a:endParaRPr lang="ru-RU"/>
        </a:p>
      </dgm:t>
    </dgm:pt>
    <dgm:pt modelId="{A2B17B18-7968-4F5B-8D16-11F70E8F5215}" type="sibTrans" cxnId="{4709BD98-B8A6-41B9-B509-90FB3EAB2F32}">
      <dgm:prSet/>
      <dgm:spPr/>
      <dgm:t>
        <a:bodyPr/>
        <a:lstStyle/>
        <a:p>
          <a:endParaRPr lang="ru-RU"/>
        </a:p>
      </dgm:t>
    </dgm:pt>
    <dgm:pt modelId="{D0971A79-0DAB-4DF1-B299-9DDAFFC5653B}" type="pres">
      <dgm:prSet presAssocID="{15BDA790-D182-43F0-ADB6-8E2F53B95E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654226-1BE6-4EA6-9B2F-4DCBCB731067}" type="pres">
      <dgm:prSet presAssocID="{13457231-4ABF-40F9-B505-9264AC34397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5A5255-94CB-4D85-8BDE-17E07DBDF2E1}" type="presOf" srcId="{15BDA790-D182-43F0-ADB6-8E2F53B95E6C}" destId="{D0971A79-0DAB-4DF1-B299-9DDAFFC5653B}" srcOrd="0" destOrd="0" presId="urn:microsoft.com/office/officeart/2005/8/layout/vList2"/>
    <dgm:cxn modelId="{4709BD98-B8A6-41B9-B509-90FB3EAB2F32}" srcId="{15BDA790-D182-43F0-ADB6-8E2F53B95E6C}" destId="{13457231-4ABF-40F9-B505-9264AC343970}" srcOrd="0" destOrd="0" parTransId="{B21DC86C-75BA-4973-BD25-DD57A9747280}" sibTransId="{A2B17B18-7968-4F5B-8D16-11F70E8F5215}"/>
    <dgm:cxn modelId="{80934992-5486-4759-B297-AED7E3B8E0A5}" type="presOf" srcId="{13457231-4ABF-40F9-B505-9264AC343970}" destId="{3F654226-1BE6-4EA6-9B2F-4DCBCB731067}" srcOrd="0" destOrd="0" presId="urn:microsoft.com/office/officeart/2005/8/layout/vList2"/>
    <dgm:cxn modelId="{D5706630-8243-4B4C-A7DD-160A458D07D9}" type="presParOf" srcId="{D0971A79-0DAB-4DF1-B299-9DDAFFC5653B}" destId="{3F654226-1BE6-4EA6-9B2F-4DCBCB7310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0641B81-686E-4A7E-A13F-DE59D26450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33E081-23B3-4851-B429-44FF91A2C18F}">
      <dgm:prSet custT="1"/>
      <dgm:spPr/>
      <dgm:t>
        <a:bodyPr/>
        <a:lstStyle/>
        <a:p>
          <a:pPr rtl="0"/>
          <a:r>
            <a:rPr lang="ru-RU" sz="2400" dirty="0" smtClean="0"/>
            <a:t>Групповая выставка. Куклы «</a:t>
          </a:r>
          <a:r>
            <a:rPr lang="ru-RU" sz="2400" dirty="0" err="1" smtClean="0"/>
            <a:t>Акань</a:t>
          </a:r>
          <a:r>
            <a:rPr lang="ru-RU" sz="2400" dirty="0" smtClean="0"/>
            <a:t>»</a:t>
          </a:r>
          <a:endParaRPr lang="ru-RU" sz="2400" dirty="0"/>
        </a:p>
      </dgm:t>
    </dgm:pt>
    <dgm:pt modelId="{7EE7D21B-E134-4868-ACD7-9DE143F5BB30}" type="parTrans" cxnId="{BE5BFD7C-2A24-47E6-938C-254218907954}">
      <dgm:prSet/>
      <dgm:spPr/>
      <dgm:t>
        <a:bodyPr/>
        <a:lstStyle/>
        <a:p>
          <a:endParaRPr lang="ru-RU"/>
        </a:p>
      </dgm:t>
    </dgm:pt>
    <dgm:pt modelId="{29BF8573-E5B5-4D54-A51E-1B06FEF8BAC2}" type="sibTrans" cxnId="{BE5BFD7C-2A24-47E6-938C-254218907954}">
      <dgm:prSet/>
      <dgm:spPr/>
      <dgm:t>
        <a:bodyPr/>
        <a:lstStyle/>
        <a:p>
          <a:endParaRPr lang="ru-RU"/>
        </a:p>
      </dgm:t>
    </dgm:pt>
    <dgm:pt modelId="{A90358C3-2D4C-43A2-AC81-CFB6BB018BA9}" type="pres">
      <dgm:prSet presAssocID="{C0641B81-686E-4A7E-A13F-DE59D26450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546726-3276-4146-B299-AA75D8D151B7}" type="pres">
      <dgm:prSet presAssocID="{A033E081-23B3-4851-B429-44FF91A2C1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622896-2BBF-49B0-8828-1C756586C333}" type="presOf" srcId="{C0641B81-686E-4A7E-A13F-DE59D26450C3}" destId="{A90358C3-2D4C-43A2-AC81-CFB6BB018BA9}" srcOrd="0" destOrd="0" presId="urn:microsoft.com/office/officeart/2005/8/layout/vList2"/>
    <dgm:cxn modelId="{BE5BFD7C-2A24-47E6-938C-254218907954}" srcId="{C0641B81-686E-4A7E-A13F-DE59D26450C3}" destId="{A033E081-23B3-4851-B429-44FF91A2C18F}" srcOrd="0" destOrd="0" parTransId="{7EE7D21B-E134-4868-ACD7-9DE143F5BB30}" sibTransId="{29BF8573-E5B5-4D54-A51E-1B06FEF8BAC2}"/>
    <dgm:cxn modelId="{55F76DE3-0231-4008-9F7B-5D6283878C1C}" type="presOf" srcId="{A033E081-23B3-4851-B429-44FF91A2C18F}" destId="{C7546726-3276-4146-B299-AA75D8D151B7}" srcOrd="0" destOrd="0" presId="urn:microsoft.com/office/officeart/2005/8/layout/vList2"/>
    <dgm:cxn modelId="{CCCC712C-80F3-4152-91B9-6BD671BD066E}" type="presParOf" srcId="{A90358C3-2D4C-43A2-AC81-CFB6BB018BA9}" destId="{C7546726-3276-4146-B299-AA75D8D151B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D7FD50D-97F3-447C-A49A-A7589BFE0C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47FD414-1E21-4224-B0EF-E796DCF3D200}">
      <dgm:prSet custT="1"/>
      <dgm:spPr/>
      <dgm:t>
        <a:bodyPr/>
        <a:lstStyle/>
        <a:p>
          <a:pPr rtl="0"/>
          <a:r>
            <a:rPr lang="ru-RU" sz="3200" b="0" dirty="0" smtClean="0"/>
            <a:t>Конструирование чума из бумаги и меха.</a:t>
          </a:r>
          <a:r>
            <a:rPr lang="ru-RU" sz="2500" b="0" dirty="0" smtClean="0"/>
            <a:t/>
          </a:r>
          <a:br>
            <a:rPr lang="ru-RU" sz="2500" b="0" dirty="0" smtClean="0"/>
          </a:br>
          <a:endParaRPr lang="ru-RU" sz="2500" b="0" dirty="0"/>
        </a:p>
      </dgm:t>
    </dgm:pt>
    <dgm:pt modelId="{163BE9E9-7035-4BD8-876A-D67AF59734BD}" type="parTrans" cxnId="{14EAD2D9-67CF-4054-88C8-EA57DB26CE77}">
      <dgm:prSet/>
      <dgm:spPr/>
      <dgm:t>
        <a:bodyPr/>
        <a:lstStyle/>
        <a:p>
          <a:endParaRPr lang="ru-RU"/>
        </a:p>
      </dgm:t>
    </dgm:pt>
    <dgm:pt modelId="{C9311985-DC86-45D2-A10A-1DE90C18085C}" type="sibTrans" cxnId="{14EAD2D9-67CF-4054-88C8-EA57DB26CE77}">
      <dgm:prSet/>
      <dgm:spPr/>
      <dgm:t>
        <a:bodyPr/>
        <a:lstStyle/>
        <a:p>
          <a:endParaRPr lang="ru-RU"/>
        </a:p>
      </dgm:t>
    </dgm:pt>
    <dgm:pt modelId="{8DC97C96-13B6-4394-837E-CECC7E8A99DF}" type="pres">
      <dgm:prSet presAssocID="{7D7FD50D-97F3-447C-A49A-A7589BFE0C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5FC23D-9CDB-4169-BC59-152A22798B7E}" type="pres">
      <dgm:prSet presAssocID="{847FD414-1E21-4224-B0EF-E796DCF3D20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8688BC-B319-439F-8A31-AF655206E624}" type="presOf" srcId="{847FD414-1E21-4224-B0EF-E796DCF3D200}" destId="{F05FC23D-9CDB-4169-BC59-152A22798B7E}" srcOrd="0" destOrd="0" presId="urn:microsoft.com/office/officeart/2005/8/layout/vList2"/>
    <dgm:cxn modelId="{14EAD2D9-67CF-4054-88C8-EA57DB26CE77}" srcId="{7D7FD50D-97F3-447C-A49A-A7589BFE0C7C}" destId="{847FD414-1E21-4224-B0EF-E796DCF3D200}" srcOrd="0" destOrd="0" parTransId="{163BE9E9-7035-4BD8-876A-D67AF59734BD}" sibTransId="{C9311985-DC86-45D2-A10A-1DE90C18085C}"/>
    <dgm:cxn modelId="{28ACA76C-466C-429B-A5A9-1B5B1348DB66}" type="presOf" srcId="{7D7FD50D-97F3-447C-A49A-A7589BFE0C7C}" destId="{8DC97C96-13B6-4394-837E-CECC7E8A99DF}" srcOrd="0" destOrd="0" presId="urn:microsoft.com/office/officeart/2005/8/layout/vList2"/>
    <dgm:cxn modelId="{28BAAF1D-BBC1-4399-B4DE-4F0BA2DF32DF}" type="presParOf" srcId="{8DC97C96-13B6-4394-837E-CECC7E8A99DF}" destId="{F05FC23D-9CDB-4169-BC59-152A22798B7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D5C75B2-8FF1-4A8B-B6E2-F06A10D457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3870997-5EB2-4BBF-BCEC-E5AB6B5341F5}">
      <dgm:prSet custT="1"/>
      <dgm:spPr/>
      <dgm:t>
        <a:bodyPr/>
        <a:lstStyle/>
        <a:p>
          <a:pPr rtl="0"/>
          <a:r>
            <a:rPr lang="ru-RU" sz="3600" b="0" dirty="0" smtClean="0"/>
            <a:t>Дидактическая игра:«Собери карту»</a:t>
          </a:r>
          <a:r>
            <a:rPr lang="ru-RU" sz="2600" b="0" dirty="0" smtClean="0"/>
            <a:t/>
          </a:r>
          <a:br>
            <a:rPr lang="ru-RU" sz="2600" b="0" dirty="0" smtClean="0"/>
          </a:br>
          <a:r>
            <a:rPr lang="ru-RU" sz="2600" b="0" dirty="0" smtClean="0"/>
            <a:t> </a:t>
          </a:r>
          <a:endParaRPr lang="ru-RU" sz="2600" b="0" dirty="0"/>
        </a:p>
      </dgm:t>
    </dgm:pt>
    <dgm:pt modelId="{211A72FE-5D4C-4E33-912F-B8DAE7473625}" type="parTrans" cxnId="{24D0F5B1-39E2-43C8-A65F-C694EDD956BD}">
      <dgm:prSet/>
      <dgm:spPr/>
      <dgm:t>
        <a:bodyPr/>
        <a:lstStyle/>
        <a:p>
          <a:endParaRPr lang="ru-RU"/>
        </a:p>
      </dgm:t>
    </dgm:pt>
    <dgm:pt modelId="{461F819D-B91D-4DBC-8D6F-08D4A025849C}" type="sibTrans" cxnId="{24D0F5B1-39E2-43C8-A65F-C694EDD956BD}">
      <dgm:prSet/>
      <dgm:spPr/>
      <dgm:t>
        <a:bodyPr/>
        <a:lstStyle/>
        <a:p>
          <a:endParaRPr lang="ru-RU"/>
        </a:p>
      </dgm:t>
    </dgm:pt>
    <dgm:pt modelId="{3447A19E-8FD4-4AFC-A80E-6ACEADF440E1}" type="pres">
      <dgm:prSet presAssocID="{ED5C75B2-8FF1-4A8B-B6E2-F06A10D457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7F831A-FC3B-48F0-ADE2-000B4F8ED3B9}" type="pres">
      <dgm:prSet presAssocID="{93870997-5EB2-4BBF-BCEC-E5AB6B5341F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67640F-DC6F-4CE5-9EC5-8EC5B2E5DE07}" type="presOf" srcId="{ED5C75B2-8FF1-4A8B-B6E2-F06A10D457A8}" destId="{3447A19E-8FD4-4AFC-A80E-6ACEADF440E1}" srcOrd="0" destOrd="0" presId="urn:microsoft.com/office/officeart/2005/8/layout/vList2"/>
    <dgm:cxn modelId="{24D0F5B1-39E2-43C8-A65F-C694EDD956BD}" srcId="{ED5C75B2-8FF1-4A8B-B6E2-F06A10D457A8}" destId="{93870997-5EB2-4BBF-BCEC-E5AB6B5341F5}" srcOrd="0" destOrd="0" parTransId="{211A72FE-5D4C-4E33-912F-B8DAE7473625}" sibTransId="{461F819D-B91D-4DBC-8D6F-08D4A025849C}"/>
    <dgm:cxn modelId="{E1D68F92-019F-4E04-B593-C51DC2BAE4D0}" type="presOf" srcId="{93870997-5EB2-4BBF-BCEC-E5AB6B5341F5}" destId="{7B7F831A-FC3B-48F0-ADE2-000B4F8ED3B9}" srcOrd="0" destOrd="0" presId="urn:microsoft.com/office/officeart/2005/8/layout/vList2"/>
    <dgm:cxn modelId="{81780E70-BF04-44E3-9985-78F66D8863E6}" type="presParOf" srcId="{3447A19E-8FD4-4AFC-A80E-6ACEADF440E1}" destId="{7B7F831A-FC3B-48F0-ADE2-000B4F8ED3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A0398F7-FE77-4DA4-81F5-5A2C1CD4B77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6558F1-BDF7-467D-92F0-DE222CDD8237}">
      <dgm:prSet custT="1"/>
      <dgm:spPr/>
      <dgm:t>
        <a:bodyPr/>
        <a:lstStyle/>
        <a:p>
          <a:pPr rtl="0"/>
          <a:r>
            <a:rPr lang="ru-RU" sz="2800" b="0" dirty="0" smtClean="0"/>
            <a:t>Конкурс: «Оформление группы к новому году»</a:t>
          </a:r>
        </a:p>
        <a:p>
          <a:pPr rtl="0"/>
          <a:r>
            <a:rPr lang="ru-RU" sz="2800" b="0" dirty="0" smtClean="0"/>
            <a:t> ( </a:t>
          </a:r>
          <a:r>
            <a:rPr lang="en-US" sz="2800" b="0" dirty="0" smtClean="0"/>
            <a:t>II </a:t>
          </a:r>
          <a:r>
            <a:rPr lang="ru-RU" sz="2800" b="0" dirty="0" smtClean="0"/>
            <a:t>место).</a:t>
          </a:r>
          <a:endParaRPr lang="ru-RU" sz="2800" b="0" dirty="0"/>
        </a:p>
      </dgm:t>
    </dgm:pt>
    <dgm:pt modelId="{2489EBD4-6847-4BA5-B447-F4431EDF0DF6}" type="parTrans" cxnId="{B6149993-CCFF-4BA9-832B-5C27842259B4}">
      <dgm:prSet/>
      <dgm:spPr/>
      <dgm:t>
        <a:bodyPr/>
        <a:lstStyle/>
        <a:p>
          <a:endParaRPr lang="ru-RU"/>
        </a:p>
      </dgm:t>
    </dgm:pt>
    <dgm:pt modelId="{BA756619-A98D-456F-A9BC-DCECC3BC9830}" type="sibTrans" cxnId="{B6149993-CCFF-4BA9-832B-5C27842259B4}">
      <dgm:prSet/>
      <dgm:spPr/>
      <dgm:t>
        <a:bodyPr/>
        <a:lstStyle/>
        <a:p>
          <a:endParaRPr lang="ru-RU"/>
        </a:p>
      </dgm:t>
    </dgm:pt>
    <dgm:pt modelId="{749AA6DA-53A0-4630-9999-575A72603AC2}" type="pres">
      <dgm:prSet presAssocID="{EA0398F7-FE77-4DA4-81F5-5A2C1CD4B77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30E93F-024B-4B47-97B1-1DF09B2C744E}" type="pres">
      <dgm:prSet presAssocID="{0B6558F1-BDF7-467D-92F0-DE222CDD823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149993-CCFF-4BA9-832B-5C27842259B4}" srcId="{EA0398F7-FE77-4DA4-81F5-5A2C1CD4B77A}" destId="{0B6558F1-BDF7-467D-92F0-DE222CDD8237}" srcOrd="0" destOrd="0" parTransId="{2489EBD4-6847-4BA5-B447-F4431EDF0DF6}" sibTransId="{BA756619-A98D-456F-A9BC-DCECC3BC9830}"/>
    <dgm:cxn modelId="{D1D66B00-3F6C-41AF-8D6A-66E06AD6B561}" type="presOf" srcId="{EA0398F7-FE77-4DA4-81F5-5A2C1CD4B77A}" destId="{749AA6DA-53A0-4630-9999-575A72603AC2}" srcOrd="0" destOrd="0" presId="urn:microsoft.com/office/officeart/2005/8/layout/vList2"/>
    <dgm:cxn modelId="{BCEB4C7F-3FE4-46BA-AD5F-AD4290790BB7}" type="presOf" srcId="{0B6558F1-BDF7-467D-92F0-DE222CDD8237}" destId="{6830E93F-024B-4B47-97B1-1DF09B2C744E}" srcOrd="0" destOrd="0" presId="urn:microsoft.com/office/officeart/2005/8/layout/vList2"/>
    <dgm:cxn modelId="{B2970F96-7B6B-4B9E-AFA4-616E908BB315}" type="presParOf" srcId="{749AA6DA-53A0-4630-9999-575A72603AC2}" destId="{6830E93F-024B-4B47-97B1-1DF09B2C74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B0D560-3181-41B8-B43A-1443742F80A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5B62A91-336E-42C8-875B-0B94B9C246E7}">
      <dgm:prSet custT="1"/>
      <dgm:spPr/>
      <dgm:t>
        <a:bodyPr/>
        <a:lstStyle/>
        <a:p>
          <a:pPr rtl="0"/>
          <a:r>
            <a:rPr lang="ru-RU" sz="4800" b="0" dirty="0" smtClean="0"/>
            <a:t>Презентации</a:t>
          </a:r>
          <a:r>
            <a:rPr lang="ru-RU" sz="2500" b="0" dirty="0" smtClean="0"/>
            <a:t/>
          </a:r>
          <a:br>
            <a:rPr lang="ru-RU" sz="2500" b="0" dirty="0" smtClean="0"/>
          </a:br>
          <a:endParaRPr lang="ru-RU" sz="2500" b="0" dirty="0"/>
        </a:p>
      </dgm:t>
    </dgm:pt>
    <dgm:pt modelId="{D3A93C51-FE0C-4CA9-BFCE-D24038D17D1D}" type="parTrans" cxnId="{CF3519DD-F3DA-4DC1-8F8E-74B1207B1CA0}">
      <dgm:prSet/>
      <dgm:spPr/>
      <dgm:t>
        <a:bodyPr/>
        <a:lstStyle/>
        <a:p>
          <a:endParaRPr lang="ru-RU"/>
        </a:p>
      </dgm:t>
    </dgm:pt>
    <dgm:pt modelId="{2D308DAA-B2B4-44C8-B746-77F95D9E7CCB}" type="sibTrans" cxnId="{CF3519DD-F3DA-4DC1-8F8E-74B1207B1CA0}">
      <dgm:prSet/>
      <dgm:spPr/>
      <dgm:t>
        <a:bodyPr/>
        <a:lstStyle/>
        <a:p>
          <a:endParaRPr lang="ru-RU"/>
        </a:p>
      </dgm:t>
    </dgm:pt>
    <dgm:pt modelId="{18E4B281-6E90-46EA-B7CF-313AD7ACFE05}" type="pres">
      <dgm:prSet presAssocID="{5BB0D560-3181-41B8-B43A-1443742F80A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F7FD0B-4442-4845-9A09-929252A2D254}" type="pres">
      <dgm:prSet presAssocID="{05B62A91-336E-42C8-875B-0B94B9C246E7}" presName="parentText" presStyleLbl="node1" presStyleIdx="0" presStyleCnt="1" custLinFactNeighborX="-965" custLinFactNeighborY="-2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3519DD-F3DA-4DC1-8F8E-74B1207B1CA0}" srcId="{5BB0D560-3181-41B8-B43A-1443742F80AB}" destId="{05B62A91-336E-42C8-875B-0B94B9C246E7}" srcOrd="0" destOrd="0" parTransId="{D3A93C51-FE0C-4CA9-BFCE-D24038D17D1D}" sibTransId="{2D308DAA-B2B4-44C8-B746-77F95D9E7CCB}"/>
    <dgm:cxn modelId="{F63C273A-9AEA-459C-8451-0E5FC43B602A}" type="presOf" srcId="{05B62A91-336E-42C8-875B-0B94B9C246E7}" destId="{44F7FD0B-4442-4845-9A09-929252A2D254}" srcOrd="0" destOrd="0" presId="urn:microsoft.com/office/officeart/2005/8/layout/vList2"/>
    <dgm:cxn modelId="{0B33DC07-467D-42CC-8C98-DE4E7B92C263}" type="presOf" srcId="{5BB0D560-3181-41B8-B43A-1443742F80AB}" destId="{18E4B281-6E90-46EA-B7CF-313AD7ACFE05}" srcOrd="0" destOrd="0" presId="urn:microsoft.com/office/officeart/2005/8/layout/vList2"/>
    <dgm:cxn modelId="{D60CFDD5-1488-4C91-8ACE-F1534A0952D6}" type="presParOf" srcId="{18E4B281-6E90-46EA-B7CF-313AD7ACFE05}" destId="{44F7FD0B-4442-4845-9A09-929252A2D2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7E599E5-E248-4FD6-8F5C-B0A6044343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A8012D-ED8C-4A44-BE13-CA53C91BFE35}">
      <dgm:prSet custT="1"/>
      <dgm:spPr/>
      <dgm:t>
        <a:bodyPr/>
        <a:lstStyle/>
        <a:p>
          <a:pPr rtl="0"/>
          <a:r>
            <a:rPr lang="en-US" sz="2800" b="0" dirty="0" smtClean="0"/>
            <a:t>C</a:t>
          </a:r>
          <a:r>
            <a:rPr lang="ru-RU" sz="2800" b="0" dirty="0" err="1" smtClean="0"/>
            <a:t>мотр</a:t>
          </a:r>
          <a:r>
            <a:rPr lang="ru-RU" sz="2800" b="0" dirty="0" smtClean="0"/>
            <a:t> - конкурс зимних участков «Подарим детям зимнюю сказку»</a:t>
          </a:r>
          <a:r>
            <a:rPr lang="en-US" sz="2800" b="0" dirty="0" smtClean="0"/>
            <a:t> (</a:t>
          </a:r>
          <a:r>
            <a:rPr lang="ru-RU" sz="2800" b="0" dirty="0" smtClean="0"/>
            <a:t> </a:t>
          </a:r>
          <a:r>
            <a:rPr lang="en-US" sz="2800" b="0" dirty="0" smtClean="0"/>
            <a:t>I</a:t>
          </a:r>
          <a:r>
            <a:rPr lang="ru-RU" sz="2800" b="0" dirty="0" smtClean="0"/>
            <a:t>  место).</a:t>
          </a:r>
          <a:endParaRPr lang="ru-RU" sz="2800" b="0" dirty="0"/>
        </a:p>
      </dgm:t>
    </dgm:pt>
    <dgm:pt modelId="{23AED8C4-976B-4F67-A44A-7168DB8175B4}" type="parTrans" cxnId="{B4C01B71-9F96-433C-A96A-2A93F0222F61}">
      <dgm:prSet/>
      <dgm:spPr/>
      <dgm:t>
        <a:bodyPr/>
        <a:lstStyle/>
        <a:p>
          <a:endParaRPr lang="ru-RU"/>
        </a:p>
      </dgm:t>
    </dgm:pt>
    <dgm:pt modelId="{6CBC0F3F-ABB9-4F71-9982-58D77CB82437}" type="sibTrans" cxnId="{B4C01B71-9F96-433C-A96A-2A93F0222F61}">
      <dgm:prSet/>
      <dgm:spPr/>
      <dgm:t>
        <a:bodyPr/>
        <a:lstStyle/>
        <a:p>
          <a:endParaRPr lang="ru-RU"/>
        </a:p>
      </dgm:t>
    </dgm:pt>
    <dgm:pt modelId="{9A95530D-B2F4-40B1-915A-2496A0581002}" type="pres">
      <dgm:prSet presAssocID="{E7E599E5-E248-4FD6-8F5C-B0A6044343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9276EB-E970-46C0-84C0-A928CEDC44D7}" type="pres">
      <dgm:prSet presAssocID="{11A8012D-ED8C-4A44-BE13-CA53C91BFE3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2412FC-3653-42B8-849B-42FFF58617D6}" type="presOf" srcId="{11A8012D-ED8C-4A44-BE13-CA53C91BFE35}" destId="{EC9276EB-E970-46C0-84C0-A928CEDC44D7}" srcOrd="0" destOrd="0" presId="urn:microsoft.com/office/officeart/2005/8/layout/vList2"/>
    <dgm:cxn modelId="{B4C01B71-9F96-433C-A96A-2A93F0222F61}" srcId="{E7E599E5-E248-4FD6-8F5C-B0A60443439F}" destId="{11A8012D-ED8C-4A44-BE13-CA53C91BFE35}" srcOrd="0" destOrd="0" parTransId="{23AED8C4-976B-4F67-A44A-7168DB8175B4}" sibTransId="{6CBC0F3F-ABB9-4F71-9982-58D77CB82437}"/>
    <dgm:cxn modelId="{6A50A0B0-3B90-4A83-BDFC-1BA7F5260F6E}" type="presOf" srcId="{E7E599E5-E248-4FD6-8F5C-B0A60443439F}" destId="{9A95530D-B2F4-40B1-915A-2496A0581002}" srcOrd="0" destOrd="0" presId="urn:microsoft.com/office/officeart/2005/8/layout/vList2"/>
    <dgm:cxn modelId="{E17891A2-F025-46A3-94E1-6358C2CA562D}" type="presParOf" srcId="{9A95530D-B2F4-40B1-915A-2496A0581002}" destId="{EC9276EB-E970-46C0-84C0-A928CEDC44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74EC5B6-FD0F-460A-88D1-2E0D266E79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BFCFF7-0146-4DAC-99B1-E502B714A04D}">
      <dgm:prSet custT="1"/>
      <dgm:spPr/>
      <dgm:t>
        <a:bodyPr/>
        <a:lstStyle/>
        <a:p>
          <a:pPr rtl="0"/>
          <a:r>
            <a:rPr lang="ru-RU" sz="4000" b="0" dirty="0" smtClean="0"/>
            <a:t>Создание макета: «Стойбище оленеводов».</a:t>
          </a:r>
          <a:endParaRPr lang="ru-RU" sz="4000" b="0" dirty="0"/>
        </a:p>
      </dgm:t>
    </dgm:pt>
    <dgm:pt modelId="{F675121A-FB6C-4C60-8141-05734C681B0B}" type="parTrans" cxnId="{B1BEE527-5A3A-4A05-917E-9FA5EFD30358}">
      <dgm:prSet/>
      <dgm:spPr/>
      <dgm:t>
        <a:bodyPr/>
        <a:lstStyle/>
        <a:p>
          <a:endParaRPr lang="ru-RU"/>
        </a:p>
      </dgm:t>
    </dgm:pt>
    <dgm:pt modelId="{93A698F1-85B2-489E-8AC7-98E9816D12FC}" type="sibTrans" cxnId="{B1BEE527-5A3A-4A05-917E-9FA5EFD30358}">
      <dgm:prSet/>
      <dgm:spPr/>
      <dgm:t>
        <a:bodyPr/>
        <a:lstStyle/>
        <a:p>
          <a:endParaRPr lang="ru-RU"/>
        </a:p>
      </dgm:t>
    </dgm:pt>
    <dgm:pt modelId="{13805E61-DFC1-44F0-AE89-A6E5C98B2A0B}" type="pres">
      <dgm:prSet presAssocID="{474EC5B6-FD0F-460A-88D1-2E0D266E79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B3D565-3AA9-4578-AF6D-4D9E1C4396E6}" type="pres">
      <dgm:prSet presAssocID="{51BFCFF7-0146-4DAC-99B1-E502B714A04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EE527-5A3A-4A05-917E-9FA5EFD30358}" srcId="{474EC5B6-FD0F-460A-88D1-2E0D266E7996}" destId="{51BFCFF7-0146-4DAC-99B1-E502B714A04D}" srcOrd="0" destOrd="0" parTransId="{F675121A-FB6C-4C60-8141-05734C681B0B}" sibTransId="{93A698F1-85B2-489E-8AC7-98E9816D12FC}"/>
    <dgm:cxn modelId="{F8746584-B99F-4D8A-AB7E-822F1C1BE132}" type="presOf" srcId="{474EC5B6-FD0F-460A-88D1-2E0D266E7996}" destId="{13805E61-DFC1-44F0-AE89-A6E5C98B2A0B}" srcOrd="0" destOrd="0" presId="urn:microsoft.com/office/officeart/2005/8/layout/vList2"/>
    <dgm:cxn modelId="{757860A7-A7A3-4809-96A5-718A5D8C9405}" type="presOf" srcId="{51BFCFF7-0146-4DAC-99B1-E502B714A04D}" destId="{3AB3D565-3AA9-4578-AF6D-4D9E1C4396E6}" srcOrd="0" destOrd="0" presId="urn:microsoft.com/office/officeart/2005/8/layout/vList2"/>
    <dgm:cxn modelId="{82D60DA3-26E8-45C7-AE7F-A65D0916D00D}" type="presParOf" srcId="{13805E61-DFC1-44F0-AE89-A6E5C98B2A0B}" destId="{3AB3D565-3AA9-4578-AF6D-4D9E1C4396E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DEC8236-3335-406E-A8AC-CBAB476E89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20CBECC-3A3E-46D8-B3FF-65EFCF4E0365}">
      <dgm:prSet custT="1"/>
      <dgm:spPr/>
      <dgm:t>
        <a:bodyPr/>
        <a:lstStyle/>
        <a:p>
          <a:pPr rtl="0"/>
          <a:r>
            <a:rPr lang="ru-RU" sz="2800" dirty="0" smtClean="0"/>
            <a:t>Посещение с родителями и детьми  </a:t>
          </a:r>
          <a:r>
            <a:rPr lang="ru-RU" sz="2800" dirty="0" err="1" smtClean="0"/>
            <a:t>Учинского</a:t>
          </a:r>
          <a:r>
            <a:rPr lang="ru-RU" sz="2800" dirty="0" smtClean="0"/>
            <a:t> этнографического музея в поселке Половинка</a:t>
          </a:r>
          <a:r>
            <a:rPr lang="ru-RU" sz="1600" dirty="0" smtClean="0"/>
            <a:t>.</a:t>
          </a:r>
          <a:endParaRPr lang="ru-RU" sz="1600" dirty="0"/>
        </a:p>
      </dgm:t>
    </dgm:pt>
    <dgm:pt modelId="{9B1BF2FE-C069-4BDF-B24A-A966B99FF60D}" type="parTrans" cxnId="{A0A7AB18-89DE-4B5A-AB61-03C2A1AD8717}">
      <dgm:prSet/>
      <dgm:spPr/>
      <dgm:t>
        <a:bodyPr/>
        <a:lstStyle/>
        <a:p>
          <a:endParaRPr lang="ru-RU"/>
        </a:p>
      </dgm:t>
    </dgm:pt>
    <dgm:pt modelId="{E09087B7-5B9C-4DBA-A102-766CBBF3D098}" type="sibTrans" cxnId="{A0A7AB18-89DE-4B5A-AB61-03C2A1AD8717}">
      <dgm:prSet/>
      <dgm:spPr/>
      <dgm:t>
        <a:bodyPr/>
        <a:lstStyle/>
        <a:p>
          <a:endParaRPr lang="ru-RU"/>
        </a:p>
      </dgm:t>
    </dgm:pt>
    <dgm:pt modelId="{DBCC9963-AFF1-4E18-8AF2-2E30EF3EFD50}" type="pres">
      <dgm:prSet presAssocID="{8DEC8236-3335-406E-A8AC-CBAB476E89C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2051B4-0263-4AB0-A387-3E497A8C8D84}" type="pres">
      <dgm:prSet presAssocID="{D20CBECC-3A3E-46D8-B3FF-65EFCF4E036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F6C8CA-043C-445A-9168-DEFD7999ECA8}" type="presOf" srcId="{D20CBECC-3A3E-46D8-B3FF-65EFCF4E0365}" destId="{5D2051B4-0263-4AB0-A387-3E497A8C8D84}" srcOrd="0" destOrd="0" presId="urn:microsoft.com/office/officeart/2005/8/layout/vList2"/>
    <dgm:cxn modelId="{A0A7AB18-89DE-4B5A-AB61-03C2A1AD8717}" srcId="{8DEC8236-3335-406E-A8AC-CBAB476E89C0}" destId="{D20CBECC-3A3E-46D8-B3FF-65EFCF4E0365}" srcOrd="0" destOrd="0" parTransId="{9B1BF2FE-C069-4BDF-B24A-A966B99FF60D}" sibTransId="{E09087B7-5B9C-4DBA-A102-766CBBF3D098}"/>
    <dgm:cxn modelId="{3712A11A-88BF-469B-B57D-872E29DB8734}" type="presOf" srcId="{8DEC8236-3335-406E-A8AC-CBAB476E89C0}" destId="{DBCC9963-AFF1-4E18-8AF2-2E30EF3EFD50}" srcOrd="0" destOrd="0" presId="urn:microsoft.com/office/officeart/2005/8/layout/vList2"/>
    <dgm:cxn modelId="{FB011CA6-0A2F-4EC0-8E91-A3769DA56159}" type="presParOf" srcId="{DBCC9963-AFF1-4E18-8AF2-2E30EF3EFD50}" destId="{5D2051B4-0263-4AB0-A387-3E497A8C8D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C2FF95-0B7A-4AFC-ACA7-D284A63968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619DA4F-1DD9-4093-82E3-951B0018F89B}">
      <dgm:prSet custT="1"/>
      <dgm:spPr/>
      <dgm:t>
        <a:bodyPr/>
        <a:lstStyle/>
        <a:p>
          <a:pPr rtl="0"/>
          <a:r>
            <a:rPr lang="ru-RU" sz="2800" dirty="0" smtClean="0"/>
            <a:t>Продуктивная деятельность. Аппликация «Украсим хантыйскую малицу»</a:t>
          </a:r>
          <a:endParaRPr lang="ru-RU" sz="2800" dirty="0"/>
        </a:p>
      </dgm:t>
    </dgm:pt>
    <dgm:pt modelId="{FB71EA8F-4750-4031-A658-E4A90CDB98E9}" type="parTrans" cxnId="{BA0FAB93-5C18-4854-B462-0BDBBE3507CF}">
      <dgm:prSet/>
      <dgm:spPr/>
      <dgm:t>
        <a:bodyPr/>
        <a:lstStyle/>
        <a:p>
          <a:endParaRPr lang="ru-RU"/>
        </a:p>
      </dgm:t>
    </dgm:pt>
    <dgm:pt modelId="{424EE009-341A-4190-BF68-14B87910B4BB}" type="sibTrans" cxnId="{BA0FAB93-5C18-4854-B462-0BDBBE3507CF}">
      <dgm:prSet/>
      <dgm:spPr/>
      <dgm:t>
        <a:bodyPr/>
        <a:lstStyle/>
        <a:p>
          <a:endParaRPr lang="ru-RU"/>
        </a:p>
      </dgm:t>
    </dgm:pt>
    <dgm:pt modelId="{B655DEE4-E1F4-46C1-A6EB-5672C75D864B}" type="pres">
      <dgm:prSet presAssocID="{D0C2FF95-0B7A-4AFC-ACA7-D284A63968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28C951-A106-4450-B477-78EA4300520D}" type="pres">
      <dgm:prSet presAssocID="{8619DA4F-1DD9-4093-82E3-951B0018F89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0FAB93-5C18-4854-B462-0BDBBE3507CF}" srcId="{D0C2FF95-0B7A-4AFC-ACA7-D284A63968AC}" destId="{8619DA4F-1DD9-4093-82E3-951B0018F89B}" srcOrd="0" destOrd="0" parTransId="{FB71EA8F-4750-4031-A658-E4A90CDB98E9}" sibTransId="{424EE009-341A-4190-BF68-14B87910B4BB}"/>
    <dgm:cxn modelId="{85F602F6-0E6C-43E7-9079-0CA13A02AEEA}" type="presOf" srcId="{D0C2FF95-0B7A-4AFC-ACA7-D284A63968AC}" destId="{B655DEE4-E1F4-46C1-A6EB-5672C75D864B}" srcOrd="0" destOrd="0" presId="urn:microsoft.com/office/officeart/2005/8/layout/vList2"/>
    <dgm:cxn modelId="{F95841A7-B011-4F08-B37E-7D8A0B7D499A}" type="presOf" srcId="{8619DA4F-1DD9-4093-82E3-951B0018F89B}" destId="{3928C951-A106-4450-B477-78EA4300520D}" srcOrd="0" destOrd="0" presId="urn:microsoft.com/office/officeart/2005/8/layout/vList2"/>
    <dgm:cxn modelId="{EC1E1189-D448-4D7F-98EF-E6DD122DD022}" type="presParOf" srcId="{B655DEE4-E1F4-46C1-A6EB-5672C75D864B}" destId="{3928C951-A106-4450-B477-78EA4300520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E7BB5E-132E-4878-8038-3D51BDE823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4D282A1-D620-49EB-813E-7049D8774684}">
      <dgm:prSet/>
      <dgm:spPr/>
      <dgm:t>
        <a:bodyPr/>
        <a:lstStyle/>
        <a:p>
          <a:pPr rtl="0"/>
          <a:r>
            <a:rPr lang="ru-RU" b="0" dirty="0" smtClean="0"/>
            <a:t>Чтение художественной литературы</a:t>
          </a:r>
          <a:endParaRPr lang="ru-RU" b="0" dirty="0"/>
        </a:p>
      </dgm:t>
    </dgm:pt>
    <dgm:pt modelId="{8B2552DC-A34F-4775-8122-0A5B882FAF78}" type="parTrans" cxnId="{62E82189-CCFD-4777-A6C5-C6A2AEAC71D6}">
      <dgm:prSet/>
      <dgm:spPr/>
      <dgm:t>
        <a:bodyPr/>
        <a:lstStyle/>
        <a:p>
          <a:endParaRPr lang="ru-RU"/>
        </a:p>
      </dgm:t>
    </dgm:pt>
    <dgm:pt modelId="{F0816527-A240-41F5-A315-323098A314E5}" type="sibTrans" cxnId="{62E82189-CCFD-4777-A6C5-C6A2AEAC71D6}">
      <dgm:prSet/>
      <dgm:spPr/>
      <dgm:t>
        <a:bodyPr/>
        <a:lstStyle/>
        <a:p>
          <a:endParaRPr lang="ru-RU"/>
        </a:p>
      </dgm:t>
    </dgm:pt>
    <dgm:pt modelId="{DEF1B4D1-BA90-452E-9AA9-DC01BFBDA95A}" type="pres">
      <dgm:prSet presAssocID="{29E7BB5E-132E-4878-8038-3D51BDE823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6D7329-26F4-4BC2-896C-EB5CE73038E0}" type="pres">
      <dgm:prSet presAssocID="{54D282A1-D620-49EB-813E-7049D877468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3C6198-1134-4F09-8935-964A7A416307}" type="presOf" srcId="{54D282A1-D620-49EB-813E-7049D8774684}" destId="{2E6D7329-26F4-4BC2-896C-EB5CE73038E0}" srcOrd="0" destOrd="0" presId="urn:microsoft.com/office/officeart/2005/8/layout/vList2"/>
    <dgm:cxn modelId="{EFED9757-E200-43FB-ADCB-4057E2DD209F}" type="presOf" srcId="{29E7BB5E-132E-4878-8038-3D51BDE8236E}" destId="{DEF1B4D1-BA90-452E-9AA9-DC01BFBDA95A}" srcOrd="0" destOrd="0" presId="urn:microsoft.com/office/officeart/2005/8/layout/vList2"/>
    <dgm:cxn modelId="{62E82189-CCFD-4777-A6C5-C6A2AEAC71D6}" srcId="{29E7BB5E-132E-4878-8038-3D51BDE8236E}" destId="{54D282A1-D620-49EB-813E-7049D8774684}" srcOrd="0" destOrd="0" parTransId="{8B2552DC-A34F-4775-8122-0A5B882FAF78}" sibTransId="{F0816527-A240-41F5-A315-323098A314E5}"/>
    <dgm:cxn modelId="{2C9DB35B-884F-4F27-AB0C-318F7E0E198E}" type="presParOf" srcId="{DEF1B4D1-BA90-452E-9AA9-DC01BFBDA95A}" destId="{2E6D7329-26F4-4BC2-896C-EB5CE73038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BC6606-5718-48D5-96E9-D92394B437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A276FB4-6763-40B9-93E3-D2AFE2A33DD4}">
      <dgm:prSet/>
      <dgm:spPr/>
      <dgm:t>
        <a:bodyPr/>
        <a:lstStyle/>
        <a:p>
          <a:pPr rtl="0"/>
          <a:r>
            <a:rPr lang="ru-RU" b="0" dirty="0" smtClean="0"/>
            <a:t>Экскурсия в краеведческий музей.</a:t>
          </a:r>
          <a:br>
            <a:rPr lang="ru-RU" b="0" dirty="0" smtClean="0"/>
          </a:br>
          <a:r>
            <a:rPr lang="ru-RU" b="0" dirty="0" smtClean="0"/>
            <a:t>Музей обладает коллекцией по этнографии </a:t>
          </a:r>
          <a:r>
            <a:rPr lang="ru-RU" b="0" dirty="0" err="1" smtClean="0"/>
            <a:t>кондинских</a:t>
          </a:r>
          <a:r>
            <a:rPr lang="ru-RU" b="0" dirty="0" smtClean="0"/>
            <a:t> манси (утварь, одежда, снаряжение).</a:t>
          </a:r>
          <a:endParaRPr lang="ru-RU" b="0" dirty="0"/>
        </a:p>
      </dgm:t>
    </dgm:pt>
    <dgm:pt modelId="{6320943D-C4A9-4EEB-BEAC-373A16F40935}" type="parTrans" cxnId="{BC430B5B-81BD-4635-895E-3EF2CD3FDAC7}">
      <dgm:prSet/>
      <dgm:spPr/>
      <dgm:t>
        <a:bodyPr/>
        <a:lstStyle/>
        <a:p>
          <a:endParaRPr lang="ru-RU"/>
        </a:p>
      </dgm:t>
    </dgm:pt>
    <dgm:pt modelId="{2AB214B4-4EBE-4DEC-96D5-CE38C07F1FA1}" type="sibTrans" cxnId="{BC430B5B-81BD-4635-895E-3EF2CD3FDAC7}">
      <dgm:prSet/>
      <dgm:spPr/>
      <dgm:t>
        <a:bodyPr/>
        <a:lstStyle/>
        <a:p>
          <a:endParaRPr lang="ru-RU"/>
        </a:p>
      </dgm:t>
    </dgm:pt>
    <dgm:pt modelId="{FE6447D0-0A0B-4787-B348-898A7CAA4946}" type="pres">
      <dgm:prSet presAssocID="{17BC6606-5718-48D5-96E9-D92394B437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2AD178-1AC0-4B3F-91D3-3B66696AC948}" type="pres">
      <dgm:prSet presAssocID="{AA276FB4-6763-40B9-93E3-D2AFE2A33DD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0A15EA-D9D6-4996-B129-FFBD7F66206F}" type="presOf" srcId="{17BC6606-5718-48D5-96E9-D92394B4377E}" destId="{FE6447D0-0A0B-4787-B348-898A7CAA4946}" srcOrd="0" destOrd="0" presId="urn:microsoft.com/office/officeart/2005/8/layout/vList2"/>
    <dgm:cxn modelId="{BC430B5B-81BD-4635-895E-3EF2CD3FDAC7}" srcId="{17BC6606-5718-48D5-96E9-D92394B4377E}" destId="{AA276FB4-6763-40B9-93E3-D2AFE2A33DD4}" srcOrd="0" destOrd="0" parTransId="{6320943D-C4A9-4EEB-BEAC-373A16F40935}" sibTransId="{2AB214B4-4EBE-4DEC-96D5-CE38C07F1FA1}"/>
    <dgm:cxn modelId="{19B31D11-B097-4355-BF6F-FD548C6B1A12}" type="presOf" srcId="{AA276FB4-6763-40B9-93E3-D2AFE2A33DD4}" destId="{292AD178-1AC0-4B3F-91D3-3B66696AC948}" srcOrd="0" destOrd="0" presId="urn:microsoft.com/office/officeart/2005/8/layout/vList2"/>
    <dgm:cxn modelId="{7C6F16A6-D1A8-475A-9F79-0A3146E7E790}" type="presParOf" srcId="{FE6447D0-0A0B-4787-B348-898A7CAA4946}" destId="{292AD178-1AC0-4B3F-91D3-3B66696AC94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DDE751-E027-4D34-9188-52E8CD7678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94B14F0-E587-4CC6-A061-33FEC83F963B}">
      <dgm:prSet/>
      <dgm:spPr/>
      <dgm:t>
        <a:bodyPr/>
        <a:lstStyle/>
        <a:p>
          <a:pPr rtl="0"/>
          <a:r>
            <a:rPr lang="ru-RU" dirty="0" smtClean="0"/>
            <a:t>Традиционная культура и быт коренных народов Севера.</a:t>
          </a:r>
          <a:endParaRPr lang="ru-RU" dirty="0"/>
        </a:p>
      </dgm:t>
    </dgm:pt>
    <dgm:pt modelId="{4C72E1F7-1770-4D9A-8600-02997960C645}" type="parTrans" cxnId="{35808A90-464C-4E63-BCC6-F64E1246A0C0}">
      <dgm:prSet/>
      <dgm:spPr/>
      <dgm:t>
        <a:bodyPr/>
        <a:lstStyle/>
        <a:p>
          <a:endParaRPr lang="ru-RU"/>
        </a:p>
      </dgm:t>
    </dgm:pt>
    <dgm:pt modelId="{38101510-0668-4D47-B2CF-B1E93A2EED43}" type="sibTrans" cxnId="{35808A90-464C-4E63-BCC6-F64E1246A0C0}">
      <dgm:prSet/>
      <dgm:spPr/>
      <dgm:t>
        <a:bodyPr/>
        <a:lstStyle/>
        <a:p>
          <a:endParaRPr lang="ru-RU"/>
        </a:p>
      </dgm:t>
    </dgm:pt>
    <dgm:pt modelId="{D6D16298-5033-45BB-A244-D970CDB466E2}" type="pres">
      <dgm:prSet presAssocID="{E4DDE751-E027-4D34-9188-52E8CD7678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A1F70F-1CEB-4171-A1F8-457514AB11DD}" type="pres">
      <dgm:prSet presAssocID="{394B14F0-E587-4CC6-A061-33FEC83F96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4A842A-CF0E-4B96-95F9-E561B1640546}" type="presOf" srcId="{E4DDE751-E027-4D34-9188-52E8CD767853}" destId="{D6D16298-5033-45BB-A244-D970CDB466E2}" srcOrd="0" destOrd="0" presId="urn:microsoft.com/office/officeart/2005/8/layout/vList2"/>
    <dgm:cxn modelId="{35808A90-464C-4E63-BCC6-F64E1246A0C0}" srcId="{E4DDE751-E027-4D34-9188-52E8CD767853}" destId="{394B14F0-E587-4CC6-A061-33FEC83F963B}" srcOrd="0" destOrd="0" parTransId="{4C72E1F7-1770-4D9A-8600-02997960C645}" sibTransId="{38101510-0668-4D47-B2CF-B1E93A2EED43}"/>
    <dgm:cxn modelId="{7B04273E-F631-4A90-8380-D3CB7887AE7E}" type="presOf" srcId="{394B14F0-E587-4CC6-A061-33FEC83F963B}" destId="{D5A1F70F-1CEB-4171-A1F8-457514AB11DD}" srcOrd="0" destOrd="0" presId="urn:microsoft.com/office/officeart/2005/8/layout/vList2"/>
    <dgm:cxn modelId="{7D948DF3-CF69-447A-9FFD-70D28562CCD8}" type="presParOf" srcId="{D6D16298-5033-45BB-A244-D970CDB466E2}" destId="{D5A1F70F-1CEB-4171-A1F8-457514AB11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BB31C91-E41E-4AB5-8F9A-AE8A96709C0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026E1B-39C2-4496-8689-525312DF1CAC}">
      <dgm:prSet/>
      <dgm:spPr/>
      <dgm:t>
        <a:bodyPr/>
        <a:lstStyle/>
        <a:p>
          <a:pPr rtl="0"/>
          <a:r>
            <a:rPr lang="ru-RU" dirty="0" smtClean="0"/>
            <a:t>Экскурсия в школу- мастерскую  народных промыслов и ремесел.</a:t>
          </a:r>
        </a:p>
        <a:p>
          <a:pPr rtl="0"/>
          <a:r>
            <a:rPr lang="ru-RU" dirty="0" smtClean="0"/>
            <a:t>( Коллекции одежды народов ханты и манси; технология  вышивки шерстяными нитками; утвари из бересты; декоративных панно из сукна, бисера, кожи). </a:t>
          </a:r>
          <a:endParaRPr lang="ru-RU" dirty="0"/>
        </a:p>
      </dgm:t>
    </dgm:pt>
    <dgm:pt modelId="{86C398B5-4D60-4418-93BB-640809F5F893}" type="parTrans" cxnId="{EDE08114-3EEF-406B-81BD-D3D372080908}">
      <dgm:prSet/>
      <dgm:spPr/>
      <dgm:t>
        <a:bodyPr/>
        <a:lstStyle/>
        <a:p>
          <a:endParaRPr lang="ru-RU"/>
        </a:p>
      </dgm:t>
    </dgm:pt>
    <dgm:pt modelId="{F737A5D9-F667-4508-93AA-93BD1224EE69}" type="sibTrans" cxnId="{EDE08114-3EEF-406B-81BD-D3D372080908}">
      <dgm:prSet/>
      <dgm:spPr/>
      <dgm:t>
        <a:bodyPr/>
        <a:lstStyle/>
        <a:p>
          <a:endParaRPr lang="ru-RU"/>
        </a:p>
      </dgm:t>
    </dgm:pt>
    <dgm:pt modelId="{3FE44BB9-1085-4DD5-AFFA-83721D67A55B}" type="pres">
      <dgm:prSet presAssocID="{4BB31C91-E41E-4AB5-8F9A-AE8A96709C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409217-E2F0-4E7C-BF28-FEEF58BCF579}" type="pres">
      <dgm:prSet presAssocID="{AD026E1B-39C2-4496-8689-525312DF1CA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E08114-3EEF-406B-81BD-D3D372080908}" srcId="{4BB31C91-E41E-4AB5-8F9A-AE8A96709C02}" destId="{AD026E1B-39C2-4496-8689-525312DF1CAC}" srcOrd="0" destOrd="0" parTransId="{86C398B5-4D60-4418-93BB-640809F5F893}" sibTransId="{F737A5D9-F667-4508-93AA-93BD1224EE69}"/>
    <dgm:cxn modelId="{21B17159-2E99-4335-BFFC-7C14288D5507}" type="presOf" srcId="{AD026E1B-39C2-4496-8689-525312DF1CAC}" destId="{30409217-E2F0-4E7C-BF28-FEEF58BCF579}" srcOrd="0" destOrd="0" presId="urn:microsoft.com/office/officeart/2005/8/layout/vList2"/>
    <dgm:cxn modelId="{5F2ECFE6-E5A0-4AA7-817B-DA2307064D2E}" type="presOf" srcId="{4BB31C91-E41E-4AB5-8F9A-AE8A96709C02}" destId="{3FE44BB9-1085-4DD5-AFFA-83721D67A55B}" srcOrd="0" destOrd="0" presId="urn:microsoft.com/office/officeart/2005/8/layout/vList2"/>
    <dgm:cxn modelId="{E12BE99E-A50F-4977-8C40-6475FCAB5AB6}" type="presParOf" srcId="{3FE44BB9-1085-4DD5-AFFA-83721D67A55B}" destId="{30409217-E2F0-4E7C-BF28-FEEF58BCF57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BC1269-DAF4-4080-B5C2-5D3E37C6FF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D0B7B07-A859-41B5-A63A-8C3A81D28EFB}">
      <dgm:prSet/>
      <dgm:spPr/>
      <dgm:t>
        <a:bodyPr/>
        <a:lstStyle/>
        <a:p>
          <a:pPr rtl="0"/>
          <a:r>
            <a:rPr lang="ru-RU" b="0" dirty="0" smtClean="0"/>
            <a:t>Экскурсия в ЦДОД.</a:t>
          </a:r>
          <a:endParaRPr lang="ru-RU" b="0" dirty="0"/>
        </a:p>
      </dgm:t>
    </dgm:pt>
    <dgm:pt modelId="{66C52E26-DFE6-450F-92CF-5DC4CC593FF8}" type="parTrans" cxnId="{78E4F682-F37A-4ACB-A6B7-9DDF04AEA4E9}">
      <dgm:prSet/>
      <dgm:spPr/>
      <dgm:t>
        <a:bodyPr/>
        <a:lstStyle/>
        <a:p>
          <a:endParaRPr lang="ru-RU"/>
        </a:p>
      </dgm:t>
    </dgm:pt>
    <dgm:pt modelId="{0BA7F260-677A-4E53-8B7B-D8673998EA41}" type="sibTrans" cxnId="{78E4F682-F37A-4ACB-A6B7-9DDF04AEA4E9}">
      <dgm:prSet/>
      <dgm:spPr/>
      <dgm:t>
        <a:bodyPr/>
        <a:lstStyle/>
        <a:p>
          <a:endParaRPr lang="ru-RU"/>
        </a:p>
      </dgm:t>
    </dgm:pt>
    <dgm:pt modelId="{DA518C77-6F17-4F87-B515-232221A2D7AC}" type="pres">
      <dgm:prSet presAssocID="{26BC1269-DAF4-4080-B5C2-5D3E37C6FF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24F00C-0235-446F-B7D3-7A5A39DC014D}" type="pres">
      <dgm:prSet presAssocID="{FD0B7B07-A859-41B5-A63A-8C3A81D28EF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E4F682-F37A-4ACB-A6B7-9DDF04AEA4E9}" srcId="{26BC1269-DAF4-4080-B5C2-5D3E37C6FF05}" destId="{FD0B7B07-A859-41B5-A63A-8C3A81D28EFB}" srcOrd="0" destOrd="0" parTransId="{66C52E26-DFE6-450F-92CF-5DC4CC593FF8}" sibTransId="{0BA7F260-677A-4E53-8B7B-D8673998EA41}"/>
    <dgm:cxn modelId="{2BB1785C-0BBE-43B3-B011-C2A9BBE129CC}" type="presOf" srcId="{26BC1269-DAF4-4080-B5C2-5D3E37C6FF05}" destId="{DA518C77-6F17-4F87-B515-232221A2D7AC}" srcOrd="0" destOrd="0" presId="urn:microsoft.com/office/officeart/2005/8/layout/vList2"/>
    <dgm:cxn modelId="{E19F645C-E1A6-4559-985C-3419D1722D02}" type="presOf" srcId="{FD0B7B07-A859-41B5-A63A-8C3A81D28EFB}" destId="{8A24F00C-0235-446F-B7D3-7A5A39DC014D}" srcOrd="0" destOrd="0" presId="urn:microsoft.com/office/officeart/2005/8/layout/vList2"/>
    <dgm:cxn modelId="{8C62FF84-1B2F-4F1C-8A94-0DFCD8BE20E5}" type="presParOf" srcId="{DA518C77-6F17-4F87-B515-232221A2D7AC}" destId="{8A24F00C-0235-446F-B7D3-7A5A39DC01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AC4353-2B47-4068-854C-520A4D052B1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BEC45E1-E708-45AA-978C-BFA3A64D8937}">
      <dgm:prSet/>
      <dgm:spPr/>
      <dgm:t>
        <a:bodyPr/>
        <a:lstStyle/>
        <a:p>
          <a:pPr rtl="0"/>
          <a:r>
            <a:rPr lang="ru-RU" b="0" dirty="0" smtClean="0"/>
            <a:t>ЦДОД. Знакомство детей с культурой и бытом ханты и манси.</a:t>
          </a:r>
          <a:endParaRPr lang="ru-RU" b="0" dirty="0"/>
        </a:p>
      </dgm:t>
    </dgm:pt>
    <dgm:pt modelId="{F6D430CC-FDEE-4E6C-BE40-19CDA35515BB}" type="parTrans" cxnId="{421F39A1-51E3-41C1-8712-C7E62FA3268D}">
      <dgm:prSet/>
      <dgm:spPr/>
      <dgm:t>
        <a:bodyPr/>
        <a:lstStyle/>
        <a:p>
          <a:endParaRPr lang="ru-RU"/>
        </a:p>
      </dgm:t>
    </dgm:pt>
    <dgm:pt modelId="{1FAEDFA0-0C13-4893-AD89-047F82724390}" type="sibTrans" cxnId="{421F39A1-51E3-41C1-8712-C7E62FA3268D}">
      <dgm:prSet/>
      <dgm:spPr/>
      <dgm:t>
        <a:bodyPr/>
        <a:lstStyle/>
        <a:p>
          <a:endParaRPr lang="ru-RU"/>
        </a:p>
      </dgm:t>
    </dgm:pt>
    <dgm:pt modelId="{D77A6034-138A-4178-AF0A-59750E3D78F4}" type="pres">
      <dgm:prSet presAssocID="{3BAC4353-2B47-4068-854C-520A4D052B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5BCEE1-7136-4BD5-AB2F-7BBF183E6D83}" type="pres">
      <dgm:prSet presAssocID="{2BEC45E1-E708-45AA-978C-BFA3A64D893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E407D2-7428-41D5-BA60-1EA4D01F49A3}" type="presOf" srcId="{2BEC45E1-E708-45AA-978C-BFA3A64D8937}" destId="{E95BCEE1-7136-4BD5-AB2F-7BBF183E6D83}" srcOrd="0" destOrd="0" presId="urn:microsoft.com/office/officeart/2005/8/layout/vList2"/>
    <dgm:cxn modelId="{A6AEDEEF-BAA8-4BB8-A4FA-5A22F21CC05E}" type="presOf" srcId="{3BAC4353-2B47-4068-854C-520A4D052B17}" destId="{D77A6034-138A-4178-AF0A-59750E3D78F4}" srcOrd="0" destOrd="0" presId="urn:microsoft.com/office/officeart/2005/8/layout/vList2"/>
    <dgm:cxn modelId="{421F39A1-51E3-41C1-8712-C7E62FA3268D}" srcId="{3BAC4353-2B47-4068-854C-520A4D052B17}" destId="{2BEC45E1-E708-45AA-978C-BFA3A64D8937}" srcOrd="0" destOrd="0" parTransId="{F6D430CC-FDEE-4E6C-BE40-19CDA35515BB}" sibTransId="{1FAEDFA0-0C13-4893-AD89-047F82724390}"/>
    <dgm:cxn modelId="{F6D23161-A034-4CA2-A099-A039380A529E}" type="presParOf" srcId="{D77A6034-138A-4178-AF0A-59750E3D78F4}" destId="{E95BCEE1-7136-4BD5-AB2F-7BBF183E6D8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CEC84-3DD4-4F17-A92F-5FEDC3A0F53B}">
      <dsp:nvSpPr>
        <dsp:cNvPr id="0" name=""/>
        <dsp:cNvSpPr/>
      </dsp:nvSpPr>
      <dsp:spPr>
        <a:xfrm>
          <a:off x="0" y="7856"/>
          <a:ext cx="7758138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0" kern="1200" dirty="0" smtClean="0"/>
            <a:t>Беседы</a:t>
          </a:r>
          <a:endParaRPr lang="ru-RU" sz="4700" b="0" kern="1200" dirty="0"/>
        </a:p>
      </dsp:txBody>
      <dsp:txXfrm>
        <a:off x="55030" y="62886"/>
        <a:ext cx="7648078" cy="10172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C0E2E-054E-4DE7-85AF-F7AF7544BF34}">
      <dsp:nvSpPr>
        <dsp:cNvPr id="0" name=""/>
        <dsp:cNvSpPr/>
      </dsp:nvSpPr>
      <dsp:spPr>
        <a:xfrm>
          <a:off x="0" y="177337"/>
          <a:ext cx="9144000" cy="1074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kern="1200" dirty="0" smtClean="0"/>
            <a:t>Создание тематических газет по теме: «Легендам Югорской земли нет конца», «Нас много – </a:t>
          </a:r>
          <a:r>
            <a:rPr lang="ru-RU" sz="2700" b="0" kern="1200" dirty="0" err="1" smtClean="0"/>
            <a:t>Югра</a:t>
          </a:r>
          <a:r>
            <a:rPr lang="ru-RU" sz="2700" b="0" kern="1200" dirty="0" smtClean="0"/>
            <a:t> одна».</a:t>
          </a:r>
          <a:endParaRPr lang="ru-RU" sz="2700" b="0" kern="1200" dirty="0"/>
        </a:p>
      </dsp:txBody>
      <dsp:txXfrm>
        <a:off x="52431" y="229768"/>
        <a:ext cx="9039138" cy="9691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9A92C-E1C0-42E0-8B7F-DA70AF8FF91F}">
      <dsp:nvSpPr>
        <dsp:cNvPr id="0" name=""/>
        <dsp:cNvSpPr/>
      </dsp:nvSpPr>
      <dsp:spPr>
        <a:xfrm>
          <a:off x="0" y="46230"/>
          <a:ext cx="9144000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kern="1200" dirty="0" smtClean="0"/>
            <a:t>Посещение музея в школе -гимназии. Знакомство с образом жизни, бытом  разных народов России.</a:t>
          </a:r>
          <a:endParaRPr lang="ru-RU" sz="3000" b="0" kern="1200" dirty="0"/>
        </a:p>
      </dsp:txBody>
      <dsp:txXfrm>
        <a:off x="58257" y="104487"/>
        <a:ext cx="9027486" cy="107688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ACC23-C56F-45C5-B1B7-E3679484BD4E}">
      <dsp:nvSpPr>
        <dsp:cNvPr id="0" name=""/>
        <dsp:cNvSpPr/>
      </dsp:nvSpPr>
      <dsp:spPr>
        <a:xfrm>
          <a:off x="0" y="26340"/>
          <a:ext cx="9144000" cy="123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0" kern="1200" dirty="0" smtClean="0"/>
            <a:t>Посещение детской библиотеки.</a:t>
          </a:r>
          <a:br>
            <a:rPr lang="ru-RU" sz="3100" b="0" kern="1200" dirty="0" smtClean="0"/>
          </a:br>
          <a:r>
            <a:rPr lang="ru-RU" sz="3100" b="0" kern="1200" dirty="0" smtClean="0"/>
            <a:t> Познавательная игра: « В гости по- мансийки».</a:t>
          </a:r>
          <a:endParaRPr lang="ru-RU" sz="3100" b="0" kern="1200" dirty="0"/>
        </a:p>
      </dsp:txBody>
      <dsp:txXfrm>
        <a:off x="60199" y="86539"/>
        <a:ext cx="9023602" cy="111278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415A3-6579-4133-AFE9-07BCCB567B41}">
      <dsp:nvSpPr>
        <dsp:cNvPr id="0" name=""/>
        <dsp:cNvSpPr/>
      </dsp:nvSpPr>
      <dsp:spPr>
        <a:xfrm>
          <a:off x="0" y="735"/>
          <a:ext cx="9144000" cy="1570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/>
            <a:t>Экскурсия в школу- мастерской народных промыслов и ремесел (Коллекция одежды народов ханты и манси; технология  вышивки шерстяными нитками; утвари из бересты; декоративных панно из сукна, бисера, кожи).</a:t>
          </a:r>
          <a:endParaRPr lang="ru-RU" sz="2200" b="0" kern="1200" dirty="0"/>
        </a:p>
      </dsp:txBody>
      <dsp:txXfrm>
        <a:off x="76648" y="77383"/>
        <a:ext cx="8990704" cy="141684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F8DDB-DCB1-4C29-B9D6-5F2A3B330CEF}">
      <dsp:nvSpPr>
        <dsp:cNvPr id="0" name=""/>
        <dsp:cNvSpPr/>
      </dsp:nvSpPr>
      <dsp:spPr>
        <a:xfrm>
          <a:off x="0" y="6450"/>
          <a:ext cx="8472518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/>
            <a:t>Аппликация из войлока «Хантыйская девочка»</a:t>
          </a:r>
          <a:endParaRPr lang="ru-RU" sz="3200" b="0" kern="1200" dirty="0"/>
        </a:p>
      </dsp:txBody>
      <dsp:txXfrm>
        <a:off x="62141" y="68591"/>
        <a:ext cx="8348236" cy="11486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54226-1BE6-4EA6-9B2F-4DCBCB731067}">
      <dsp:nvSpPr>
        <dsp:cNvPr id="0" name=""/>
        <dsp:cNvSpPr/>
      </dsp:nvSpPr>
      <dsp:spPr>
        <a:xfrm>
          <a:off x="0" y="4097"/>
          <a:ext cx="9144000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Проведение мастер- класса для детей педагогом –организатором МБДОУ №15  Беловой  И.В.:  «Кукла  </a:t>
          </a:r>
          <a:r>
            <a:rPr lang="ru-RU" sz="2000" kern="1200" dirty="0" err="1" smtClean="0"/>
            <a:t>Акань</a:t>
          </a:r>
          <a:r>
            <a:rPr lang="ru-RU" sz="2000" kern="1200" dirty="0" smtClean="0"/>
            <a:t>». </a:t>
          </a:r>
          <a:br>
            <a:rPr lang="ru-RU" sz="2000" kern="1200" dirty="0" smtClean="0"/>
          </a:br>
          <a:endParaRPr lang="ru-RU" sz="2000" kern="1200" dirty="0"/>
        </a:p>
      </dsp:txBody>
      <dsp:txXfrm>
        <a:off x="53688" y="57785"/>
        <a:ext cx="9036624" cy="99242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46726-3276-4146-B299-AA75D8D151B7}">
      <dsp:nvSpPr>
        <dsp:cNvPr id="0" name=""/>
        <dsp:cNvSpPr/>
      </dsp:nvSpPr>
      <dsp:spPr>
        <a:xfrm>
          <a:off x="0" y="4925"/>
          <a:ext cx="8643998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Групповая выставка. Куклы «</a:t>
          </a:r>
          <a:r>
            <a:rPr lang="ru-RU" sz="2400" kern="1200" dirty="0" err="1" smtClean="0"/>
            <a:t>Акань</a:t>
          </a:r>
          <a:r>
            <a:rPr lang="ru-RU" sz="2400" kern="1200" dirty="0" smtClean="0"/>
            <a:t>»</a:t>
          </a:r>
          <a:endParaRPr lang="ru-RU" sz="2400" kern="1200" dirty="0"/>
        </a:p>
      </dsp:txBody>
      <dsp:txXfrm>
        <a:off x="31070" y="35995"/>
        <a:ext cx="8581858" cy="57434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FC23D-9CDB-4169-BC59-152A22798B7E}">
      <dsp:nvSpPr>
        <dsp:cNvPr id="0" name=""/>
        <dsp:cNvSpPr/>
      </dsp:nvSpPr>
      <dsp:spPr>
        <a:xfrm>
          <a:off x="0" y="188"/>
          <a:ext cx="8229600" cy="9997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/>
            <a:t>Конструирование чума из бумаги и меха.</a:t>
          </a:r>
          <a:r>
            <a:rPr lang="ru-RU" sz="2500" b="0" kern="1200" dirty="0" smtClean="0"/>
            <a:t/>
          </a:r>
          <a:br>
            <a:rPr lang="ru-RU" sz="2500" b="0" kern="1200" dirty="0" smtClean="0"/>
          </a:br>
          <a:endParaRPr lang="ru-RU" sz="2500" b="0" kern="1200" dirty="0"/>
        </a:p>
      </dsp:txBody>
      <dsp:txXfrm>
        <a:off x="48804" y="48992"/>
        <a:ext cx="8131992" cy="90214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F831A-FC3B-48F0-ADE2-000B4F8ED3B9}">
      <dsp:nvSpPr>
        <dsp:cNvPr id="0" name=""/>
        <dsp:cNvSpPr/>
      </dsp:nvSpPr>
      <dsp:spPr>
        <a:xfrm>
          <a:off x="0" y="235"/>
          <a:ext cx="8786874" cy="10710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kern="1200" dirty="0" smtClean="0"/>
            <a:t>Дидактическая игра:«Собери карту»</a:t>
          </a:r>
          <a:r>
            <a:rPr lang="ru-RU" sz="2600" b="0" kern="1200" dirty="0" smtClean="0"/>
            <a:t/>
          </a:r>
          <a:br>
            <a:rPr lang="ru-RU" sz="2600" b="0" kern="1200" dirty="0" smtClean="0"/>
          </a:br>
          <a:r>
            <a:rPr lang="ru-RU" sz="2600" b="0" kern="1200" dirty="0" smtClean="0"/>
            <a:t> </a:t>
          </a:r>
          <a:endParaRPr lang="ru-RU" sz="2600" b="0" kern="1200" dirty="0"/>
        </a:p>
      </dsp:txBody>
      <dsp:txXfrm>
        <a:off x="52287" y="52522"/>
        <a:ext cx="8682300" cy="96652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0E93F-024B-4B47-97B1-1DF09B2C744E}">
      <dsp:nvSpPr>
        <dsp:cNvPr id="0" name=""/>
        <dsp:cNvSpPr/>
      </dsp:nvSpPr>
      <dsp:spPr>
        <a:xfrm>
          <a:off x="0" y="473"/>
          <a:ext cx="8229600" cy="9991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/>
            <a:t>Конкурс: «Оформление группы к новому году»</a:t>
          </a: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/>
            <a:t> ( </a:t>
          </a:r>
          <a:r>
            <a:rPr lang="en-US" sz="2800" b="0" kern="1200" dirty="0" smtClean="0"/>
            <a:t>II </a:t>
          </a:r>
          <a:r>
            <a:rPr lang="ru-RU" sz="2800" b="0" kern="1200" dirty="0" smtClean="0"/>
            <a:t>место).</a:t>
          </a:r>
          <a:endParaRPr lang="ru-RU" sz="2800" b="0" kern="1200" dirty="0"/>
        </a:p>
      </dsp:txBody>
      <dsp:txXfrm>
        <a:off x="48776" y="49249"/>
        <a:ext cx="8132048" cy="9016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7FD0B-4442-4845-9A09-929252A2D254}">
      <dsp:nvSpPr>
        <dsp:cNvPr id="0" name=""/>
        <dsp:cNvSpPr/>
      </dsp:nvSpPr>
      <dsp:spPr>
        <a:xfrm>
          <a:off x="0" y="0"/>
          <a:ext cx="7400948" cy="999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0" kern="1200" dirty="0" smtClean="0"/>
            <a:t>Презентации</a:t>
          </a:r>
          <a:r>
            <a:rPr lang="ru-RU" sz="2500" b="0" kern="1200" dirty="0" smtClean="0"/>
            <a:t/>
          </a:r>
          <a:br>
            <a:rPr lang="ru-RU" sz="2500" b="0" kern="1200" dirty="0" smtClean="0"/>
          </a:br>
          <a:endParaRPr lang="ru-RU" sz="2500" b="0" kern="1200" dirty="0"/>
        </a:p>
      </dsp:txBody>
      <dsp:txXfrm>
        <a:off x="48813" y="48813"/>
        <a:ext cx="7303322" cy="90231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276EB-E970-46C0-84C0-A928CEDC44D7}">
      <dsp:nvSpPr>
        <dsp:cNvPr id="0" name=""/>
        <dsp:cNvSpPr/>
      </dsp:nvSpPr>
      <dsp:spPr>
        <a:xfrm>
          <a:off x="0" y="298"/>
          <a:ext cx="8229600" cy="8566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/>
            <a:t>C</a:t>
          </a:r>
          <a:r>
            <a:rPr lang="ru-RU" sz="2800" b="0" kern="1200" dirty="0" err="1" smtClean="0"/>
            <a:t>мотр</a:t>
          </a:r>
          <a:r>
            <a:rPr lang="ru-RU" sz="2800" b="0" kern="1200" dirty="0" smtClean="0"/>
            <a:t> - конкурс зимних участков «Подарим детям зимнюю сказку»</a:t>
          </a:r>
          <a:r>
            <a:rPr lang="en-US" sz="2800" b="0" kern="1200" dirty="0" smtClean="0"/>
            <a:t> (</a:t>
          </a:r>
          <a:r>
            <a:rPr lang="ru-RU" sz="2800" b="0" kern="1200" dirty="0" smtClean="0"/>
            <a:t> </a:t>
          </a:r>
          <a:r>
            <a:rPr lang="en-US" sz="2800" b="0" kern="1200" dirty="0" smtClean="0"/>
            <a:t>I</a:t>
          </a:r>
          <a:r>
            <a:rPr lang="ru-RU" sz="2800" b="0" kern="1200" dirty="0" smtClean="0"/>
            <a:t>  место).</a:t>
          </a:r>
          <a:endParaRPr lang="ru-RU" sz="2800" b="0" kern="1200" dirty="0"/>
        </a:p>
      </dsp:txBody>
      <dsp:txXfrm>
        <a:off x="41819" y="42117"/>
        <a:ext cx="8145962" cy="77302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3D565-3AA9-4578-AF6D-4D9E1C4396E6}">
      <dsp:nvSpPr>
        <dsp:cNvPr id="0" name=""/>
        <dsp:cNvSpPr/>
      </dsp:nvSpPr>
      <dsp:spPr>
        <a:xfrm>
          <a:off x="0" y="380"/>
          <a:ext cx="8001056" cy="135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0" kern="1200" dirty="0" smtClean="0"/>
            <a:t>Создание макета: «Стойбище оленеводов».</a:t>
          </a:r>
          <a:endParaRPr lang="ru-RU" sz="4000" b="0" kern="1200" dirty="0"/>
        </a:p>
      </dsp:txBody>
      <dsp:txXfrm>
        <a:off x="66222" y="66602"/>
        <a:ext cx="7868612" cy="122411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051B4-0263-4AB0-A387-3E497A8C8D84}">
      <dsp:nvSpPr>
        <dsp:cNvPr id="0" name=""/>
        <dsp:cNvSpPr/>
      </dsp:nvSpPr>
      <dsp:spPr>
        <a:xfrm>
          <a:off x="0" y="105967"/>
          <a:ext cx="885828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Посещение с родителями и детьми  </a:t>
          </a:r>
          <a:r>
            <a:rPr lang="ru-RU" sz="2800" kern="1200" dirty="0" err="1" smtClean="0"/>
            <a:t>Учинского</a:t>
          </a:r>
          <a:r>
            <a:rPr lang="ru-RU" sz="2800" kern="1200" dirty="0" smtClean="0"/>
            <a:t> этнографического музея в поселке Половинка</a:t>
          </a:r>
          <a:r>
            <a:rPr lang="ru-RU" sz="1600" kern="1200" dirty="0" smtClean="0"/>
            <a:t>.</a:t>
          </a:r>
          <a:endParaRPr lang="ru-RU" sz="1600" kern="1200" dirty="0"/>
        </a:p>
      </dsp:txBody>
      <dsp:txXfrm>
        <a:off x="59399" y="165366"/>
        <a:ext cx="873948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8C951-A106-4450-B477-78EA4300520D}">
      <dsp:nvSpPr>
        <dsp:cNvPr id="0" name=""/>
        <dsp:cNvSpPr/>
      </dsp:nvSpPr>
      <dsp:spPr>
        <a:xfrm>
          <a:off x="0" y="461"/>
          <a:ext cx="7143800" cy="9531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Продуктивная деятельность. Аппликация «Украсим хантыйскую малицу»</a:t>
          </a:r>
          <a:endParaRPr lang="ru-RU" sz="2800" kern="1200" dirty="0"/>
        </a:p>
      </dsp:txBody>
      <dsp:txXfrm>
        <a:off x="46531" y="46992"/>
        <a:ext cx="7050738" cy="860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D7329-26F4-4BC2-896C-EB5CE73038E0}">
      <dsp:nvSpPr>
        <dsp:cNvPr id="0" name=""/>
        <dsp:cNvSpPr/>
      </dsp:nvSpPr>
      <dsp:spPr>
        <a:xfrm>
          <a:off x="0" y="8361"/>
          <a:ext cx="9144000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0" kern="1200" dirty="0" smtClean="0"/>
            <a:t>Чтение художественной литературы</a:t>
          </a:r>
          <a:endParaRPr lang="ru-RU" sz="4100" b="0" kern="1200" dirty="0"/>
        </a:p>
      </dsp:txBody>
      <dsp:txXfrm>
        <a:off x="48005" y="56366"/>
        <a:ext cx="9047990" cy="8873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2AD178-1AC0-4B3F-91D3-3B66696AC948}">
      <dsp:nvSpPr>
        <dsp:cNvPr id="0" name=""/>
        <dsp:cNvSpPr/>
      </dsp:nvSpPr>
      <dsp:spPr>
        <a:xfrm>
          <a:off x="0" y="7722"/>
          <a:ext cx="9144000" cy="1484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kern="1200" dirty="0" smtClean="0"/>
            <a:t>Экскурсия в краеведческий музей.</a:t>
          </a:r>
          <a:br>
            <a:rPr lang="ru-RU" sz="2700" b="0" kern="1200" dirty="0" smtClean="0"/>
          </a:br>
          <a:r>
            <a:rPr lang="ru-RU" sz="2700" b="0" kern="1200" dirty="0" smtClean="0"/>
            <a:t>Музей обладает коллекцией по этнографии </a:t>
          </a:r>
          <a:r>
            <a:rPr lang="ru-RU" sz="2700" b="0" kern="1200" dirty="0" err="1" smtClean="0"/>
            <a:t>кондинских</a:t>
          </a:r>
          <a:r>
            <a:rPr lang="ru-RU" sz="2700" b="0" kern="1200" dirty="0" smtClean="0"/>
            <a:t> манси (утварь, одежда, снаряжение).</a:t>
          </a:r>
          <a:endParaRPr lang="ru-RU" sz="2700" b="0" kern="1200" dirty="0"/>
        </a:p>
      </dsp:txBody>
      <dsp:txXfrm>
        <a:off x="72479" y="80201"/>
        <a:ext cx="8999042" cy="13397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1F70F-1CEB-4171-A1F8-457514AB11DD}">
      <dsp:nvSpPr>
        <dsp:cNvPr id="0" name=""/>
        <dsp:cNvSpPr/>
      </dsp:nvSpPr>
      <dsp:spPr>
        <a:xfrm>
          <a:off x="0" y="1579"/>
          <a:ext cx="9144000" cy="1074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Традиционная культура и быт коренных народов Севера.</a:t>
          </a:r>
          <a:endParaRPr lang="ru-RU" sz="2700" kern="1200" dirty="0"/>
        </a:p>
      </dsp:txBody>
      <dsp:txXfrm>
        <a:off x="52431" y="54010"/>
        <a:ext cx="9039138" cy="9691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09217-E2F0-4E7C-BF28-FEEF58BCF579}">
      <dsp:nvSpPr>
        <dsp:cNvPr id="0" name=""/>
        <dsp:cNvSpPr/>
      </dsp:nvSpPr>
      <dsp:spPr>
        <a:xfrm>
          <a:off x="0" y="12629"/>
          <a:ext cx="9001156" cy="154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Экскурсия в школу- мастерскую  народных промыслов и ремесел.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( Коллекции одежды народов ханты и манси; технология  вышивки шерстяными нитками; утвари из бересты; декоративных панно из сукна, бисера, кожи). </a:t>
          </a:r>
          <a:endParaRPr lang="ru-RU" sz="2000" kern="1200" dirty="0"/>
        </a:p>
      </dsp:txBody>
      <dsp:txXfrm>
        <a:off x="75391" y="88020"/>
        <a:ext cx="8850374" cy="13936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4F00C-0235-446F-B7D3-7A5A39DC014D}">
      <dsp:nvSpPr>
        <dsp:cNvPr id="0" name=""/>
        <dsp:cNvSpPr/>
      </dsp:nvSpPr>
      <dsp:spPr>
        <a:xfrm>
          <a:off x="0" y="8102"/>
          <a:ext cx="9144000" cy="1055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0" kern="1200" dirty="0" smtClean="0"/>
            <a:t>Экскурсия в ЦДОД.</a:t>
          </a:r>
          <a:endParaRPr lang="ru-RU" sz="4400" b="0" kern="1200" dirty="0"/>
        </a:p>
      </dsp:txBody>
      <dsp:txXfrm>
        <a:off x="51517" y="59619"/>
        <a:ext cx="9040966" cy="9523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BCEE1-7136-4BD5-AB2F-7BBF183E6D83}">
      <dsp:nvSpPr>
        <dsp:cNvPr id="0" name=""/>
        <dsp:cNvSpPr/>
      </dsp:nvSpPr>
      <dsp:spPr>
        <a:xfrm>
          <a:off x="0" y="6450"/>
          <a:ext cx="91440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/>
            <a:t>ЦДОД. Знакомство детей с культурой и бытом ханты и манси.</a:t>
          </a:r>
          <a:endParaRPr lang="ru-RU" sz="3200" b="0" kern="1200" dirty="0"/>
        </a:p>
      </dsp:txBody>
      <dsp:txXfrm>
        <a:off x="62141" y="68591"/>
        <a:ext cx="9019718" cy="114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38912-61A9-44BE-8D78-FBA3FAE22069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1D1E0-57FE-4174-ADBC-952D426C79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41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1C70E-3C8F-49E6-A771-D1151A3B6D9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4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EC684-5C4B-4A76-B643-3074CA2FC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2.jpe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microsoft.com/office/2007/relationships/diagramDrawing" Target="../diagrams/drawing3.xml"/><Relationship Id="rId5" Type="http://schemas.openxmlformats.org/officeDocument/2006/relationships/image" Target="../media/image24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3.jpeg"/><Relationship Id="rId9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11" Type="http://schemas.openxmlformats.org/officeDocument/2006/relationships/image" Target="../media/image34.jpe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3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3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2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4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45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7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9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1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53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55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58.jpeg"/><Relationship Id="rId7" Type="http://schemas.openxmlformats.org/officeDocument/2006/relationships/diagramColors" Target="../diagrams/colors15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60.jpeg"/><Relationship Id="rId7" Type="http://schemas.openxmlformats.org/officeDocument/2006/relationships/diagramLayout" Target="../diagrams/layout16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6.xml"/><Relationship Id="rId5" Type="http://schemas.openxmlformats.org/officeDocument/2006/relationships/image" Target="../media/image62.jpeg"/><Relationship Id="rId10" Type="http://schemas.microsoft.com/office/2007/relationships/diagramDrawing" Target="../diagrams/drawing16.xml"/><Relationship Id="rId4" Type="http://schemas.openxmlformats.org/officeDocument/2006/relationships/image" Target="../media/image61.jpeg"/><Relationship Id="rId9" Type="http://schemas.openxmlformats.org/officeDocument/2006/relationships/diagramColors" Target="../diagrams/colors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63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65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Layout" Target="../diagrams/layout19.xml"/><Relationship Id="rId7" Type="http://schemas.openxmlformats.org/officeDocument/2006/relationships/image" Target="../media/image67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69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71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73.jpeg"/><Relationship Id="rId7" Type="http://schemas.openxmlformats.org/officeDocument/2006/relationships/diagramColors" Target="../diagrams/colors22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14348" y="0"/>
            <a:ext cx="8215370" cy="664371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Проект </a:t>
            </a:r>
          </a:p>
          <a:p>
            <a:pPr algn="ctr">
              <a:buNone/>
            </a:pP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</a:rPr>
              <a:t>по нравственно-патриотическому воспитанию</a:t>
            </a:r>
          </a:p>
          <a:p>
            <a:pPr algn="ctr">
              <a:buNone/>
            </a:pPr>
            <a:r>
              <a:rPr lang="ru-RU" sz="44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«Моя малая родина –</a:t>
            </a:r>
            <a:r>
              <a:rPr lang="ru-RU" sz="4400" dirty="0" err="1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Югра</a:t>
            </a:r>
            <a:r>
              <a:rPr lang="ru-RU" sz="44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».</a:t>
            </a:r>
          </a:p>
          <a:p>
            <a:pPr algn="ctr">
              <a:buNone/>
            </a:pPr>
            <a:endParaRPr lang="ru-RU" sz="4400" dirty="0" smtClean="0">
              <a:solidFill>
                <a:srgbClr val="04617B"/>
              </a:solidFill>
              <a:latin typeface="Calibri"/>
              <a:ea typeface="+mj-ea"/>
              <a:cs typeface="+mj-cs"/>
            </a:endParaRPr>
          </a:p>
          <a:p>
            <a:pPr algn="ctr">
              <a:buNone/>
            </a:pPr>
            <a:endParaRPr lang="ru-RU" sz="4400" dirty="0" smtClean="0">
              <a:solidFill>
                <a:srgbClr val="04617B"/>
              </a:solidFill>
              <a:latin typeface="Calibri"/>
              <a:ea typeface="+mj-ea"/>
              <a:cs typeface="+mj-cs"/>
            </a:endParaRPr>
          </a:p>
          <a:p>
            <a:pPr algn="ctr">
              <a:buNone/>
            </a:pPr>
            <a:r>
              <a:rPr lang="ru-RU" sz="28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       </a:t>
            </a:r>
          </a:p>
          <a:p>
            <a:pPr algn="ctr">
              <a:buNone/>
            </a:pPr>
            <a:endParaRPr lang="ru-RU" sz="2800" dirty="0" smtClean="0">
              <a:solidFill>
                <a:srgbClr val="04617B"/>
              </a:solidFill>
              <a:latin typeface="Calibri"/>
              <a:ea typeface="+mj-ea"/>
              <a:cs typeface="+mj-cs"/>
            </a:endParaRPr>
          </a:p>
          <a:p>
            <a:pPr algn="ctr">
              <a:buNone/>
            </a:pPr>
            <a:r>
              <a:rPr lang="ru-RU" sz="28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                                   Автор- </a:t>
            </a:r>
            <a:r>
              <a:rPr lang="ru-RU" sz="2800" dirty="0" err="1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составитель:Трошева</a:t>
            </a:r>
            <a:r>
              <a:rPr lang="ru-RU" sz="28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 </a:t>
            </a:r>
            <a:r>
              <a:rPr lang="ru-RU" sz="28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Д.М</a:t>
            </a:r>
            <a:r>
              <a:rPr lang="ru-RU" sz="44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.</a:t>
            </a:r>
          </a:p>
          <a:p>
            <a:pPr algn="ctr">
              <a:buNone/>
            </a:pPr>
            <a:endParaRPr lang="ru-RU" sz="4400" dirty="0">
              <a:solidFill>
                <a:srgbClr val="04617B"/>
              </a:solidFill>
              <a:latin typeface="Calibri"/>
              <a:ea typeface="+mj-ea"/>
              <a:cs typeface="+mj-cs"/>
            </a:endParaRPr>
          </a:p>
          <a:p>
            <a:pPr algn="ctr">
              <a:buNone/>
            </a:pPr>
            <a:endParaRPr lang="ru-RU" sz="4400" dirty="0" smtClean="0">
              <a:solidFill>
                <a:srgbClr val="04617B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prospekt45.ru/uploads/news/742/28d1a1ea6b87b37b844050d3154373b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000372"/>
            <a:ext cx="471490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85786" y="0"/>
            <a:ext cx="8143932" cy="6715148"/>
          </a:xfrm>
        </p:spPr>
        <p:txBody>
          <a:bodyPr>
            <a:normAutofit fontScale="32500" lnSpcReduction="20000"/>
          </a:bodyPr>
          <a:lstStyle/>
          <a:p>
            <a:r>
              <a:rPr lang="ru-RU" sz="8000" b="1" dirty="0" smtClean="0"/>
              <a:t>Этапы реализаций:</a:t>
            </a:r>
            <a:endParaRPr lang="ru-RU" sz="8000" dirty="0" smtClean="0"/>
          </a:p>
          <a:p>
            <a:pPr>
              <a:buNone/>
            </a:pPr>
            <a:r>
              <a:rPr lang="en-US" sz="8000" b="1" dirty="0" smtClean="0"/>
              <a:t>I</a:t>
            </a:r>
            <a:r>
              <a:rPr lang="ru-RU" sz="8000" b="1" dirty="0" smtClean="0"/>
              <a:t> этап - подготовительный:</a:t>
            </a:r>
            <a:r>
              <a:rPr lang="ru-RU" sz="8000" dirty="0" smtClean="0"/>
              <a:t> </a:t>
            </a:r>
          </a:p>
          <a:p>
            <a:pPr>
              <a:buNone/>
            </a:pPr>
            <a:r>
              <a:rPr lang="ru-RU" sz="8000" dirty="0" smtClean="0"/>
              <a:t>1.Определение темы, целей, задач, содержание проекта, прогнозирование результата.</a:t>
            </a:r>
          </a:p>
          <a:p>
            <a:pPr>
              <a:buNone/>
            </a:pPr>
            <a:r>
              <a:rPr lang="ru-RU" sz="8000" dirty="0" smtClean="0"/>
              <a:t>2. Подборка методической литературы,  наглядно — иллюстративного материала.</a:t>
            </a:r>
          </a:p>
          <a:p>
            <a:pPr>
              <a:buNone/>
            </a:pPr>
            <a:r>
              <a:rPr lang="ru-RU" sz="8000" dirty="0" smtClean="0"/>
              <a:t>2. Беседы с родителями о важности данной проблемы.</a:t>
            </a:r>
          </a:p>
          <a:p>
            <a:pPr>
              <a:buNone/>
            </a:pPr>
            <a:r>
              <a:rPr lang="ru-RU" sz="8000" dirty="0" smtClean="0"/>
              <a:t>3.Обсуждение с родителями проекта, выяснение возможностей, средств, необходимых для реализации проекта, определение содержания деятельности всех участников проекта.</a:t>
            </a:r>
          </a:p>
          <a:p>
            <a:pPr>
              <a:buNone/>
            </a:pPr>
            <a:r>
              <a:rPr lang="ru-RU" sz="8000" i="1" dirty="0" smtClean="0"/>
              <a:t>4.</a:t>
            </a:r>
            <a:r>
              <a:rPr lang="ru-RU" sz="8000" dirty="0" smtClean="0"/>
              <a:t>Разработка и планирование экскурсионных мероприятий.</a:t>
            </a:r>
          </a:p>
          <a:p>
            <a:pPr>
              <a:buNone/>
            </a:pPr>
            <a:r>
              <a:rPr lang="ru-RU" sz="8000" dirty="0" smtClean="0"/>
              <a:t>5.Рассматривание фотографий родного края и беседа о том, что на них изображено.</a:t>
            </a:r>
          </a:p>
          <a:p>
            <a:pPr>
              <a:buNone/>
            </a:pPr>
            <a:r>
              <a:rPr lang="ru-RU" sz="8000" dirty="0" smtClean="0"/>
              <a:t>6..Обогащение развивающей среды в пространстве групп ДОУ.</a:t>
            </a:r>
          </a:p>
          <a:p>
            <a:pPr algn="ctr">
              <a:buNone/>
            </a:pPr>
            <a:endParaRPr lang="ru-RU" sz="8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85786" y="0"/>
            <a:ext cx="8143932" cy="6715148"/>
          </a:xfrm>
        </p:spPr>
        <p:txBody>
          <a:bodyPr>
            <a:normAutofit fontScale="32500" lnSpcReduction="20000"/>
          </a:bodyPr>
          <a:lstStyle/>
          <a:p>
            <a:r>
              <a:rPr lang="en-US" sz="8000" b="1" dirty="0" smtClean="0"/>
              <a:t>II </a:t>
            </a:r>
            <a:r>
              <a:rPr lang="ru-RU" sz="8000" b="1" dirty="0" smtClean="0"/>
              <a:t>этап- основной:</a:t>
            </a:r>
            <a:r>
              <a:rPr lang="ru-RU" sz="8000" dirty="0" smtClean="0"/>
              <a:t> </a:t>
            </a:r>
          </a:p>
          <a:p>
            <a:pPr>
              <a:buNone/>
            </a:pPr>
            <a:r>
              <a:rPr lang="ru-RU" sz="8000" dirty="0" smtClean="0"/>
              <a:t>- проведение познавательных бесед из цикла  «А знаете ли вы…»;</a:t>
            </a:r>
          </a:p>
          <a:p>
            <a:pPr>
              <a:buNone/>
            </a:pPr>
            <a:r>
              <a:rPr lang="ru-RU" sz="8000" dirty="0" smtClean="0"/>
              <a:t>- составление презентации с родителями;</a:t>
            </a:r>
          </a:p>
          <a:p>
            <a:pPr>
              <a:buNone/>
            </a:pPr>
            <a:r>
              <a:rPr lang="ru-RU" sz="8000" dirty="0" smtClean="0"/>
              <a:t>-рассматривание коллекции и наглядности о ХМАО; </a:t>
            </a:r>
          </a:p>
          <a:p>
            <a:pPr>
              <a:buNone/>
            </a:pPr>
            <a:r>
              <a:rPr lang="ru-RU" sz="8000" dirty="0" smtClean="0"/>
              <a:t>-чтение произведений коренных народов севера (фольклор, авторские);</a:t>
            </a:r>
          </a:p>
          <a:p>
            <a:pPr>
              <a:buNone/>
            </a:pPr>
            <a:r>
              <a:rPr lang="ru-RU" sz="8000" dirty="0" smtClean="0"/>
              <a:t>- знакомство и обыгрывание подвижных игр ханты и манси; </a:t>
            </a:r>
          </a:p>
          <a:p>
            <a:pPr>
              <a:buNone/>
            </a:pPr>
            <a:r>
              <a:rPr lang="ru-RU" sz="8000" dirty="0" smtClean="0"/>
              <a:t>-взаимодействие с учреждениями социума, экскурсии, участие в конкурсах, </a:t>
            </a:r>
          </a:p>
          <a:p>
            <a:pPr>
              <a:buNone/>
            </a:pPr>
            <a:r>
              <a:rPr lang="ru-RU" sz="8000" dirty="0" smtClean="0"/>
              <a:t>-изготовление поделок  с родителями и детьми ;</a:t>
            </a:r>
          </a:p>
          <a:p>
            <a:pPr>
              <a:buNone/>
            </a:pPr>
            <a:r>
              <a:rPr lang="ru-RU" sz="8000" dirty="0" smtClean="0"/>
              <a:t>-проведение дидактических , сюжетно- ролевых, подвижных игр;</a:t>
            </a:r>
          </a:p>
          <a:p>
            <a:pPr>
              <a:buNone/>
            </a:pPr>
            <a:r>
              <a:rPr lang="ru-RU" sz="8000" dirty="0" smtClean="0"/>
              <a:t>-участие с родителями и детьми  в конкурсах.</a:t>
            </a:r>
          </a:p>
          <a:p>
            <a:pPr algn="ctr">
              <a:buNone/>
            </a:pPr>
            <a:endParaRPr lang="ru-RU" sz="8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85786" y="0"/>
            <a:ext cx="8143932" cy="6715148"/>
          </a:xfrm>
        </p:spPr>
        <p:txBody>
          <a:bodyPr>
            <a:normAutofit fontScale="47500" lnSpcReduction="20000"/>
          </a:bodyPr>
          <a:lstStyle/>
          <a:p>
            <a:r>
              <a:rPr lang="en-US" sz="8000" b="1" dirty="0" smtClean="0"/>
              <a:t>III</a:t>
            </a:r>
            <a:r>
              <a:rPr lang="ru-RU" sz="8000" b="1" dirty="0" smtClean="0"/>
              <a:t> этап- заключительный: </a:t>
            </a:r>
            <a:endParaRPr lang="ru-RU" sz="8000" dirty="0" smtClean="0"/>
          </a:p>
          <a:p>
            <a:r>
              <a:rPr lang="ru-RU" sz="8000" dirty="0" smtClean="0"/>
              <a:t>Выпуск газет «Нас много- </a:t>
            </a:r>
            <a:r>
              <a:rPr lang="ru-RU" sz="8000" dirty="0" err="1" smtClean="0"/>
              <a:t>Югра</a:t>
            </a:r>
            <a:r>
              <a:rPr lang="ru-RU" sz="8000" dirty="0" smtClean="0"/>
              <a:t> одна», «Легендам Югорской земли нет конца»</a:t>
            </a:r>
          </a:p>
          <a:p>
            <a:r>
              <a:rPr lang="ru-RU" sz="8000" dirty="0" smtClean="0"/>
              <a:t>Презентация проекта «Моя малая </a:t>
            </a:r>
            <a:r>
              <a:rPr lang="ru-RU" sz="8000" dirty="0" err="1" smtClean="0"/>
              <a:t>родина-Югра</a:t>
            </a:r>
            <a:r>
              <a:rPr lang="ru-RU" sz="8000" dirty="0" smtClean="0"/>
              <a:t>»</a:t>
            </a:r>
          </a:p>
          <a:p>
            <a:r>
              <a:rPr lang="ru-RU" sz="8000" dirty="0" smtClean="0"/>
              <a:t>Изготовление макета «Стойбище оленеводов»</a:t>
            </a:r>
          </a:p>
          <a:p>
            <a:r>
              <a:rPr lang="ru-RU" sz="8000" dirty="0" smtClean="0"/>
              <a:t>Посещение с родителями и детьми  </a:t>
            </a:r>
            <a:r>
              <a:rPr lang="ru-RU" sz="8000" dirty="0" err="1" smtClean="0"/>
              <a:t>Учинского</a:t>
            </a:r>
            <a:r>
              <a:rPr lang="ru-RU" sz="8000" dirty="0" smtClean="0"/>
              <a:t> этнографического музея в поселке Половинка.</a:t>
            </a:r>
          </a:p>
          <a:p>
            <a:pPr algn="ctr">
              <a:buNone/>
            </a:pPr>
            <a:endParaRPr lang="ru-RU" sz="8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857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http://900igr.net/datas/geografija/Tajga-v-Rossii/0006-006-ZHivotnyj-mir-taj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71934" y="307181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медведь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6" name="Picture 6" descr="багульник болотный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b="3782"/>
          <a:stretch>
            <a:fillRect/>
          </a:stretch>
        </p:blipFill>
        <p:spPr bwMode="auto">
          <a:xfrm>
            <a:off x="3786183" y="188913"/>
            <a:ext cx="1047756" cy="155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31" name="Text Box 7"/>
          <p:cNvSpPr txBox="1">
            <a:spLocks noChangeArrowheads="1"/>
          </p:cNvSpPr>
          <p:nvPr/>
        </p:nvSpPr>
        <p:spPr bwMode="auto">
          <a:xfrm>
            <a:off x="3635375" y="1700213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багульник</a:t>
            </a:r>
          </a:p>
        </p:txBody>
      </p:sp>
      <p:pic>
        <p:nvPicPr>
          <p:cNvPr id="133128" name="Picture 8" descr="брусника 2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 b="4001"/>
          <a:stretch>
            <a:fillRect/>
          </a:stretch>
        </p:blipFill>
        <p:spPr bwMode="auto">
          <a:xfrm>
            <a:off x="338367" y="214290"/>
            <a:ext cx="237812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33" name="Text Box 9"/>
          <p:cNvSpPr txBox="1">
            <a:spLocks noChangeArrowheads="1"/>
          </p:cNvSpPr>
          <p:nvPr/>
        </p:nvSpPr>
        <p:spPr bwMode="auto">
          <a:xfrm>
            <a:off x="857250" y="1785938"/>
            <a:ext cx="122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брусника</a:t>
            </a:r>
          </a:p>
        </p:txBody>
      </p:sp>
      <p:pic>
        <p:nvPicPr>
          <p:cNvPr id="133130" name="Picture 10" descr="Golubika"/>
          <p:cNvPicPr>
            <a:picLocks noChangeAspect="1" noChangeArrowheads="1"/>
          </p:cNvPicPr>
          <p:nvPr/>
        </p:nvPicPr>
        <p:blipFill>
          <a:blip r:embed="rId4" cstate="print">
            <a:lum contrast="42000"/>
          </a:blip>
          <a:srcRect/>
          <a:stretch>
            <a:fillRect/>
          </a:stretch>
        </p:blipFill>
        <p:spPr bwMode="auto">
          <a:xfrm>
            <a:off x="323850" y="2205038"/>
            <a:ext cx="8540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35" name="Text Box 11"/>
          <p:cNvSpPr txBox="1">
            <a:spLocks noChangeArrowheads="1"/>
          </p:cNvSpPr>
          <p:nvPr/>
        </p:nvSpPr>
        <p:spPr bwMode="auto">
          <a:xfrm>
            <a:off x="179388" y="3429000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голубика</a:t>
            </a:r>
          </a:p>
        </p:txBody>
      </p:sp>
      <p:pic>
        <p:nvPicPr>
          <p:cNvPr id="133132" name="Picture 12" descr="ChernikaPl"/>
          <p:cNvPicPr>
            <a:picLocks noChangeAspect="1" noChangeArrowheads="1"/>
          </p:cNvPicPr>
          <p:nvPr/>
        </p:nvPicPr>
        <p:blipFill>
          <a:blip r:embed="rId5" cstate="print">
            <a:lum contrast="42000"/>
          </a:blip>
          <a:srcRect/>
          <a:stretch>
            <a:fillRect/>
          </a:stretch>
        </p:blipFill>
        <p:spPr bwMode="auto">
          <a:xfrm>
            <a:off x="5076825" y="188913"/>
            <a:ext cx="194468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37" name="Text Box 13"/>
          <p:cNvSpPr txBox="1">
            <a:spLocks noChangeArrowheads="1"/>
          </p:cNvSpPr>
          <p:nvPr/>
        </p:nvSpPr>
        <p:spPr bwMode="auto">
          <a:xfrm>
            <a:off x="5219700" y="1412875"/>
            <a:ext cx="1728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черника</a:t>
            </a:r>
          </a:p>
        </p:txBody>
      </p:sp>
      <p:sp>
        <p:nvSpPr>
          <p:cNvPr id="124939" name="Text Box 15"/>
          <p:cNvSpPr txBox="1">
            <a:spLocks noChangeArrowheads="1"/>
          </p:cNvSpPr>
          <p:nvPr/>
        </p:nvSpPr>
        <p:spPr bwMode="auto">
          <a:xfrm>
            <a:off x="3786188" y="2643188"/>
            <a:ext cx="1071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клюква</a:t>
            </a:r>
          </a:p>
        </p:txBody>
      </p:sp>
      <p:pic>
        <p:nvPicPr>
          <p:cNvPr id="133136" name="Picture 16" descr="водяника"/>
          <p:cNvPicPr>
            <a:picLocks noChangeAspect="1" noChangeArrowheads="1"/>
          </p:cNvPicPr>
          <p:nvPr/>
        </p:nvPicPr>
        <p:blipFill>
          <a:blip r:embed="rId6" cstate="print">
            <a:lum contrast="36000"/>
          </a:blip>
          <a:srcRect/>
          <a:stretch>
            <a:fillRect/>
          </a:stretch>
        </p:blipFill>
        <p:spPr bwMode="auto">
          <a:xfrm>
            <a:off x="7463884" y="2428868"/>
            <a:ext cx="149958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41" name="Text Box 17"/>
          <p:cNvSpPr txBox="1">
            <a:spLocks noChangeArrowheads="1"/>
          </p:cNvSpPr>
          <p:nvPr/>
        </p:nvSpPr>
        <p:spPr bwMode="auto">
          <a:xfrm>
            <a:off x="7631113" y="4143375"/>
            <a:ext cx="1512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водяника</a:t>
            </a:r>
          </a:p>
        </p:txBody>
      </p:sp>
      <p:pic>
        <p:nvPicPr>
          <p:cNvPr id="133138" name="Picture 18" descr="жимолость 4"/>
          <p:cNvPicPr>
            <a:picLocks noChangeAspect="1" noChangeArrowheads="1"/>
          </p:cNvPicPr>
          <p:nvPr/>
        </p:nvPicPr>
        <p:blipFill>
          <a:blip r:embed="rId7" cstate="print">
            <a:lum contrast="12000"/>
          </a:blip>
          <a:srcRect/>
          <a:stretch>
            <a:fillRect/>
          </a:stretch>
        </p:blipFill>
        <p:spPr bwMode="auto">
          <a:xfrm>
            <a:off x="5435600" y="1844675"/>
            <a:ext cx="10922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43" name="Text Box 19"/>
          <p:cNvSpPr txBox="1">
            <a:spLocks noChangeArrowheads="1"/>
          </p:cNvSpPr>
          <p:nvPr/>
        </p:nvSpPr>
        <p:spPr bwMode="auto">
          <a:xfrm>
            <a:off x="5364163" y="3068638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жимолость</a:t>
            </a:r>
          </a:p>
        </p:txBody>
      </p:sp>
      <p:pic>
        <p:nvPicPr>
          <p:cNvPr id="133140" name="Picture 20" descr="калина"/>
          <p:cNvPicPr>
            <a:picLocks noChangeAspect="1" noChangeArrowheads="1"/>
          </p:cNvPicPr>
          <p:nvPr/>
        </p:nvPicPr>
        <p:blipFill>
          <a:blip r:embed="rId8" cstate="print">
            <a:lum contrast="18000"/>
          </a:blip>
          <a:srcRect/>
          <a:stretch>
            <a:fillRect/>
          </a:stretch>
        </p:blipFill>
        <p:spPr bwMode="auto">
          <a:xfrm>
            <a:off x="179387" y="3857628"/>
            <a:ext cx="1644791" cy="114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45" name="Text Box 21"/>
          <p:cNvSpPr txBox="1">
            <a:spLocks noChangeArrowheads="1"/>
          </p:cNvSpPr>
          <p:nvPr/>
        </p:nvSpPr>
        <p:spPr bwMode="auto">
          <a:xfrm>
            <a:off x="250825" y="4941888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калина</a:t>
            </a:r>
          </a:p>
        </p:txBody>
      </p:sp>
      <p:pic>
        <p:nvPicPr>
          <p:cNvPr id="133144" name="Picture 24" descr="костяника 3"/>
          <p:cNvPicPr>
            <a:picLocks noChangeAspect="1" noChangeArrowheads="1"/>
          </p:cNvPicPr>
          <p:nvPr/>
        </p:nvPicPr>
        <p:blipFill>
          <a:blip r:embed="rId9" cstate="print">
            <a:lum contrast="24000"/>
          </a:blip>
          <a:srcRect b="4469"/>
          <a:stretch>
            <a:fillRect/>
          </a:stretch>
        </p:blipFill>
        <p:spPr bwMode="auto">
          <a:xfrm>
            <a:off x="1928794" y="3357562"/>
            <a:ext cx="1997714" cy="140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47" name="Text Box 25"/>
          <p:cNvSpPr txBox="1">
            <a:spLocks noChangeArrowheads="1"/>
          </p:cNvSpPr>
          <p:nvPr/>
        </p:nvSpPr>
        <p:spPr bwMode="auto">
          <a:xfrm>
            <a:off x="1979613" y="4724400"/>
            <a:ext cx="1728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костяника</a:t>
            </a:r>
          </a:p>
        </p:txBody>
      </p:sp>
      <p:pic>
        <p:nvPicPr>
          <p:cNvPr id="133146" name="Picture 26" descr="Ryabina"/>
          <p:cNvPicPr>
            <a:picLocks noChangeAspect="1" noChangeArrowheads="1"/>
          </p:cNvPicPr>
          <p:nvPr/>
        </p:nvPicPr>
        <p:blipFill>
          <a:blip r:embed="rId10" cstate="print">
            <a:lum contrast="24000"/>
          </a:blip>
          <a:srcRect/>
          <a:stretch>
            <a:fillRect/>
          </a:stretch>
        </p:blipFill>
        <p:spPr bwMode="auto">
          <a:xfrm>
            <a:off x="4143372" y="4921380"/>
            <a:ext cx="1565244" cy="165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49" name="Text Box 27"/>
          <p:cNvSpPr txBox="1">
            <a:spLocks noChangeArrowheads="1"/>
          </p:cNvSpPr>
          <p:nvPr/>
        </p:nvSpPr>
        <p:spPr bwMode="auto">
          <a:xfrm>
            <a:off x="4286250" y="6491288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рябина</a:t>
            </a:r>
          </a:p>
        </p:txBody>
      </p:sp>
      <p:pic>
        <p:nvPicPr>
          <p:cNvPr id="133148" name="Picture 28" descr="малина"/>
          <p:cNvPicPr>
            <a:picLocks noChangeAspect="1" noChangeArrowheads="1"/>
          </p:cNvPicPr>
          <p:nvPr/>
        </p:nvPicPr>
        <p:blipFill>
          <a:blip r:embed="rId11" cstate="print">
            <a:lum contrast="30000"/>
          </a:blip>
          <a:srcRect/>
          <a:stretch>
            <a:fillRect/>
          </a:stretch>
        </p:blipFill>
        <p:spPr bwMode="auto">
          <a:xfrm>
            <a:off x="7329990" y="357166"/>
            <a:ext cx="161518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51" name="Text Box 29"/>
          <p:cNvSpPr txBox="1">
            <a:spLocks noChangeArrowheads="1"/>
          </p:cNvSpPr>
          <p:nvPr/>
        </p:nvSpPr>
        <p:spPr bwMode="auto">
          <a:xfrm>
            <a:off x="7500938" y="1857375"/>
            <a:ext cx="143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малина</a:t>
            </a:r>
          </a:p>
        </p:txBody>
      </p:sp>
      <p:pic>
        <p:nvPicPr>
          <p:cNvPr id="133150" name="Picture 30" descr="можжевельник сибирский"/>
          <p:cNvPicPr>
            <a:picLocks noChangeAspect="1" noChangeArrowheads="1"/>
          </p:cNvPicPr>
          <p:nvPr/>
        </p:nvPicPr>
        <p:blipFill>
          <a:blip r:embed="rId12" cstate="print">
            <a:lum contrast="36000"/>
          </a:blip>
          <a:srcRect b="6364"/>
          <a:stretch>
            <a:fillRect/>
          </a:stretch>
        </p:blipFill>
        <p:spPr bwMode="auto">
          <a:xfrm>
            <a:off x="6031951" y="3429000"/>
            <a:ext cx="117269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53" name="Text Box 31"/>
          <p:cNvSpPr txBox="1">
            <a:spLocks noChangeArrowheads="1"/>
          </p:cNvSpPr>
          <p:nvPr/>
        </p:nvSpPr>
        <p:spPr bwMode="auto">
          <a:xfrm>
            <a:off x="5715000" y="4929188"/>
            <a:ext cx="1871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можжевельник</a:t>
            </a:r>
          </a:p>
        </p:txBody>
      </p:sp>
      <p:pic>
        <p:nvPicPr>
          <p:cNvPr id="133154" name="Picture 34" descr="ольховник кустарниковый"/>
          <p:cNvPicPr>
            <a:picLocks noChangeAspect="1" noChangeArrowheads="1"/>
          </p:cNvPicPr>
          <p:nvPr/>
        </p:nvPicPr>
        <p:blipFill>
          <a:blip r:embed="rId13" cstate="print">
            <a:lum contrast="24000"/>
          </a:blip>
          <a:srcRect b="6614"/>
          <a:stretch>
            <a:fillRect/>
          </a:stretch>
        </p:blipFill>
        <p:spPr bwMode="auto">
          <a:xfrm>
            <a:off x="171420" y="5357826"/>
            <a:ext cx="1100138" cy="137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55" name="Text Box 35"/>
          <p:cNvSpPr txBox="1">
            <a:spLocks noChangeArrowheads="1"/>
          </p:cNvSpPr>
          <p:nvPr/>
        </p:nvSpPr>
        <p:spPr bwMode="auto">
          <a:xfrm>
            <a:off x="1285875" y="6215063"/>
            <a:ext cx="928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ольха</a:t>
            </a:r>
          </a:p>
        </p:txBody>
      </p:sp>
      <p:pic>
        <p:nvPicPr>
          <p:cNvPr id="133156" name="Picture 36" descr="смородина черная"/>
          <p:cNvPicPr>
            <a:picLocks noChangeAspect="1" noChangeArrowheads="1"/>
          </p:cNvPicPr>
          <p:nvPr/>
        </p:nvPicPr>
        <p:blipFill>
          <a:blip r:embed="rId14" cstate="print">
            <a:lum contrast="24000"/>
          </a:blip>
          <a:srcRect b="7859"/>
          <a:stretch>
            <a:fillRect/>
          </a:stretch>
        </p:blipFill>
        <p:spPr bwMode="auto">
          <a:xfrm>
            <a:off x="2500298" y="5143512"/>
            <a:ext cx="1071570" cy="138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57" name="Text Box 37"/>
          <p:cNvSpPr txBox="1">
            <a:spLocks noChangeArrowheads="1"/>
          </p:cNvSpPr>
          <p:nvPr/>
        </p:nvSpPr>
        <p:spPr bwMode="auto">
          <a:xfrm>
            <a:off x="2428875" y="64912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смородина</a:t>
            </a:r>
          </a:p>
        </p:txBody>
      </p:sp>
      <p:pic>
        <p:nvPicPr>
          <p:cNvPr id="133158" name="Picture 38" descr="tolknyanka"/>
          <p:cNvPicPr>
            <a:picLocks noChangeAspect="1" noChangeArrowheads="1"/>
          </p:cNvPicPr>
          <p:nvPr/>
        </p:nvPicPr>
        <p:blipFill>
          <a:blip r:embed="rId15" cstate="print">
            <a:lum contrast="36000"/>
          </a:blip>
          <a:srcRect/>
          <a:stretch>
            <a:fillRect/>
          </a:stretch>
        </p:blipFill>
        <p:spPr bwMode="auto">
          <a:xfrm>
            <a:off x="6143636" y="5357826"/>
            <a:ext cx="10636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59" name="Text Box 39"/>
          <p:cNvSpPr txBox="1">
            <a:spLocks noChangeArrowheads="1"/>
          </p:cNvSpPr>
          <p:nvPr/>
        </p:nvSpPr>
        <p:spPr bwMode="auto">
          <a:xfrm>
            <a:off x="5786438" y="6491288"/>
            <a:ext cx="172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толокнянка</a:t>
            </a:r>
          </a:p>
        </p:txBody>
      </p:sp>
      <p:pic>
        <p:nvPicPr>
          <p:cNvPr id="133160" name="Picture 40" descr="черемуха 3"/>
          <p:cNvPicPr>
            <a:picLocks noChangeAspect="1" noChangeArrowheads="1"/>
          </p:cNvPicPr>
          <p:nvPr/>
        </p:nvPicPr>
        <p:blipFill>
          <a:blip r:embed="rId16" cstate="print">
            <a:lum contrast="18000"/>
          </a:blip>
          <a:srcRect/>
          <a:stretch>
            <a:fillRect/>
          </a:stretch>
        </p:blipFill>
        <p:spPr bwMode="auto">
          <a:xfrm>
            <a:off x="7358082" y="5286388"/>
            <a:ext cx="1687288" cy="123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61" name="Text Box 41"/>
          <p:cNvSpPr txBox="1">
            <a:spLocks noChangeArrowheads="1"/>
          </p:cNvSpPr>
          <p:nvPr/>
        </p:nvSpPr>
        <p:spPr bwMode="auto">
          <a:xfrm>
            <a:off x="7715250" y="6491288"/>
            <a:ext cx="122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черёмуха</a:t>
            </a:r>
          </a:p>
        </p:txBody>
      </p:sp>
      <p:pic>
        <p:nvPicPr>
          <p:cNvPr id="133162" name="Picture 42" descr="шиповник"/>
          <p:cNvPicPr>
            <a:picLocks noChangeAspect="1" noChangeArrowheads="1"/>
          </p:cNvPicPr>
          <p:nvPr/>
        </p:nvPicPr>
        <p:blipFill>
          <a:blip r:embed="rId17" cstate="print">
            <a:lum contrast="18000"/>
          </a:blip>
          <a:srcRect/>
          <a:stretch>
            <a:fillRect/>
          </a:stretch>
        </p:blipFill>
        <p:spPr bwMode="auto">
          <a:xfrm>
            <a:off x="4214810" y="3429000"/>
            <a:ext cx="12239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4963" name="Text Box 43"/>
          <p:cNvSpPr txBox="1">
            <a:spLocks noChangeArrowheads="1"/>
          </p:cNvSpPr>
          <p:nvPr/>
        </p:nvSpPr>
        <p:spPr bwMode="auto">
          <a:xfrm>
            <a:off x="4143375" y="4572000"/>
            <a:ext cx="1439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шиповник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2910" y="0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Растительный мир </a:t>
            </a:r>
            <a:r>
              <a:rPr lang="ru-RU" sz="4400" dirty="0" err="1" smtClean="0">
                <a:solidFill>
                  <a:srgbClr val="FFFF00"/>
                </a:solidFill>
              </a:rPr>
              <a:t>Югры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74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928662" y="214290"/>
          <a:ext cx="7758138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Содержимое 1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«Моя малая родина- </a:t>
            </a:r>
            <a:r>
              <a:rPr lang="ru-RU" sz="4000" dirty="0" err="1" smtClean="0"/>
              <a:t>Югра</a:t>
            </a:r>
            <a:r>
              <a:rPr lang="ru-RU" sz="4000" dirty="0" smtClean="0"/>
              <a:t>».</a:t>
            </a:r>
          </a:p>
          <a:p>
            <a:r>
              <a:rPr lang="ru-RU" sz="4000" dirty="0" smtClean="0"/>
              <a:t> «Путешествие по </a:t>
            </a:r>
            <a:r>
              <a:rPr lang="ru-RU" sz="4000" dirty="0" err="1" smtClean="0"/>
              <a:t>Югре</a:t>
            </a:r>
            <a:r>
              <a:rPr lang="ru-RU" sz="4000" dirty="0" smtClean="0"/>
              <a:t>».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3190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285852" y="214290"/>
          <a:ext cx="7400948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928662" y="1285860"/>
            <a:ext cx="7929618" cy="503874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«В гости по -мансийский».</a:t>
            </a:r>
          </a:p>
          <a:p>
            <a:r>
              <a:rPr lang="ru-RU" sz="3600" dirty="0" smtClean="0"/>
              <a:t>« Знакомство  с малочисленным народом Севера (</a:t>
            </a:r>
            <a:r>
              <a:rPr lang="ru-RU" sz="3600" dirty="0" err="1" smtClean="0"/>
              <a:t>хантами</a:t>
            </a:r>
            <a:r>
              <a:rPr lang="ru-RU" sz="3600" dirty="0" smtClean="0"/>
              <a:t>)».</a:t>
            </a:r>
          </a:p>
          <a:p>
            <a:r>
              <a:rPr lang="ru-RU" sz="3600" dirty="0" smtClean="0"/>
              <a:t>«Знакомство с ханты- мансийским округом».</a:t>
            </a:r>
          </a:p>
          <a:p>
            <a:r>
              <a:rPr lang="ru-RU" sz="3600" dirty="0" smtClean="0"/>
              <a:t>«Орнаменты народов Севера».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3190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8" name="Содержимое 7" descr="P423028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1214422"/>
            <a:ext cx="4500594" cy="5643578"/>
          </a:xfrm>
        </p:spPr>
      </p:pic>
      <p:pic>
        <p:nvPicPr>
          <p:cNvPr id="14" name="Содержимое 13" descr="P4230289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214942" y="1071546"/>
            <a:ext cx="3786214" cy="3000396"/>
          </a:xfrm>
        </p:spPr>
      </p:pic>
      <p:pic>
        <p:nvPicPr>
          <p:cNvPr id="10" name="Содержимое 9" descr="PA240957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5214942" y="4114800"/>
            <a:ext cx="3643338" cy="27432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хема 8"/>
          <p:cNvGraphicFramePr/>
          <p:nvPr/>
        </p:nvGraphicFramePr>
        <p:xfrm>
          <a:off x="928662" y="0"/>
          <a:ext cx="7143800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073190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6" descr="P104009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502400" y="0"/>
            <a:ext cx="2641600" cy="2286000"/>
          </a:xfrm>
        </p:spPr>
      </p:pic>
      <p:pic>
        <p:nvPicPr>
          <p:cNvPr id="12292" name="Picture 17" descr="P104009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0"/>
            <a:ext cx="2641600" cy="2438400"/>
          </a:xfrm>
        </p:spPr>
      </p:pic>
      <p:pic>
        <p:nvPicPr>
          <p:cNvPr id="12293" name="Picture 18" descr="P10401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04800" y="3124200"/>
            <a:ext cx="3784600" cy="3276600"/>
          </a:xfrm>
        </p:spPr>
      </p:pic>
      <p:pic>
        <p:nvPicPr>
          <p:cNvPr id="12294" name="Picture 19" descr="P10401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124200"/>
            <a:ext cx="4038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22" descr="P104009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Rectangle 24"/>
          <p:cNvSpPr>
            <a:spLocks noChangeArrowheads="1"/>
          </p:cNvSpPr>
          <p:nvPr/>
        </p:nvSpPr>
        <p:spPr bwMode="auto">
          <a:xfrm>
            <a:off x="3505200" y="1643050"/>
            <a:ext cx="2781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800" dirty="0"/>
              <a:t>Орнамент «Заячьи уши»</a:t>
            </a:r>
          </a:p>
        </p:txBody>
      </p:sp>
      <p:sp>
        <p:nvSpPr>
          <p:cNvPr id="12297" name="Rectangle 25"/>
          <p:cNvSpPr>
            <a:spLocks noChangeArrowheads="1"/>
          </p:cNvSpPr>
          <p:nvPr/>
        </p:nvSpPr>
        <p:spPr bwMode="auto">
          <a:xfrm>
            <a:off x="4724400" y="6072206"/>
            <a:ext cx="4187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800" dirty="0"/>
              <a:t>Закладка для книги Орнамент «Чум» </a:t>
            </a:r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0" y="1981200"/>
            <a:ext cx="3424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«Рисование стойбища </a:t>
            </a:r>
            <a:r>
              <a:rPr lang="ru-RU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хантов</a:t>
            </a:r>
            <a:r>
              <a:rPr lang="ru-RU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»</a:t>
            </a: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6572264" y="1857365"/>
            <a:ext cx="25717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Рисование орнамента на одежде</a:t>
            </a:r>
          </a:p>
        </p:txBody>
      </p:sp>
      <p:sp>
        <p:nvSpPr>
          <p:cNvPr id="16413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2214546" y="2285992"/>
            <a:ext cx="6170502" cy="91440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folHlink"/>
                </a:solidFill>
              </a:rPr>
              <a:t>Творчество детей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8662" y="5929330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Орнамент Охотник</a:t>
            </a: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14348" y="3357562"/>
            <a:ext cx="2357454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0" name="Схема 19"/>
          <p:cNvGraphicFramePr/>
          <p:nvPr/>
        </p:nvGraphicFramePr>
        <p:xfrm>
          <a:off x="0" y="0"/>
          <a:ext cx="9144000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>
            <a:lum contrast="18000"/>
          </a:blip>
          <a:stretch>
            <a:fillRect/>
          </a:stretch>
        </p:blipFill>
        <p:spPr bwMode="auto">
          <a:xfrm>
            <a:off x="500034" y="1142984"/>
            <a:ext cx="2857519" cy="285752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9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lum contrast="30000"/>
          </a:blip>
          <a:srcRect l="34322" t="17094" r="11765" b="25203"/>
          <a:stretch>
            <a:fillRect/>
          </a:stretch>
        </p:blipFill>
        <p:spPr bwMode="auto">
          <a:xfrm>
            <a:off x="6786578" y="1071546"/>
            <a:ext cx="1928826" cy="257176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/>
          <a:srcRect r="3000"/>
          <a:stretch>
            <a:fillRect/>
          </a:stretch>
        </p:blipFill>
        <p:spPr bwMode="auto">
          <a:xfrm>
            <a:off x="6215074" y="4000504"/>
            <a:ext cx="2645252" cy="242889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 cstate="print">
            <a:lum contrast="18000"/>
          </a:blip>
          <a:srcRect l="11765" t="10701" r="12738" b="17363"/>
          <a:stretch>
            <a:fillRect/>
          </a:stretch>
        </p:blipFill>
        <p:spPr bwMode="auto">
          <a:xfrm>
            <a:off x="3714744" y="1071546"/>
            <a:ext cx="2297299" cy="257176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643306" y="4000504"/>
            <a:ext cx="2286016" cy="2457448"/>
            <a:chOff x="145" y="144"/>
            <a:chExt cx="2769" cy="3744"/>
          </a:xfrm>
        </p:grpSpPr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11" cstate="print"/>
            <a:srcRect l="27466" t="16388" b="12383"/>
            <a:stretch>
              <a:fillRect/>
            </a:stretch>
          </p:blipFill>
          <p:spPr bwMode="auto">
            <a:xfrm>
              <a:off x="145" y="144"/>
              <a:ext cx="2769" cy="3744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12"/>
            <a:srcRect l="52942" t="35614" r="32353" b="50853"/>
            <a:stretch>
              <a:fillRect/>
            </a:stretch>
          </p:blipFill>
          <p:spPr bwMode="auto">
            <a:xfrm>
              <a:off x="1968" y="1920"/>
              <a:ext cx="720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7" name="TextBox 26"/>
          <p:cNvSpPr txBox="1"/>
          <p:nvPr/>
        </p:nvSpPr>
        <p:spPr>
          <a:xfrm>
            <a:off x="928662" y="3286124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Кукушка</a:t>
            </a:r>
            <a:endParaRPr lang="ru-RU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357950" y="5357826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Лиса и гуси</a:t>
            </a:r>
            <a:endParaRPr lang="ru-RU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715140" y="3214687"/>
            <a:ext cx="2000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Берестяной нос</a:t>
            </a:r>
            <a:endParaRPr lang="ru-RU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4000496" y="3143248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Звйчишка</a:t>
            </a:r>
            <a:endParaRPr lang="ru-RU" sz="2400" dirty="0"/>
          </a:p>
        </p:txBody>
      </p:sp>
      <p:sp>
        <p:nvSpPr>
          <p:cNvPr id="31" name="TextBox 30"/>
          <p:cNvSpPr txBox="1"/>
          <p:nvPr/>
        </p:nvSpPr>
        <p:spPr>
          <a:xfrm flipH="1">
            <a:off x="3786181" y="6000768"/>
            <a:ext cx="1857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Умная сова</a:t>
            </a:r>
            <a:endParaRPr lang="ru-RU" sz="2400" dirty="0"/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>
            <a:lum contrast="36000"/>
          </a:blip>
          <a:srcRect l="26494" t="18507" b="15950"/>
          <a:stretch>
            <a:fillRect/>
          </a:stretch>
        </p:blipFill>
        <p:spPr bwMode="auto">
          <a:xfrm>
            <a:off x="428596" y="4143380"/>
            <a:ext cx="2928958" cy="2394289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428596" y="6072206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Хочу, не хочу!</a:t>
            </a:r>
            <a:endParaRPr lang="ru-RU" sz="24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media.nakanune.ru/images/pictures/275x/image_8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285728"/>
            <a:ext cx="1709350" cy="228120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57224" y="214290"/>
            <a:ext cx="8001056" cy="64294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4000" dirty="0" smtClean="0"/>
          </a:p>
          <a:p>
            <a:pPr>
              <a:buNone/>
            </a:pPr>
            <a:endParaRPr lang="ru-RU" sz="4000" dirty="0" smtClean="0"/>
          </a:p>
          <a:p>
            <a:pPr>
              <a:buNone/>
            </a:pPr>
            <a:endParaRPr lang="ru-RU" sz="4000" dirty="0" smtClean="0"/>
          </a:p>
          <a:p>
            <a:pPr>
              <a:buNone/>
            </a:pPr>
            <a:r>
              <a:rPr lang="ru-RU" sz="4000" dirty="0" smtClean="0"/>
              <a:t>Наш округ -седой богатырь</a:t>
            </a:r>
          </a:p>
          <a:p>
            <a:pPr>
              <a:buNone/>
            </a:pPr>
            <a:r>
              <a:rPr lang="ru-RU" sz="4000" dirty="0" smtClean="0"/>
              <a:t>Свой дух возродил величаво</a:t>
            </a:r>
          </a:p>
          <a:p>
            <a:pPr>
              <a:buNone/>
            </a:pPr>
            <a:r>
              <a:rPr lang="ru-RU" sz="4000" dirty="0" smtClean="0"/>
              <a:t>Опора России –Урал и Сибирь!</a:t>
            </a:r>
          </a:p>
          <a:p>
            <a:pPr>
              <a:buNone/>
            </a:pPr>
            <a:r>
              <a:rPr lang="ru-RU" sz="4000" dirty="0" smtClean="0"/>
              <a:t>Гордимся </a:t>
            </a:r>
            <a:r>
              <a:rPr lang="ru-RU" sz="4000" dirty="0" err="1" smtClean="0"/>
              <a:t>Югрою</a:t>
            </a:r>
            <a:r>
              <a:rPr lang="ru-RU" sz="4000" dirty="0" smtClean="0"/>
              <a:t> по праву!</a:t>
            </a:r>
          </a:p>
          <a:p>
            <a:pPr algn="ctr">
              <a:buNone/>
            </a:pPr>
            <a:endParaRPr lang="ru-RU" sz="2800" dirty="0" smtClean="0"/>
          </a:p>
          <a:p>
            <a:pPr algn="ctr">
              <a:buNone/>
            </a:pPr>
            <a:endParaRPr lang="ru-RU" sz="2800" dirty="0" smtClean="0"/>
          </a:p>
          <a:p>
            <a:pPr algn="r">
              <a:buNone/>
            </a:pPr>
            <a:r>
              <a:rPr lang="ru-RU" sz="2800" dirty="0" smtClean="0"/>
              <a:t>Из гимна ХМАО- </a:t>
            </a:r>
            <a:r>
              <a:rPr lang="ru-RU" sz="2800" dirty="0" err="1" smtClean="0"/>
              <a:t>Югры</a:t>
            </a:r>
            <a:r>
              <a:rPr lang="ru-RU" sz="2800" dirty="0" smtClean="0"/>
              <a:t>.</a:t>
            </a:r>
          </a:p>
          <a:p>
            <a:pPr algn="ctr">
              <a:buNone/>
            </a:pPr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0" y="0"/>
          <a:ext cx="9144000" cy="150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Содержимое 9" descr="P4210258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0" y="1571612"/>
            <a:ext cx="4495800" cy="5286388"/>
          </a:xfrm>
        </p:spPr>
      </p:pic>
      <p:pic>
        <p:nvPicPr>
          <p:cNvPr id="11" name="Содержимое 10" descr="P4210263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4429124" y="1571612"/>
            <a:ext cx="4714876" cy="5286388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5" name="Схема 14"/>
          <p:cNvGraphicFramePr/>
          <p:nvPr/>
        </p:nvGraphicFramePr>
        <p:xfrm>
          <a:off x="0" y="0"/>
          <a:ext cx="9144000" cy="107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Содержимое 10" descr="P4210253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0" y="1428736"/>
            <a:ext cx="4357686" cy="5429264"/>
          </a:xfrm>
        </p:spPr>
      </p:pic>
      <p:pic>
        <p:nvPicPr>
          <p:cNvPr id="14" name="Содержимое 13" descr="P4210261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4572000" y="1500174"/>
            <a:ext cx="4572000" cy="5357826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15436" cy="1000132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PA24096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4281518" cy="4929222"/>
          </a:xfrm>
        </p:spPr>
      </p:pic>
      <p:pic>
        <p:nvPicPr>
          <p:cNvPr id="13" name="Содержимое 12" descr="PA2409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500174"/>
            <a:ext cx="3929090" cy="4929222"/>
          </a:xfrm>
        </p:spPr>
      </p:pic>
      <p:graphicFrame>
        <p:nvGraphicFramePr>
          <p:cNvPr id="16" name="Схема 15"/>
          <p:cNvGraphicFramePr/>
          <p:nvPr/>
        </p:nvGraphicFramePr>
        <p:xfrm>
          <a:off x="0" y="0"/>
          <a:ext cx="9001156" cy="156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1071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Содержимое 6" descr="PA271013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214282" y="1214422"/>
            <a:ext cx="4324352" cy="5143536"/>
          </a:xfrm>
        </p:spPr>
      </p:pic>
      <p:pic>
        <p:nvPicPr>
          <p:cNvPr id="8" name="Содержимое 7" descr="PA271009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4648200" y="1285860"/>
            <a:ext cx="4038600" cy="500066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1285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Содержимое 6" descr="PA271023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285720" y="1571612"/>
            <a:ext cx="4210080" cy="4429156"/>
          </a:xfrm>
        </p:spPr>
      </p:pic>
      <p:pic>
        <p:nvPicPr>
          <p:cNvPr id="8" name="Содержимое 7" descr="PA271021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4648200" y="1643050"/>
            <a:ext cx="4038600" cy="4214842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142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Содержимое 7" descr="P4230301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0" y="1500174"/>
            <a:ext cx="4643438" cy="5000660"/>
          </a:xfrm>
        </p:spPr>
      </p:pic>
      <p:pic>
        <p:nvPicPr>
          <p:cNvPr id="10" name="Содержимое 9" descr="P4230298.JPG"/>
          <p:cNvPicPr>
            <a:picLocks noGrp="1" noChangeAspect="1"/>
          </p:cNvPicPr>
          <p:nvPr>
            <p:ph sz="half" idx="1"/>
          </p:nvPr>
        </p:nvPicPr>
        <p:blipFill>
          <a:blip r:embed="rId8" cstate="print"/>
          <a:stretch>
            <a:fillRect/>
          </a:stretch>
        </p:blipFill>
        <p:spPr>
          <a:xfrm>
            <a:off x="4500562" y="1500174"/>
            <a:ext cx="4643438" cy="500066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0" y="0"/>
          <a:ext cx="9144000" cy="1285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Содержимое 10" descr="PB052077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4500562" y="1428736"/>
            <a:ext cx="4429156" cy="4857784"/>
          </a:xfrm>
        </p:spPr>
      </p:pic>
      <p:pic>
        <p:nvPicPr>
          <p:cNvPr id="9" name="Содержимое 8" descr="PB052060.JPG"/>
          <p:cNvPicPr>
            <a:picLocks noGrp="1" noChangeAspect="1"/>
          </p:cNvPicPr>
          <p:nvPr>
            <p:ph sz="half" idx="1"/>
          </p:nvPr>
        </p:nvPicPr>
        <p:blipFill>
          <a:blip r:embed="rId8" cstate="print"/>
          <a:stretch>
            <a:fillRect/>
          </a:stretch>
        </p:blipFill>
        <p:spPr>
          <a:xfrm>
            <a:off x="0" y="1428736"/>
            <a:ext cx="4495800" cy="4929222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0" y="0"/>
          <a:ext cx="9144000" cy="1285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Содержимое 6" descr="PC052139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0" y="1714488"/>
            <a:ext cx="4495800" cy="4714908"/>
          </a:xfrm>
        </p:spPr>
      </p:pic>
      <p:pic>
        <p:nvPicPr>
          <p:cNvPr id="10" name="Содержимое 9" descr="PC052134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4572000" y="1714488"/>
            <a:ext cx="4572000" cy="464347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Содержимое 8" descr="PA240966.JPG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285720" y="1571612"/>
            <a:ext cx="4143404" cy="5143536"/>
          </a:xfrm>
        </p:spPr>
      </p:pic>
      <p:pic>
        <p:nvPicPr>
          <p:cNvPr id="10" name="Содержимое 9" descr="PA240977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4786314" y="1643050"/>
            <a:ext cx="3929090" cy="500066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14282" y="0"/>
          <a:ext cx="8472518" cy="1285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Содержимое 5" descr="P1030717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457200" y="1643050"/>
            <a:ext cx="4038600" cy="4643470"/>
          </a:xfrm>
        </p:spPr>
      </p:pic>
      <p:pic>
        <p:nvPicPr>
          <p:cNvPr id="10" name="Содержимое 5" descr="P1030728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4929190" y="1643050"/>
            <a:ext cx="3714776" cy="4711713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57224" y="214290"/>
            <a:ext cx="8001056" cy="6429420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endParaRPr lang="ru-RU" sz="4000" dirty="0" smtClean="0"/>
          </a:p>
          <a:p>
            <a:pPr>
              <a:buNone/>
            </a:pPr>
            <a:r>
              <a:rPr lang="ru-RU" sz="4000" b="1" dirty="0" smtClean="0"/>
              <a:t>                ПОЯСНИТЕЛЬНАЯ ЗАПИСКА:</a:t>
            </a:r>
            <a:endParaRPr lang="ru-RU" sz="4000" dirty="0" smtClean="0"/>
          </a:p>
          <a:p>
            <a:pPr>
              <a:buNone/>
            </a:pPr>
            <a:r>
              <a:rPr lang="ru-RU" sz="4000" dirty="0" smtClean="0"/>
              <a:t>        Югорская земля -   это край, удивляющий своей красотой, щедростью и величием. Богатая история </a:t>
            </a:r>
            <a:r>
              <a:rPr lang="ru-RU" sz="4000" dirty="0" err="1" smtClean="0"/>
              <a:t>Югры</a:t>
            </a:r>
            <a:r>
              <a:rPr lang="ru-RU" sz="4000" dirty="0" smtClean="0"/>
              <a:t>, сам дух этой земли, поистине философский и мудрый, располагают к неторопливому повествованию, размышлению о прошлом, настоящем и будущем. </a:t>
            </a:r>
            <a:br>
              <a:rPr lang="ru-RU" sz="4000" dirty="0" smtClean="0"/>
            </a:br>
            <a:r>
              <a:rPr lang="ru-RU" sz="4000" dirty="0" smtClean="0"/>
              <a:t>Мы обязаны сохранить для потомков это бесценное наследство, сделать его основой новейшей истории края, который мы с гордостью называем своей родиной. </a:t>
            </a:r>
            <a:br>
              <a:rPr lang="ru-RU" sz="4000" dirty="0" smtClean="0"/>
            </a:br>
            <a:r>
              <a:rPr lang="ru-RU" sz="4000" dirty="0" smtClean="0"/>
              <a:t>       Наш проект направлен на ознакомление детей с </a:t>
            </a:r>
            <a:r>
              <a:rPr lang="ru-RU" sz="4000" dirty="0" err="1" smtClean="0"/>
              <a:t>Югрой</a:t>
            </a:r>
            <a:r>
              <a:rPr lang="ru-RU" sz="4000" dirty="0" smtClean="0"/>
              <a:t>, с родным краем, с малой Родиной.</a:t>
            </a:r>
          </a:p>
          <a:p>
            <a:pPr>
              <a:buNone/>
            </a:pPr>
            <a:r>
              <a:rPr lang="ru-RU" sz="4000" dirty="0" smtClean="0"/>
              <a:t>        Проект включает в себя материалы для совместной деятельности  с детьми, множество консультаций для родителей, презентации и игры для детей. Дети узнают историю нашего края, города  </a:t>
            </a:r>
            <a:r>
              <a:rPr lang="ru-RU" sz="4000" dirty="0" err="1" smtClean="0"/>
              <a:t>Урая</a:t>
            </a:r>
            <a:r>
              <a:rPr lang="ru-RU" sz="4000" dirty="0" smtClean="0"/>
              <a:t>,  познакомятся с растениями и животными тайги, узнают много интересного о жизни и традициях коренных жителей – ханты и манси.</a:t>
            </a:r>
          </a:p>
          <a:p>
            <a:pPr algn="ctr">
              <a:buNone/>
            </a:pPr>
            <a:endParaRPr lang="ru-RU" sz="4000" dirty="0" smtClean="0"/>
          </a:p>
          <a:p>
            <a:pPr algn="ctr">
              <a:buNone/>
            </a:pPr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472518" cy="1500174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PA2709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43050"/>
            <a:ext cx="4210080" cy="4678189"/>
          </a:xfrm>
        </p:spPr>
      </p:pic>
      <p:pic>
        <p:nvPicPr>
          <p:cNvPr id="8" name="Содержимое 7" descr="PA2709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43050"/>
            <a:ext cx="4210080" cy="4714907"/>
          </a:xfrm>
        </p:spPr>
      </p:pic>
      <p:graphicFrame>
        <p:nvGraphicFramePr>
          <p:cNvPr id="9" name="Схема 8"/>
          <p:cNvGraphicFramePr/>
          <p:nvPr/>
        </p:nvGraphicFramePr>
        <p:xfrm>
          <a:off x="0" y="214290"/>
          <a:ext cx="9144000" cy="1107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0" descr="0_6bb7e_3e873568_X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143000"/>
            <a:ext cx="3505200" cy="2590800"/>
          </a:xfrm>
          <a:noFill/>
        </p:spPr>
      </p:pic>
      <p:pic>
        <p:nvPicPr>
          <p:cNvPr id="10244" name="Picture 13" descr="P104009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295400"/>
            <a:ext cx="3175000" cy="2332038"/>
          </a:xfrm>
          <a:noFill/>
        </p:spPr>
      </p:pic>
      <p:sp>
        <p:nvSpPr>
          <p:cNvPr id="10245" name="Rectangle 14"/>
          <p:cNvSpPr>
            <a:spLocks noChangeArrowheads="1"/>
          </p:cNvSpPr>
          <p:nvPr/>
        </p:nvSpPr>
        <p:spPr bwMode="auto">
          <a:xfrm>
            <a:off x="5334000" y="3048000"/>
            <a:ext cx="198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«Кукла - ягодка»</a:t>
            </a:r>
          </a:p>
        </p:txBody>
      </p:sp>
      <p:sp>
        <p:nvSpPr>
          <p:cNvPr id="10246" name="Rectangle 15"/>
          <p:cNvSpPr>
            <a:spLocks noChangeArrowheads="1"/>
          </p:cNvSpPr>
          <p:nvPr/>
        </p:nvSpPr>
        <p:spPr bwMode="auto">
          <a:xfrm>
            <a:off x="685800" y="3357562"/>
            <a:ext cx="2243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800" dirty="0"/>
              <a:t>Куклы -люди</a:t>
            </a:r>
          </a:p>
        </p:txBody>
      </p:sp>
      <p:pic>
        <p:nvPicPr>
          <p:cNvPr id="10247" name="Picture 16" descr="P10401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000504"/>
            <a:ext cx="3886200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7" descr="P10401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40386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Rectangle 18"/>
          <p:cNvSpPr>
            <a:spLocks noChangeArrowheads="1"/>
          </p:cNvSpPr>
          <p:nvPr/>
        </p:nvSpPr>
        <p:spPr bwMode="auto">
          <a:xfrm>
            <a:off x="5638800" y="58674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800"/>
              <a:t>«Кукла-шишка» </a:t>
            </a:r>
          </a:p>
        </p:txBody>
      </p:sp>
      <p:sp>
        <p:nvSpPr>
          <p:cNvPr id="10250" name="Rectangle 19"/>
          <p:cNvSpPr>
            <a:spLocks noChangeArrowheads="1"/>
          </p:cNvSpPr>
          <p:nvPr/>
        </p:nvSpPr>
        <p:spPr bwMode="auto">
          <a:xfrm>
            <a:off x="1447800" y="6172200"/>
            <a:ext cx="195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800" dirty="0"/>
              <a:t>«Кукла- дерево»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14290"/>
            <a:ext cx="8929718" cy="71439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>
                <a:solidFill>
                  <a:srgbClr val="9B4129"/>
                </a:solidFill>
              </a:rPr>
              <a:t/>
            </a:r>
            <a:br>
              <a:rPr lang="ru-RU" sz="4000" dirty="0" smtClean="0">
                <a:solidFill>
                  <a:srgbClr val="9B4129"/>
                </a:solidFill>
              </a:rPr>
            </a:br>
            <a:endParaRPr lang="ru-RU" sz="4000" dirty="0" smtClean="0">
              <a:solidFill>
                <a:srgbClr val="9B4129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214282" y="1"/>
          <a:ext cx="864399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457200" y="214290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Содержимое 6" descr="P4180215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357158" y="1357298"/>
            <a:ext cx="4138642" cy="5000660"/>
          </a:xfrm>
        </p:spPr>
      </p:pic>
      <p:pic>
        <p:nvPicPr>
          <p:cNvPr id="10" name="Содержимое 9" descr="P4180223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4648200" y="1428736"/>
            <a:ext cx="4210080" cy="4857784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214282" y="214290"/>
          <a:ext cx="8786874" cy="107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4" descr="P1030726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214282" y="1214422"/>
            <a:ext cx="4281518" cy="4786346"/>
          </a:xfrm>
        </p:spPr>
      </p:pic>
      <p:pic>
        <p:nvPicPr>
          <p:cNvPr id="8" name="Содержимое 4" descr="P1030710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4648200" y="1285860"/>
            <a:ext cx="4281518" cy="464347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457200" y="214290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Содержимое 8" descr="P1040017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457200" y="1643050"/>
            <a:ext cx="4038600" cy="4572032"/>
          </a:xfrm>
        </p:spPr>
      </p:pic>
      <p:pic>
        <p:nvPicPr>
          <p:cNvPr id="10" name="Содержимое 9" descr="P1040010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4648200" y="1643050"/>
            <a:ext cx="4038600" cy="4572032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457200" y="142852"/>
          <a:ext cx="8229600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Содержимое 6" descr="P1040562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457200" y="1428736"/>
            <a:ext cx="4038600" cy="4714908"/>
          </a:xfrm>
        </p:spPr>
      </p:pic>
      <p:pic>
        <p:nvPicPr>
          <p:cNvPr id="8" name="Содержимое 7" descr="P1040563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4648200" y="1500174"/>
            <a:ext cx="4038600" cy="464347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/>
        </p:nvGraphicFramePr>
        <p:xfrm>
          <a:off x="928662" y="214290"/>
          <a:ext cx="8001056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Содержимое 11" descr="PB165330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500166" y="1643050"/>
            <a:ext cx="6286544" cy="4786345"/>
          </a:xfr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" name="Содержимое 10" descr="PVLUd-lj4Fk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1928802"/>
            <a:ext cx="4038600" cy="4143404"/>
          </a:xfrm>
        </p:spPr>
      </p:pic>
      <p:pic>
        <p:nvPicPr>
          <p:cNvPr id="12" name="Содержимое 11" descr="CKy9-hsXOCA (1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57364"/>
            <a:ext cx="4038600" cy="4143404"/>
          </a:xfrm>
        </p:spPr>
      </p:pic>
      <p:graphicFrame>
        <p:nvGraphicFramePr>
          <p:cNvPr id="10" name="Схема 9"/>
          <p:cNvGraphicFramePr/>
          <p:nvPr/>
        </p:nvGraphicFramePr>
        <p:xfrm>
          <a:off x="0" y="0"/>
          <a:ext cx="8858280" cy="142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85786" y="0"/>
            <a:ext cx="8143932" cy="6715148"/>
          </a:xfrm>
        </p:spPr>
        <p:txBody>
          <a:bodyPr>
            <a:normAutofit fontScale="40000" lnSpcReduction="20000"/>
          </a:bodyPr>
          <a:lstStyle/>
          <a:p>
            <a:r>
              <a:rPr lang="ru-RU" sz="8000" b="1" dirty="0" smtClean="0"/>
              <a:t>Результат работы проекта.</a:t>
            </a:r>
            <a:endParaRPr lang="ru-RU" sz="8000" dirty="0" smtClean="0"/>
          </a:p>
          <a:p>
            <a:r>
              <a:rPr lang="ru-RU" sz="8000" dirty="0" smtClean="0"/>
              <a:t>1.Создано развивающее пространство с региональной направленностью.</a:t>
            </a:r>
          </a:p>
          <a:p>
            <a:r>
              <a:rPr lang="ru-RU" sz="8000" dirty="0" smtClean="0"/>
              <a:t>2.Создан музей кукол «</a:t>
            </a:r>
            <a:r>
              <a:rPr lang="ru-RU" sz="8000" dirty="0" err="1" smtClean="0"/>
              <a:t>Акань</a:t>
            </a:r>
            <a:r>
              <a:rPr lang="ru-RU" sz="8000" dirty="0" smtClean="0"/>
              <a:t>»</a:t>
            </a:r>
          </a:p>
          <a:p>
            <a:r>
              <a:rPr lang="ru-RU" sz="8000" dirty="0" smtClean="0"/>
              <a:t>3.Созданы  методические наработки, где собраны все материалы.(занятия, консультации, презентации).</a:t>
            </a:r>
          </a:p>
          <a:p>
            <a:r>
              <a:rPr lang="ru-RU" sz="8000" dirty="0" smtClean="0"/>
              <a:t>4. Накоплены знания о коренных народностях Севера </a:t>
            </a:r>
            <a:r>
              <a:rPr lang="ru-RU" sz="8000" dirty="0" err="1" smtClean="0"/>
              <a:t>хантов</a:t>
            </a:r>
            <a:r>
              <a:rPr lang="ru-RU" sz="8000" dirty="0" smtClean="0"/>
              <a:t> и манси. </a:t>
            </a:r>
          </a:p>
          <a:p>
            <a:r>
              <a:rPr lang="ru-RU" sz="8000" dirty="0" smtClean="0"/>
              <a:t>5.Накопленные знания  используются в творческой и продуктивной деятельности детей.</a:t>
            </a:r>
          </a:p>
          <a:p>
            <a:pPr algn="ctr">
              <a:buNone/>
            </a:pPr>
            <a:endParaRPr lang="ru-RU" sz="8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85786" y="0"/>
            <a:ext cx="8143932" cy="6715148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 smtClean="0"/>
              <a:t>Актуальность:</a:t>
            </a:r>
            <a:r>
              <a:rPr lang="ru-RU" sz="8000" dirty="0" smtClean="0"/>
              <a:t> </a:t>
            </a:r>
          </a:p>
          <a:p>
            <a:pPr>
              <a:buNone/>
            </a:pPr>
            <a:r>
              <a:rPr lang="ru-RU" sz="8000" dirty="0" smtClean="0"/>
              <a:t>          Воспитание патриотических чувств не должно проходить эпизодически, от случая к случаю, оно требует проведения систематических мероприятий, способствующих привитию детям чувства любви и привязанности к природным и культурным ценностям родного края. От того, как они будут сформированы в первые годы жизни ребёнка, во многом зависит всё его последующее развитие.</a:t>
            </a:r>
          </a:p>
          <a:p>
            <a:pPr>
              <a:buNone/>
            </a:pPr>
            <a:r>
              <a:rPr lang="ru-RU" sz="8000" dirty="0" smtClean="0"/>
              <a:t>            Используя в своей работе с детьми дошкольного возраста  краеведческий материал, мы воспитываем патриотические чувства, которые сохраняются на всю жизнь и служат духовному развитию личности; воспитывая детей на событиях, тесно связанных с историей, природой родного края, мы тем самым формируем глубокую привязанность к нему, чувство гордости.</a:t>
            </a:r>
          </a:p>
          <a:p>
            <a:pPr>
              <a:buNone/>
            </a:pPr>
            <a:r>
              <a:rPr lang="ru-RU" sz="8000" dirty="0" smtClean="0"/>
              <a:t>           Формирование чувства  любви к родному городу, краю происходит через  воспитание положительного отношения к тем местам, где он родился и живет,  умения  видеть и понимать красоту окружающей жизни, желания больше узнать об особенностях родного края, людях, истории и окружающей природе. Нравственные качества не возникают путем естественного «созревания». Их развитие осуществляется в процессе накопления  и  освоения конкретных фактов, а  зависит это от средств и методов воспитания, от условий в которых живет ребенок.</a:t>
            </a:r>
            <a:r>
              <a:rPr lang="ru-RU" sz="8000" b="1" dirty="0" smtClean="0"/>
              <a:t> </a:t>
            </a:r>
            <a:endParaRPr lang="ru-RU" sz="8000" dirty="0" smtClean="0"/>
          </a:p>
          <a:p>
            <a:pPr algn="ctr"/>
            <a:endParaRPr lang="ru-RU" sz="8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85786" y="0"/>
            <a:ext cx="8143932" cy="6715148"/>
          </a:xfrm>
        </p:spPr>
        <p:txBody>
          <a:bodyPr>
            <a:normAutofit fontScale="62500" lnSpcReduction="20000"/>
          </a:bodyPr>
          <a:lstStyle/>
          <a:p>
            <a:r>
              <a:rPr lang="ru-RU" sz="5400" b="1" dirty="0" smtClean="0"/>
              <a:t>Проблема: </a:t>
            </a:r>
          </a:p>
          <a:p>
            <a:pPr>
              <a:buNone/>
            </a:pPr>
            <a:r>
              <a:rPr lang="ru-RU" sz="5400" dirty="0" smtClean="0"/>
              <a:t>-вопросы воспитания патриотизма, гражданственности в молодых семьях не считаются важными;</a:t>
            </a:r>
          </a:p>
          <a:p>
            <a:pPr>
              <a:buNone/>
            </a:pPr>
            <a:r>
              <a:rPr lang="ru-RU" sz="5400" dirty="0" smtClean="0"/>
              <a:t>-у многих дошкольников отсутствует познавательный интерес к истории и культурному наследию города, края; </a:t>
            </a:r>
          </a:p>
          <a:p>
            <a:pPr>
              <a:buNone/>
            </a:pPr>
            <a:r>
              <a:rPr lang="ru-RU" sz="5400" dirty="0" smtClean="0"/>
              <a:t>-у воспитанников непрочные знания в области истории Ханты – Мансийского округа;</a:t>
            </a:r>
          </a:p>
          <a:p>
            <a:pPr>
              <a:buNone/>
            </a:pPr>
            <a:r>
              <a:rPr lang="ru-RU" sz="5400" dirty="0" smtClean="0"/>
              <a:t>-отсутствие знаний о традициях, фольклоре коренных народов севера.</a:t>
            </a:r>
          </a:p>
          <a:p>
            <a:pPr algn="ctr">
              <a:buNone/>
            </a:pPr>
            <a:endParaRPr lang="ru-RU" sz="5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85786" y="0"/>
            <a:ext cx="8143932" cy="671514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Цель проекта:</a:t>
            </a:r>
            <a:r>
              <a:rPr lang="ru-RU" sz="3600" b="1" u="sng" dirty="0" smtClean="0"/>
              <a:t> </a:t>
            </a:r>
          </a:p>
          <a:p>
            <a:pPr>
              <a:buNone/>
            </a:pPr>
            <a:r>
              <a:rPr lang="ru-RU" sz="3600" dirty="0" smtClean="0"/>
              <a:t>        Расширение и углубление  представления детей о Ханты – Мансийском Автономном округе; природе родного края, жизни, быте и народных промыслах коренных народов: ханты и манси.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85786" y="0"/>
            <a:ext cx="8143932" cy="6715148"/>
          </a:xfrm>
        </p:spPr>
        <p:txBody>
          <a:bodyPr>
            <a:normAutofit fontScale="32500" lnSpcReduction="20000"/>
          </a:bodyPr>
          <a:lstStyle/>
          <a:p>
            <a:r>
              <a:rPr lang="ru-RU" sz="8000" b="1" dirty="0" smtClean="0"/>
              <a:t>Задачи:</a:t>
            </a:r>
            <a:endParaRPr lang="ru-RU" sz="8000" dirty="0" smtClean="0"/>
          </a:p>
          <a:p>
            <a:pPr lvl="0"/>
            <a:r>
              <a:rPr lang="ru-RU" sz="8000" dirty="0" smtClean="0"/>
              <a:t>Знакомство детей с символикой, достопримечательностями ХМАО.</a:t>
            </a:r>
          </a:p>
          <a:p>
            <a:pPr lvl="0"/>
            <a:r>
              <a:rPr lang="ru-RU" sz="8000" dirty="0" smtClean="0"/>
              <a:t>Закрепление знания о природных богатствах края.</a:t>
            </a:r>
          </a:p>
          <a:p>
            <a:pPr lvl="0"/>
            <a:r>
              <a:rPr lang="ru-RU" sz="8000" dirty="0" smtClean="0"/>
              <a:t>Создание условия для исследовательской деятельности.</a:t>
            </a:r>
          </a:p>
          <a:p>
            <a:pPr lvl="0"/>
            <a:r>
              <a:rPr lang="ru-RU" sz="8000" dirty="0" smtClean="0"/>
              <a:t>Расширение знании об историческом и культурном наследии народов ханты и манси.</a:t>
            </a:r>
          </a:p>
          <a:p>
            <a:pPr lvl="0"/>
            <a:r>
              <a:rPr lang="ru-RU" sz="8000" dirty="0" smtClean="0"/>
              <a:t>Формирование осознанного отношения к природе ХМАО и экологическим проблемам родного края.</a:t>
            </a:r>
          </a:p>
          <a:p>
            <a:pPr lvl="0"/>
            <a:r>
              <a:rPr lang="ru-RU" sz="8000" dirty="0" smtClean="0"/>
              <a:t>Воспитание нравственно-патриотических чувств у детей через приобщение воспитанников к истории и культуре родного края.</a:t>
            </a:r>
          </a:p>
          <a:p>
            <a:pPr lvl="0"/>
            <a:r>
              <a:rPr lang="ru-RU" sz="8000" dirty="0" smtClean="0"/>
              <a:t>Организация сотрудничество с семьями воспитанников.</a:t>
            </a:r>
          </a:p>
          <a:p>
            <a:pPr algn="ctr"/>
            <a:endParaRPr lang="ru-RU" sz="8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57224" y="214290"/>
            <a:ext cx="7829576" cy="6110310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 smtClean="0"/>
              <a:t>Паспорт проекта</a:t>
            </a:r>
            <a:endParaRPr lang="ru-RU" sz="8000" dirty="0" smtClean="0"/>
          </a:p>
          <a:p>
            <a:pPr>
              <a:buNone/>
            </a:pPr>
            <a:r>
              <a:rPr lang="ru-RU" sz="8000" b="1" dirty="0" smtClean="0"/>
              <a:t>Тип проекта</a:t>
            </a:r>
          </a:p>
          <a:p>
            <a:r>
              <a:rPr lang="ru-RU" sz="8000" dirty="0" smtClean="0"/>
              <a:t> По составу участников: групповой.</a:t>
            </a:r>
          </a:p>
          <a:p>
            <a:pPr lvl="0"/>
            <a:r>
              <a:rPr lang="ru-RU" sz="8000" dirty="0" smtClean="0"/>
              <a:t>По сроку реализации: долгосрочный (октябрь – май  2013-2014 г.)</a:t>
            </a:r>
          </a:p>
          <a:p>
            <a:pPr lvl="0"/>
            <a:r>
              <a:rPr lang="ru-RU" sz="8000" dirty="0" smtClean="0"/>
              <a:t>По целевой установке: информационно – исследовательский</a:t>
            </a:r>
          </a:p>
          <a:p>
            <a:endParaRPr lang="ru-RU" sz="8000" i="1" dirty="0" smtClean="0"/>
          </a:p>
          <a:p>
            <a:pPr>
              <a:buNone/>
            </a:pPr>
            <a:r>
              <a:rPr lang="ru-RU" sz="8000" b="1" i="1" dirty="0" smtClean="0"/>
              <a:t>Участники проекта:</a:t>
            </a:r>
            <a:endParaRPr lang="ru-RU" sz="8000" b="1" dirty="0" smtClean="0"/>
          </a:p>
          <a:p>
            <a:pPr lvl="0"/>
            <a:r>
              <a:rPr lang="ru-RU" sz="8000" dirty="0" smtClean="0"/>
              <a:t>воспитанники   подготовительной  группы №8;</a:t>
            </a:r>
          </a:p>
          <a:p>
            <a:pPr lvl="0"/>
            <a:r>
              <a:rPr lang="ru-RU" sz="8000" dirty="0" smtClean="0"/>
              <a:t>педагог-организатор детского сада №15</a:t>
            </a:r>
          </a:p>
          <a:p>
            <a:pPr lvl="0"/>
            <a:r>
              <a:rPr lang="ru-RU" sz="8000" dirty="0" smtClean="0"/>
              <a:t>воспитатели группы №8;</a:t>
            </a:r>
          </a:p>
          <a:p>
            <a:pPr lvl="0"/>
            <a:r>
              <a:rPr lang="ru-RU" sz="8000" dirty="0" smtClean="0"/>
              <a:t>родители воспитанников.</a:t>
            </a:r>
          </a:p>
          <a:p>
            <a:pPr lvl="0"/>
            <a:r>
              <a:rPr lang="ru-RU" sz="8000" dirty="0" smtClean="0"/>
              <a:t>Сотрудники  краеведческого  музея </a:t>
            </a:r>
            <a:r>
              <a:rPr lang="ru-RU" sz="8000" dirty="0" err="1" smtClean="0"/>
              <a:t>г.Урай</a:t>
            </a:r>
            <a:r>
              <a:rPr lang="ru-RU" sz="8000" dirty="0" smtClean="0"/>
              <a:t>, школы-мастерской народных промыслов и ремесел в </a:t>
            </a:r>
            <a:r>
              <a:rPr lang="ru-RU" sz="8000" dirty="0" err="1" smtClean="0"/>
              <a:t>г.Урай</a:t>
            </a:r>
            <a:r>
              <a:rPr lang="ru-RU" sz="8000" dirty="0" smtClean="0"/>
              <a:t>, сотрудники ЦДОД  </a:t>
            </a:r>
            <a:r>
              <a:rPr lang="ru-RU" sz="8000" dirty="0" err="1" smtClean="0"/>
              <a:t>г.Урай</a:t>
            </a:r>
            <a:r>
              <a:rPr lang="ru-RU" sz="8000" dirty="0" smtClean="0"/>
              <a:t>, сотрудники  детской библиотеки, сотрудники библиотеки школы №1</a:t>
            </a:r>
          </a:p>
          <a:p>
            <a:endParaRPr lang="ru-RU" sz="8000" b="1" i="1" dirty="0" smtClean="0"/>
          </a:p>
          <a:p>
            <a:pPr>
              <a:buNone/>
            </a:pPr>
            <a:r>
              <a:rPr lang="ru-RU" sz="8000" b="1" i="1" dirty="0" smtClean="0"/>
              <a:t>Основные направления работы с детьми:</a:t>
            </a:r>
            <a:endParaRPr lang="ru-RU" sz="8000" b="1" dirty="0" smtClean="0"/>
          </a:p>
          <a:p>
            <a:pPr lvl="0"/>
            <a:r>
              <a:rPr lang="ru-RU" sz="8000" dirty="0" smtClean="0"/>
              <a:t>совместная деятельность взрослого и ребенка;</a:t>
            </a:r>
          </a:p>
          <a:p>
            <a:pPr lvl="0"/>
            <a:r>
              <a:rPr lang="ru-RU" sz="8000" dirty="0" smtClean="0"/>
              <a:t>самостоятельная деятельность ребенка.</a:t>
            </a:r>
          </a:p>
          <a:p>
            <a:pPr algn="ctr"/>
            <a:endParaRPr lang="ru-RU" sz="8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85786" y="0"/>
            <a:ext cx="8143932" cy="6715148"/>
          </a:xfrm>
        </p:spPr>
        <p:txBody>
          <a:bodyPr>
            <a:normAutofit fontScale="32500" lnSpcReduction="20000"/>
          </a:bodyPr>
          <a:lstStyle/>
          <a:p>
            <a:r>
              <a:rPr lang="ru-RU" sz="8000" b="1" dirty="0" smtClean="0"/>
              <a:t>Ожидаемые результаты.</a:t>
            </a:r>
            <a:r>
              <a:rPr lang="ru-RU" sz="8000" dirty="0" smtClean="0"/>
              <a:t> </a:t>
            </a:r>
          </a:p>
          <a:p>
            <a:pPr>
              <a:buNone/>
            </a:pPr>
            <a:r>
              <a:rPr lang="ru-RU" sz="8000" dirty="0" smtClean="0"/>
              <a:t>-</a:t>
            </a:r>
            <a:r>
              <a:rPr lang="ru-RU" sz="7400" dirty="0" smtClean="0"/>
              <a:t>Знакомство с символикой, достопримечательностями ХМАО.</a:t>
            </a:r>
          </a:p>
          <a:p>
            <a:pPr>
              <a:buNone/>
            </a:pPr>
            <a:r>
              <a:rPr lang="ru-RU" sz="7400" dirty="0" smtClean="0"/>
              <a:t>- Закрепление знания о природных богатствах края.</a:t>
            </a:r>
          </a:p>
          <a:p>
            <a:pPr>
              <a:buNone/>
            </a:pPr>
            <a:r>
              <a:rPr lang="ru-RU" sz="7400" dirty="0" smtClean="0"/>
              <a:t>-Расширение знания об историческом и культурном наследии народов ханты и манси.</a:t>
            </a:r>
          </a:p>
          <a:p>
            <a:pPr>
              <a:buNone/>
            </a:pPr>
            <a:r>
              <a:rPr lang="ru-RU" sz="7400" dirty="0" smtClean="0"/>
              <a:t>- Формирование  осознанного отношения к экологическим проблемам родного края.</a:t>
            </a:r>
          </a:p>
          <a:p>
            <a:pPr>
              <a:buNone/>
            </a:pPr>
            <a:r>
              <a:rPr lang="ru-RU" sz="7400" dirty="0" smtClean="0"/>
              <a:t>-Вовлечение родителей в </a:t>
            </a:r>
            <a:r>
              <a:rPr lang="ru-RU" sz="7400" dirty="0" err="1" smtClean="0"/>
              <a:t>воспитательно</a:t>
            </a:r>
            <a:r>
              <a:rPr lang="ru-RU" sz="7400" dirty="0" smtClean="0"/>
              <a:t> – образовательный процесс</a:t>
            </a:r>
          </a:p>
          <a:p>
            <a:pPr>
              <a:buNone/>
            </a:pPr>
            <a:r>
              <a:rPr lang="ru-RU" sz="7400" dirty="0" smtClean="0"/>
              <a:t>-Совместная презентация родителей и ребёнка на тему: «Знакомство  с малочисленным народом Севера (</a:t>
            </a:r>
            <a:r>
              <a:rPr lang="ru-RU" sz="7400" dirty="0" err="1" smtClean="0"/>
              <a:t>хантами</a:t>
            </a:r>
            <a:r>
              <a:rPr lang="ru-RU" sz="7400" dirty="0" smtClean="0"/>
              <a:t>)».</a:t>
            </a:r>
          </a:p>
          <a:p>
            <a:pPr>
              <a:buNone/>
            </a:pPr>
            <a:r>
              <a:rPr lang="ru-RU" sz="7400" dirty="0" smtClean="0"/>
              <a:t>-Создание тематических газет по теме: «Легендам Югорской земли нет конца», «Нас много – </a:t>
            </a:r>
            <a:r>
              <a:rPr lang="ru-RU" sz="7400" dirty="0" err="1" smtClean="0"/>
              <a:t>Югра</a:t>
            </a:r>
            <a:r>
              <a:rPr lang="ru-RU" sz="7400" dirty="0" smtClean="0"/>
              <a:t> одна».</a:t>
            </a:r>
          </a:p>
          <a:p>
            <a:pPr>
              <a:buNone/>
            </a:pPr>
            <a:r>
              <a:rPr lang="ru-RU" sz="7400" dirty="0" smtClean="0"/>
              <a:t>--Создание макета «Стойбище оленеводов».</a:t>
            </a:r>
          </a:p>
          <a:p>
            <a:pPr>
              <a:buNone/>
            </a:pPr>
            <a:r>
              <a:rPr lang="ru-RU" sz="7400" dirty="0" smtClean="0"/>
              <a:t>  -Видоизменение развивающей среды.</a:t>
            </a:r>
            <a:endParaRPr lang="ru-RU" sz="7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2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1030</TotalTime>
  <Words>1108</Words>
  <Application>Microsoft Office PowerPoint</Application>
  <PresentationFormat>Экран (4:3)</PresentationFormat>
  <Paragraphs>213</Paragraphs>
  <Slides>38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Творчество детей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</vt:lpstr>
      <vt:lpstr>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  Югра – мой край родной. </dc:title>
  <dc:creator>Диля</dc:creator>
  <cp:lastModifiedBy>дом</cp:lastModifiedBy>
  <cp:revision>120</cp:revision>
  <dcterms:created xsi:type="dcterms:W3CDTF">2014-04-30T04:46:35Z</dcterms:created>
  <dcterms:modified xsi:type="dcterms:W3CDTF">2017-02-09T15:56:36Z</dcterms:modified>
</cp:coreProperties>
</file>