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6" r:id="rId5"/>
    <p:sldId id="270" r:id="rId6"/>
    <p:sldId id="308" r:id="rId7"/>
    <p:sldId id="306" r:id="rId8"/>
    <p:sldId id="261" r:id="rId9"/>
    <p:sldId id="305" r:id="rId10"/>
    <p:sldId id="325" r:id="rId11"/>
    <p:sldId id="324" r:id="rId12"/>
    <p:sldId id="312" r:id="rId13"/>
    <p:sldId id="264" r:id="rId14"/>
    <p:sldId id="263" r:id="rId15"/>
    <p:sldId id="262" r:id="rId16"/>
    <p:sldId id="260" r:id="rId17"/>
    <p:sldId id="327" r:id="rId18"/>
    <p:sldId id="294" r:id="rId19"/>
    <p:sldId id="314" r:id="rId20"/>
    <p:sldId id="316" r:id="rId21"/>
    <p:sldId id="313" r:id="rId22"/>
    <p:sldId id="315" r:id="rId23"/>
    <p:sldId id="273" r:id="rId24"/>
    <p:sldId id="317" r:id="rId25"/>
    <p:sldId id="318" r:id="rId26"/>
    <p:sldId id="319" r:id="rId27"/>
    <p:sldId id="320" r:id="rId28"/>
    <p:sldId id="321" r:id="rId29"/>
    <p:sldId id="322" r:id="rId30"/>
    <p:sldId id="323" r:id="rId31"/>
    <p:sldId id="286" r:id="rId32"/>
    <p:sldId id="285" r:id="rId33"/>
    <p:sldId id="276" r:id="rId34"/>
    <p:sldId id="302" r:id="rId35"/>
    <p:sldId id="301" r:id="rId36"/>
    <p:sldId id="275" r:id="rId37"/>
    <p:sldId id="287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56" autoAdjust="0"/>
    <p:restoredTop sz="96433" autoAdjust="0"/>
  </p:normalViewPr>
  <p:slideViewPr>
    <p:cSldViewPr snapToGrid="0">
      <p:cViewPr>
        <p:scale>
          <a:sx n="100" d="100"/>
          <a:sy n="100" d="100"/>
        </p:scale>
        <p:origin x="930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01.04.2015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01.04.2015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01.04.2015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31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01.04.2015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01.04.2015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01.04.2015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01.04.2015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01.04.2015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01.04.2015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01.04.2015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01.04.2015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t>01.04.2015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353312" y="1545041"/>
            <a:ext cx="66385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Использование </a:t>
            </a:r>
            <a:br>
              <a:rPr lang="ru-RU" altLang="ru-RU" sz="36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</a:br>
            <a:r>
              <a:rPr lang="ru-RU" altLang="ru-RU" sz="3600" b="1" dirty="0" err="1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здоровьесберегающих</a:t>
            </a:r>
            <a:r>
              <a:rPr lang="ru-RU" altLang="ru-RU" sz="36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технологий в практике работы с детьми дошкольного возраста</a:t>
            </a:r>
            <a:endParaRPr lang="ru-RU" sz="3600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2928" y="252606"/>
            <a:ext cx="3191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 «Детский сад № </a:t>
            </a:r>
            <a:r>
              <a:rPr lang="ru-RU" alt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117».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400" dirty="0"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44184" y="4242816"/>
            <a:ext cx="15956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Подготовила воспитатель Родимова Е.В.</a:t>
            </a:r>
            <a:endParaRPr lang="ru-RU" sz="1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85032" y="6245352"/>
            <a:ext cx="2112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Саранск 2015 г.</a:t>
            </a:r>
            <a:endParaRPr lang="ru-RU" sz="1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666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209800" y="265176"/>
            <a:ext cx="6591301" cy="7680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b="1" u="sng" dirty="0" err="1" smtClean="0">
                <a:solidFill>
                  <a:srgbClr val="0070C0"/>
                </a:solidFill>
                <a:latin typeface="Monotype Corsiva" pitchFamily="66" charset="0"/>
              </a:rPr>
              <a:t>Коррегирующая</a:t>
            </a:r>
            <a:r>
              <a:rPr lang="ru-RU" altLang="ru-RU" b="1" u="sng" dirty="0" smtClean="0">
                <a:solidFill>
                  <a:srgbClr val="0070C0"/>
                </a:solidFill>
                <a:latin typeface="Monotype Corsiva" pitchFamily="66" charset="0"/>
              </a:rPr>
              <a:t> гимнастика</a:t>
            </a:r>
            <a:endParaRPr lang="ru-RU" altLang="ru-RU" b="1" u="sng" dirty="0" smtClean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34818" name="Picture 2" descr="N:\спорт фото\фото кружок\111_FUJI\DSCF18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387" y="1621631"/>
            <a:ext cx="6334125" cy="475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4178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4000">
        <p14:glitter pattern="hexagon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209800" y="265176"/>
            <a:ext cx="6591301" cy="7680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b="1" u="sng" dirty="0" err="1" smtClean="0">
                <a:solidFill>
                  <a:srgbClr val="0070C0"/>
                </a:solidFill>
                <a:latin typeface="Monotype Corsiva" pitchFamily="66" charset="0"/>
              </a:rPr>
              <a:t>Коррегирующая</a:t>
            </a:r>
            <a:r>
              <a:rPr lang="ru-RU" altLang="ru-RU" b="1" u="sng" dirty="0" smtClean="0">
                <a:solidFill>
                  <a:srgbClr val="0070C0"/>
                </a:solidFill>
                <a:latin typeface="Monotype Corsiva" pitchFamily="66" charset="0"/>
              </a:rPr>
              <a:t> гимнастика</a:t>
            </a:r>
            <a:endParaRPr lang="ru-RU" altLang="ru-RU" b="1" u="sng" dirty="0" smtClean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35842" name="Picture 2" descr="N:\спорт фото\фото кружок\111_FUJI\DSCF18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087" y="1621631"/>
            <a:ext cx="6562725" cy="492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4178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4000">
        <p14:glitter pattern="hexagon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209800" y="265176"/>
            <a:ext cx="6591301" cy="7680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b="1" u="sng" dirty="0" err="1" smtClean="0">
                <a:solidFill>
                  <a:srgbClr val="0070C0"/>
                </a:solidFill>
                <a:latin typeface="Monotype Corsiva" pitchFamily="66" charset="0"/>
              </a:rPr>
              <a:t>Коррегирующая</a:t>
            </a:r>
            <a:r>
              <a:rPr lang="ru-RU" altLang="ru-RU" b="1" u="sng" dirty="0" smtClean="0">
                <a:solidFill>
                  <a:srgbClr val="0070C0"/>
                </a:solidFill>
                <a:latin typeface="Monotype Corsiva" pitchFamily="66" charset="0"/>
              </a:rPr>
              <a:t> гимнастика</a:t>
            </a:r>
            <a:endParaRPr lang="ru-RU" altLang="ru-RU" b="1" u="sng" dirty="0" smtClean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33794" name="Picture 2" descr="N:\IMG_3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5" y="1290636"/>
            <a:ext cx="6838950" cy="512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8100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3074" name="Picture 2" descr="C:\Users\Admin\Desktop\спорт Е.В\IMG_84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591" y="1701165"/>
            <a:ext cx="6278880" cy="470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697480" y="484631"/>
            <a:ext cx="5897880" cy="9810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b="1" u="sng" dirty="0" smtClean="0">
                <a:solidFill>
                  <a:srgbClr val="0070C0"/>
                </a:solidFill>
                <a:latin typeface="Monotype Corsiva" pitchFamily="66" charset="0"/>
              </a:rPr>
              <a:t>Физкультурные занятия</a:t>
            </a:r>
            <a:endParaRPr lang="ru-RU" altLang="ru-RU" b="1" u="sng" dirty="0" smtClean="0">
              <a:solidFill>
                <a:srgbClr val="0070C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146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3000">
        <p14:glitter pattern="hexagon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697480" y="484631"/>
            <a:ext cx="5897880" cy="9810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b="1" u="sng" dirty="0" smtClean="0">
                <a:solidFill>
                  <a:srgbClr val="0070C0"/>
                </a:solidFill>
                <a:latin typeface="Monotype Corsiva" pitchFamily="66" charset="0"/>
              </a:rPr>
              <a:t>Физкультурные занятия</a:t>
            </a:r>
            <a:endParaRPr lang="ru-RU" altLang="ru-RU" b="1" u="sng" dirty="0" smtClean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5123" name="Picture 3" descr="N:\IMG_30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25" y="1752600"/>
            <a:ext cx="6235700" cy="467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146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3000">
        <p14:glitter pattern="hexagon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6146" name="Picture 2" descr="C:\Users\Admin\Desktop\спорт Е.В\IMG_84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640" y="1426464"/>
            <a:ext cx="6461760" cy="484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697480" y="484631"/>
            <a:ext cx="5897880" cy="9810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b="1" u="sng" dirty="0" smtClean="0">
                <a:solidFill>
                  <a:srgbClr val="0070C0"/>
                </a:solidFill>
                <a:latin typeface="Monotype Corsiva" pitchFamily="66" charset="0"/>
              </a:rPr>
              <a:t>Физкультурные занятия</a:t>
            </a:r>
            <a:endParaRPr lang="ru-RU" altLang="ru-RU" b="1" u="sng" dirty="0" smtClean="0">
              <a:solidFill>
                <a:srgbClr val="0070C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146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3000">
        <p14:glitter pattern="hexagon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7170" name="Picture 2" descr="C:\Users\Admin\Desktop\спорт Е.В\IMG_84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448" y="1738122"/>
            <a:ext cx="6409944" cy="480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697480" y="484631"/>
            <a:ext cx="5897880" cy="9810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b="1" u="sng" dirty="0" smtClean="0">
                <a:solidFill>
                  <a:srgbClr val="0070C0"/>
                </a:solidFill>
                <a:latin typeface="Monotype Corsiva" pitchFamily="66" charset="0"/>
              </a:rPr>
              <a:t>Физкультурные занятия</a:t>
            </a:r>
            <a:endParaRPr lang="ru-RU" altLang="ru-RU" b="1" u="sng" dirty="0" smtClean="0">
              <a:solidFill>
                <a:srgbClr val="0070C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146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040188" y="382587"/>
            <a:ext cx="4627562" cy="7651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b="1" u="sng" dirty="0" smtClean="0">
                <a:solidFill>
                  <a:srgbClr val="0070C0"/>
                </a:solidFill>
                <a:latin typeface="Monotype Corsiva" pitchFamily="66" charset="0"/>
              </a:rPr>
              <a:t>Прогулка</a:t>
            </a:r>
            <a:endParaRPr lang="ru-RU" altLang="ru-RU" b="1" u="sng" dirty="0" smtClean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36866" name="Picture 2" descr="N:\спорт фото\фото Т.С\DSCF04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26" y="1676400"/>
            <a:ext cx="6438900" cy="482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675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3000">
        <p14:glitter pattern="hexagon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040188" y="382587"/>
            <a:ext cx="4627562" cy="7651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b="1" u="sng" dirty="0" smtClean="0">
                <a:solidFill>
                  <a:srgbClr val="0070C0"/>
                </a:solidFill>
                <a:latin typeface="Monotype Corsiva" pitchFamily="66" charset="0"/>
              </a:rPr>
              <a:t>Прогулка</a:t>
            </a:r>
            <a:endParaRPr lang="ru-RU" altLang="ru-RU" b="1" u="sng" dirty="0" smtClean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20482" name="Picture 2" descr="C:\Users\Admin\Desktop\спорт Е.В\IMG_00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7"/>
          <a:stretch/>
        </p:blipFill>
        <p:spPr bwMode="auto">
          <a:xfrm>
            <a:off x="2781300" y="1614487"/>
            <a:ext cx="5762625" cy="485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98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3000">
        <p14:glitter pattern="hexagon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3725863" y="395287"/>
            <a:ext cx="4579937" cy="7651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b="1" u="sng" dirty="0" smtClean="0">
                <a:solidFill>
                  <a:srgbClr val="0070C0"/>
                </a:solidFill>
                <a:latin typeface="Monotype Corsiva" pitchFamily="66" charset="0"/>
              </a:rPr>
              <a:t>Прогулка</a:t>
            </a:r>
            <a:endParaRPr lang="ru-RU" altLang="ru-RU" b="1" u="sng" dirty="0" smtClean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28674" name="Picture 2" descr="E:\всё фото\работа летом ою\DSC054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343025"/>
            <a:ext cx="6972299" cy="5229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568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3000">
        <p14:glitter pattern="hexagon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84832" y="295484"/>
            <a:ext cx="6894576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40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altLang="ru-RU" sz="40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alt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2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Оздоровительные </a:t>
            </a:r>
            <a:r>
              <a:rPr lang="ru-RU" altLang="ru-RU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развитие и укрепление костной, мышечной, сердечно-сосудистой, дыхательной, нервной систем, внутренних органов: развитие движений, а также закаливание организма ребенка.</a:t>
            </a:r>
            <a:br>
              <a:rPr lang="ru-RU" altLang="ru-RU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2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Образовательные </a:t>
            </a:r>
            <a:r>
              <a:rPr lang="ru-RU" altLang="ru-RU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формирование навыков выполнения основных движений; привитие навыков правильной осанки, навыков гигиены, освоение знаний о своем организме, о здоровье; формирование представлений о режиме, об активности и отдыхе.</a:t>
            </a:r>
            <a:br>
              <a:rPr lang="ru-RU" altLang="ru-RU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2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3. Воспитательные </a:t>
            </a:r>
            <a:r>
              <a:rPr lang="ru-RU" altLang="ru-RU" sz="2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формирование нравственно-физических навыков; выработка у детей привычки к ежедневным занятиям физическими упражнениями как потребности в физическом совершенстве; воспитание культурно-гигиенических качеств.</a:t>
            </a: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3840163" y="304800"/>
            <a:ext cx="4637087" cy="7651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b="1" u="sng" dirty="0" smtClean="0">
                <a:solidFill>
                  <a:srgbClr val="0070C0"/>
                </a:solidFill>
                <a:latin typeface="Monotype Corsiva" pitchFamily="66" charset="0"/>
              </a:rPr>
              <a:t>Прогулка</a:t>
            </a:r>
            <a:endParaRPr lang="ru-RU" altLang="ru-RU" b="1" u="sng" dirty="0" smtClean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21506" name="Picture 2" descr="C:\Users\Admin\Desktop\спорт Е.В\IMG_00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5" b="14025"/>
          <a:stretch/>
        </p:blipFill>
        <p:spPr bwMode="auto">
          <a:xfrm>
            <a:off x="1857375" y="1447799"/>
            <a:ext cx="6858000" cy="506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463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3000">
        <p14:glitter pattern="hexagon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3725863" y="395287"/>
            <a:ext cx="4579937" cy="7651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b="1" u="sng" dirty="0" smtClean="0">
                <a:solidFill>
                  <a:srgbClr val="0070C0"/>
                </a:solidFill>
                <a:latin typeface="Monotype Corsiva" pitchFamily="66" charset="0"/>
              </a:rPr>
              <a:t>Прогулка</a:t>
            </a:r>
            <a:endParaRPr lang="ru-RU" altLang="ru-RU" b="1" u="sng" dirty="0" smtClean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23554" name="Picture 2" descr="C:\Users\Admin\Desktop\спорт Е.В\IMG_3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25" y="1303338"/>
            <a:ext cx="6905624" cy="5179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2899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4000">
        <p14:glitter pattern="hexagon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3725863" y="395287"/>
            <a:ext cx="4579937" cy="7651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b="1" u="sng" dirty="0" smtClean="0">
                <a:solidFill>
                  <a:srgbClr val="0070C0"/>
                </a:solidFill>
                <a:latin typeface="Monotype Corsiva" pitchFamily="66" charset="0"/>
              </a:rPr>
              <a:t>Прогулка</a:t>
            </a:r>
            <a:endParaRPr lang="ru-RU" altLang="ru-RU" b="1" u="sng" dirty="0" smtClean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22530" name="Picture 2" descr="C:\Users\Admin\Desktop\спорт Е.В\IMG_3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1462086"/>
            <a:ext cx="6686550" cy="501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984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9218" name="Picture 2" descr="C:\Users\Admin\Desktop\спорт Е.В\DSCF57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49" y="1307306"/>
            <a:ext cx="6791325" cy="509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381250" y="323850"/>
            <a:ext cx="6573837" cy="742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3600" b="1" u="sng" dirty="0" smtClean="0">
                <a:solidFill>
                  <a:srgbClr val="0070C0"/>
                </a:solidFill>
                <a:latin typeface="Monotype Corsiva" pitchFamily="66" charset="0"/>
              </a:rPr>
              <a:t>Полоскание горла прохладной водой</a:t>
            </a:r>
            <a:endParaRPr lang="ru-RU" altLang="ru-RU" sz="3600" b="1" u="sng" dirty="0" smtClean="0">
              <a:solidFill>
                <a:srgbClr val="0070C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146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3402013" y="447675"/>
            <a:ext cx="5132387" cy="9080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b="1" u="sng" dirty="0" smtClean="0">
                <a:solidFill>
                  <a:srgbClr val="0070C0"/>
                </a:solidFill>
                <a:latin typeface="Monotype Corsiva" pitchFamily="66" charset="0"/>
              </a:rPr>
              <a:t>Гимнастика после сна</a:t>
            </a:r>
            <a:endParaRPr lang="ru-RU" altLang="ru-RU" b="1" u="sng" dirty="0" smtClean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16386" name="Picture 2" descr="C:\Users\Admin\Desktop\спорт Е.В\DSCF57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49" y="1740693"/>
            <a:ext cx="6353175" cy="476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76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4000">
        <p14:glitter pattern="hexagon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3402013" y="447675"/>
            <a:ext cx="5132387" cy="9080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b="1" u="sng" dirty="0" smtClean="0">
                <a:solidFill>
                  <a:srgbClr val="0070C0"/>
                </a:solidFill>
                <a:latin typeface="Monotype Corsiva" pitchFamily="66" charset="0"/>
              </a:rPr>
              <a:t>Гимнастика после сна</a:t>
            </a:r>
            <a:endParaRPr lang="ru-RU" altLang="ru-RU" b="1" u="sng" dirty="0" smtClean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17410" name="Picture 2" descr="C:\Users\Admin\Desktop\спорт Е.В\DSCF57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1869281"/>
            <a:ext cx="6334125" cy="475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536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4000">
        <p14:glitter pattern="hexagon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3402013" y="257175"/>
            <a:ext cx="5132387" cy="9080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b="1" u="sng" dirty="0" smtClean="0">
                <a:solidFill>
                  <a:srgbClr val="0070C0"/>
                </a:solidFill>
                <a:latin typeface="Monotype Corsiva" pitchFamily="66" charset="0"/>
              </a:rPr>
              <a:t>Гимнастика после сна</a:t>
            </a:r>
            <a:endParaRPr lang="ru-RU" altLang="ru-RU" b="1" u="sng" dirty="0" smtClean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18434" name="Picture 2" descr="C:\Users\Admin\Desktop\спорт Е.В\DSCF57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49" y="1355725"/>
            <a:ext cx="6715125" cy="503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187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724150" y="428625"/>
            <a:ext cx="6048375" cy="8366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b="1" u="sng" dirty="0" smtClean="0">
                <a:solidFill>
                  <a:srgbClr val="0070C0"/>
                </a:solidFill>
                <a:latin typeface="Monotype Corsiva" pitchFamily="66" charset="0"/>
              </a:rPr>
              <a:t>Дыхательные упражнения</a:t>
            </a:r>
            <a:endParaRPr lang="ru-RU" altLang="ru-RU" b="1" u="sng" dirty="0" smtClean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12290" name="Picture 2" descr="C:\Users\Admin\Desktop\спорт Е.В\DSCF57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6" y="1438275"/>
            <a:ext cx="6629399" cy="497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558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4000">
        <p14:glitter pattern="hexagon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13314" name="Picture 2" descr="C:\Users\Admin\Desktop\спорт Е.В\DSCF57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175" y="1681161"/>
            <a:ext cx="6534150" cy="490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709863" y="407194"/>
            <a:ext cx="6053137" cy="8366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b="1" u="sng" dirty="0" smtClean="0">
                <a:solidFill>
                  <a:srgbClr val="0070C0"/>
                </a:solidFill>
                <a:latin typeface="Monotype Corsiva" pitchFamily="66" charset="0"/>
              </a:rPr>
              <a:t>Дыхательные упражнения</a:t>
            </a:r>
            <a:endParaRPr lang="ru-RU" altLang="ru-RU" b="1" u="sng" dirty="0" smtClean="0">
              <a:solidFill>
                <a:srgbClr val="0070C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358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783013" y="382587"/>
            <a:ext cx="4475162" cy="7651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b="1" u="sng" dirty="0" smtClean="0">
                <a:solidFill>
                  <a:srgbClr val="0070C0"/>
                </a:solidFill>
                <a:latin typeface="Monotype Corsiva" pitchFamily="66" charset="0"/>
              </a:rPr>
              <a:t>Точечный массаж</a:t>
            </a:r>
            <a:endParaRPr lang="ru-RU" altLang="ru-RU" b="1" u="sng" dirty="0" smtClean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14338" name="Picture 2" descr="C:\Users\Admin\Desktop\спорт Е.В\DSCF57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1800224"/>
            <a:ext cx="6362700" cy="477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8347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4000">
        <p14:glitter pattern="hexagon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487168" y="611092"/>
            <a:ext cx="6463348" cy="6797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3200" b="1" i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в работе:</a:t>
            </a:r>
            <a:endParaRPr lang="ru-RU" altLang="ru-RU" sz="3200" b="1" i="1" u="sng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47685" y="1508760"/>
            <a:ext cx="677627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altLang="ru-RU" sz="2800" b="1" dirty="0" smtClean="0">
                <a:solidFill>
                  <a:srgbClr val="0070C0"/>
                </a:solidFill>
                <a:latin typeface="Monotype Corsiva" pitchFamily="66" charset="0"/>
              </a:rPr>
              <a:t>  Режим </a:t>
            </a:r>
            <a:r>
              <a:rPr lang="ru-RU" altLang="ru-RU" sz="2800" b="1" dirty="0">
                <a:solidFill>
                  <a:srgbClr val="0070C0"/>
                </a:solidFill>
                <a:latin typeface="Monotype Corsiva" pitchFamily="66" charset="0"/>
              </a:rPr>
              <a:t>дня.</a:t>
            </a:r>
          </a:p>
          <a:p>
            <a:pPr>
              <a:buFont typeface="Wingdings" pitchFamily="2" charset="2"/>
              <a:buChar char="Ø"/>
            </a:pPr>
            <a:r>
              <a:rPr lang="ru-RU" altLang="ru-RU" sz="2800" b="1" dirty="0" smtClean="0">
                <a:solidFill>
                  <a:srgbClr val="0070C0"/>
                </a:solidFill>
                <a:latin typeface="Monotype Corsiva" pitchFamily="66" charset="0"/>
              </a:rPr>
              <a:t>  Основы </a:t>
            </a:r>
            <a:r>
              <a:rPr lang="ru-RU" altLang="ru-RU" sz="2800" b="1" dirty="0">
                <a:solidFill>
                  <a:srgbClr val="0070C0"/>
                </a:solidFill>
                <a:latin typeface="Monotype Corsiva" pitchFamily="66" charset="0"/>
              </a:rPr>
              <a:t>рационального питания.</a:t>
            </a:r>
          </a:p>
          <a:p>
            <a:pPr>
              <a:buFont typeface="Wingdings" pitchFamily="2" charset="2"/>
              <a:buChar char="Ø"/>
            </a:pPr>
            <a:r>
              <a:rPr lang="ru-RU" altLang="ru-RU" sz="2800" b="1" dirty="0" smtClean="0">
                <a:solidFill>
                  <a:srgbClr val="0070C0"/>
                </a:solidFill>
                <a:latin typeface="Monotype Corsiva" pitchFamily="66" charset="0"/>
              </a:rPr>
              <a:t>  Здоровье </a:t>
            </a:r>
            <a:r>
              <a:rPr lang="ru-RU" altLang="ru-RU" sz="2800" b="1" dirty="0">
                <a:solidFill>
                  <a:srgbClr val="0070C0"/>
                </a:solidFill>
                <a:latin typeface="Monotype Corsiva" pitchFamily="66" charset="0"/>
              </a:rPr>
              <a:t>и здоровый образ жизни.</a:t>
            </a:r>
          </a:p>
          <a:p>
            <a:pPr>
              <a:buFont typeface="Wingdings" pitchFamily="2" charset="2"/>
              <a:buChar char="Ø"/>
            </a:pPr>
            <a:r>
              <a:rPr lang="ru-RU" altLang="ru-RU" sz="2800" b="1" dirty="0" smtClean="0">
                <a:solidFill>
                  <a:srgbClr val="0070C0"/>
                </a:solidFill>
                <a:latin typeface="Monotype Corsiva" pitchFamily="66" charset="0"/>
              </a:rPr>
              <a:t>  Личная </a:t>
            </a:r>
            <a:r>
              <a:rPr lang="ru-RU" altLang="ru-RU" sz="2800" b="1" dirty="0">
                <a:solidFill>
                  <a:srgbClr val="0070C0"/>
                </a:solidFill>
                <a:latin typeface="Monotype Corsiva" pitchFamily="66" charset="0"/>
              </a:rPr>
              <a:t>гигиена.</a:t>
            </a:r>
          </a:p>
          <a:p>
            <a:pPr>
              <a:buFont typeface="Wingdings" pitchFamily="2" charset="2"/>
              <a:buChar char="Ø"/>
            </a:pPr>
            <a:r>
              <a:rPr lang="ru-RU" altLang="ru-RU" sz="2800" b="1" dirty="0" smtClean="0">
                <a:solidFill>
                  <a:srgbClr val="0070C0"/>
                </a:solidFill>
                <a:latin typeface="Monotype Corsiva" pitchFamily="66" charset="0"/>
              </a:rPr>
              <a:t>  Значение </a:t>
            </a:r>
            <a:r>
              <a:rPr lang="ru-RU" altLang="ru-RU" sz="2800" b="1" dirty="0">
                <a:solidFill>
                  <a:srgbClr val="0070C0"/>
                </a:solidFill>
                <a:latin typeface="Monotype Corsiva" pitchFamily="66" charset="0"/>
              </a:rPr>
              <a:t>физкультуры и закаливания для сохранения здоровья.</a:t>
            </a:r>
          </a:p>
          <a:p>
            <a:pPr>
              <a:buFont typeface="Wingdings" pitchFamily="2" charset="2"/>
              <a:buChar char="Ø"/>
            </a:pPr>
            <a:r>
              <a:rPr lang="ru-RU" altLang="ru-RU" sz="2800" b="1" dirty="0" smtClean="0">
                <a:solidFill>
                  <a:srgbClr val="0070C0"/>
                </a:solidFill>
                <a:latin typeface="Monotype Corsiva" pitchFamily="66" charset="0"/>
              </a:rPr>
              <a:t>  Нравственное </a:t>
            </a:r>
            <a:r>
              <a:rPr lang="ru-RU" altLang="ru-RU" sz="2800" b="1" dirty="0">
                <a:solidFill>
                  <a:srgbClr val="0070C0"/>
                </a:solidFill>
                <a:latin typeface="Monotype Corsiva" pitchFamily="66" charset="0"/>
              </a:rPr>
              <a:t>здоровье.</a:t>
            </a:r>
          </a:p>
          <a:p>
            <a:pPr>
              <a:buFont typeface="Wingdings" pitchFamily="2" charset="2"/>
              <a:buChar char="Ø"/>
            </a:pPr>
            <a:r>
              <a:rPr lang="ru-RU" altLang="ru-RU" sz="2800" b="1" dirty="0" smtClean="0">
                <a:solidFill>
                  <a:srgbClr val="0070C0"/>
                </a:solidFill>
                <a:latin typeface="Monotype Corsiva" pitchFamily="66" charset="0"/>
              </a:rPr>
              <a:t>  Профилактика </a:t>
            </a:r>
            <a:r>
              <a:rPr lang="ru-RU" altLang="ru-RU" sz="2800" b="1" dirty="0">
                <a:solidFill>
                  <a:srgbClr val="0070C0"/>
                </a:solidFill>
                <a:latin typeface="Monotype Corsiva" pitchFamily="66" charset="0"/>
              </a:rPr>
              <a:t>заболеваний верхних дыхательных путей, опорно-двигательной системы.</a:t>
            </a:r>
          </a:p>
        </p:txBody>
      </p:sp>
    </p:spTree>
    <p:extLst>
      <p:ext uri="{BB962C8B-B14F-4D97-AF65-F5344CB8AC3E}">
        <p14:creationId xmlns:p14="http://schemas.microsoft.com/office/powerpoint/2010/main" val="3279780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783013" y="382587"/>
            <a:ext cx="4475162" cy="7651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b="1" u="sng" dirty="0" smtClean="0">
                <a:solidFill>
                  <a:srgbClr val="0070C0"/>
                </a:solidFill>
                <a:latin typeface="Monotype Corsiva" pitchFamily="66" charset="0"/>
              </a:rPr>
              <a:t>Точечный массаж</a:t>
            </a:r>
            <a:endParaRPr lang="ru-RU" altLang="ru-RU" b="1" u="sng" dirty="0" smtClean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15362" name="Picture 2" descr="C:\Users\Admin\Desktop\спорт Е.В\DSCF57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575" y="1566861"/>
            <a:ext cx="6381750" cy="478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8316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621088" y="428625"/>
            <a:ext cx="4579937" cy="9080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b="1" u="sng" dirty="0" smtClean="0">
                <a:solidFill>
                  <a:srgbClr val="0070C0"/>
                </a:solidFill>
                <a:latin typeface="Monotype Corsiva" pitchFamily="66" charset="0"/>
              </a:rPr>
              <a:t>Физкультминутки</a:t>
            </a:r>
            <a:endParaRPr lang="ru-RU" altLang="ru-RU" b="1" u="sng" dirty="0" smtClean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10242" name="Picture 2" descr="C:\Users\Admin\Desktop\спорт Е.В\DSCF57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97806"/>
            <a:ext cx="6562724" cy="492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3674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4000">
        <p14:glitter pattern="hexagon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621088" y="428625"/>
            <a:ext cx="4579937" cy="9080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b="1" u="sng" dirty="0" smtClean="0">
                <a:solidFill>
                  <a:srgbClr val="0070C0"/>
                </a:solidFill>
                <a:latin typeface="Monotype Corsiva" pitchFamily="66" charset="0"/>
              </a:rPr>
              <a:t>Физкультминутки</a:t>
            </a:r>
            <a:endParaRPr lang="ru-RU" altLang="ru-RU" b="1" u="sng" dirty="0" smtClean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11266" name="Picture 2" descr="C:\Users\Admin\Desktop\спорт Е.В\DSCF57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2" y="1547814"/>
            <a:ext cx="6464298" cy="484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3674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538288" y="171450"/>
            <a:ext cx="7358062" cy="9080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b="1" u="sng" dirty="0" smtClean="0">
                <a:solidFill>
                  <a:srgbClr val="0070C0"/>
                </a:solidFill>
                <a:latin typeface="Monotype Corsiva" pitchFamily="66" charset="0"/>
              </a:rPr>
              <a:t>Спортивные досуги и развлечения</a:t>
            </a:r>
            <a:endParaRPr lang="ru-RU" altLang="ru-RU" b="1" u="sng" dirty="0" smtClean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25602" name="Picture 2" descr="E:\всё фото\01 15 Открытие МЗОИ 2015\P10607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4" y="1540669"/>
            <a:ext cx="6543675" cy="490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3674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4000">
        <p14:glitter pattern="hexagon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538288" y="171450"/>
            <a:ext cx="7358062" cy="9080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b="1" u="sng" dirty="0" smtClean="0">
                <a:solidFill>
                  <a:srgbClr val="0070C0"/>
                </a:solidFill>
                <a:latin typeface="Monotype Corsiva" pitchFamily="66" charset="0"/>
              </a:rPr>
              <a:t>Спортивные досуги и развлечения</a:t>
            </a:r>
            <a:endParaRPr lang="ru-RU" altLang="ru-RU" b="1" u="sng" dirty="0" smtClean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30722" name="Picture 2" descr="E:\всё фото\фотографии\фото мо игры\111_FUJI\DSCF10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574" y="1626393"/>
            <a:ext cx="6276975" cy="470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274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4000">
        <p14:glitter pattern="hexagon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538288" y="171450"/>
            <a:ext cx="7358062" cy="9080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b="1" u="sng" dirty="0" smtClean="0">
                <a:solidFill>
                  <a:srgbClr val="0070C0"/>
                </a:solidFill>
                <a:latin typeface="Monotype Corsiva" pitchFamily="66" charset="0"/>
              </a:rPr>
              <a:t>Спортивные досуги и развлечения</a:t>
            </a:r>
            <a:endParaRPr lang="ru-RU" altLang="ru-RU" b="1" u="sng" dirty="0" smtClean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29698" name="Picture 2" descr="E:\всё фото\фотографии\фото мо игры\111_FUJI\DSCF10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425" y="1624012"/>
            <a:ext cx="6496050" cy="487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274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4000">
        <p14:glitter pattern="hexagon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538288" y="333375"/>
            <a:ext cx="7358062" cy="9080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b="1" u="sng" dirty="0" smtClean="0">
                <a:solidFill>
                  <a:srgbClr val="0070C0"/>
                </a:solidFill>
                <a:latin typeface="Monotype Corsiva" pitchFamily="66" charset="0"/>
              </a:rPr>
              <a:t>Спортивные досуги и развлечения</a:t>
            </a:r>
            <a:endParaRPr lang="ru-RU" altLang="ru-RU" b="1" u="sng" dirty="0" smtClean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24578" name="Picture 2" descr="C:\Users\Admin\Desktop\спорт Е.В\IMG_84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1590675"/>
            <a:ext cx="662940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89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3000">
        <p14:glitter pattern="hexagon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3486150" y="341313"/>
            <a:ext cx="3114675" cy="9350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Результаты</a:t>
            </a:r>
            <a:endParaRPr lang="ru-RU" altLang="ru-RU" b="1" u="sng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1782763" y="1641475"/>
            <a:ext cx="7618412" cy="48244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ru-RU" altLang="ru-RU" sz="3600" dirty="0" smtClean="0">
                <a:solidFill>
                  <a:srgbClr val="0070C0"/>
                </a:solidFill>
                <a:latin typeface="Monotype Corsiva" pitchFamily="66" charset="0"/>
              </a:rPr>
              <a:t> </a:t>
            </a:r>
            <a:r>
              <a:rPr lang="ru-RU" altLang="ru-RU" sz="3600" dirty="0" smtClean="0">
                <a:latin typeface="Monotype Corsiva" pitchFamily="66" charset="0"/>
              </a:rPr>
              <a:t> </a:t>
            </a:r>
            <a:r>
              <a:rPr lang="ru-RU" altLang="ru-RU" sz="3200" b="1" dirty="0" smtClean="0">
                <a:solidFill>
                  <a:srgbClr val="0070C0"/>
                </a:solidFill>
                <a:latin typeface="Monotype Corsiva" pitchFamily="66" charset="0"/>
              </a:rPr>
              <a:t>Динамика роста и массы тела детей в соответствии с их  физиологическим развитием.</a:t>
            </a:r>
          </a:p>
          <a:p>
            <a:pPr>
              <a:buFont typeface="Wingdings" pitchFamily="2" charset="2"/>
              <a:buChar char="Ø"/>
            </a:pPr>
            <a:r>
              <a:rPr lang="ru-RU" altLang="ru-RU" sz="3200" b="1" dirty="0" smtClean="0">
                <a:solidFill>
                  <a:srgbClr val="0070C0"/>
                </a:solidFill>
                <a:latin typeface="Monotype Corsiva" pitchFamily="66" charset="0"/>
              </a:rPr>
              <a:t>  Понизилась заболеваемость.</a:t>
            </a:r>
          </a:p>
          <a:p>
            <a:pPr>
              <a:buFont typeface="Wingdings" pitchFamily="2" charset="2"/>
              <a:buChar char="Ø"/>
            </a:pPr>
            <a:r>
              <a:rPr lang="ru-RU" altLang="ru-RU" sz="3200" b="1" dirty="0" smtClean="0">
                <a:solidFill>
                  <a:srgbClr val="0070C0"/>
                </a:solidFill>
                <a:latin typeface="Monotype Corsiva" pitchFamily="66" charset="0"/>
              </a:rPr>
              <a:t>  Укрепление здоровья детей.</a:t>
            </a:r>
          </a:p>
          <a:p>
            <a:pPr>
              <a:buFont typeface="Wingdings" pitchFamily="2" charset="2"/>
              <a:buChar char="Ø"/>
            </a:pPr>
            <a:r>
              <a:rPr lang="ru-RU" altLang="ru-RU" sz="3200" b="1" dirty="0" smtClean="0">
                <a:solidFill>
                  <a:srgbClr val="0070C0"/>
                </a:solidFill>
                <a:latin typeface="Monotype Corsiva" pitchFamily="66" charset="0"/>
              </a:rPr>
              <a:t>  Сохранилась острота зрения.</a:t>
            </a:r>
          </a:p>
          <a:p>
            <a:pPr>
              <a:buFont typeface="Wingdings" pitchFamily="2" charset="2"/>
              <a:buChar char="Ø"/>
            </a:pPr>
            <a:r>
              <a:rPr lang="ru-RU" altLang="ru-RU" sz="3200" b="1" dirty="0" smtClean="0">
                <a:solidFill>
                  <a:srgbClr val="0070C0"/>
                </a:solidFill>
                <a:latin typeface="Monotype Corsiva" pitchFamily="66" charset="0"/>
              </a:rPr>
              <a:t>  Сохранилась правильная осанка.</a:t>
            </a:r>
            <a:endParaRPr lang="ru-RU" altLang="ru-RU" sz="3200" b="1" dirty="0" smtClean="0">
              <a:solidFill>
                <a:srgbClr val="0070C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98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1026" name="Picture 2" descr="N:\спорт Е.В\IMG_84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793" y="1447800"/>
            <a:ext cx="6308852" cy="473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072383" y="265176"/>
            <a:ext cx="5268913" cy="7680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b="1" u="sng" dirty="0" smtClean="0">
                <a:solidFill>
                  <a:srgbClr val="0070C0"/>
                </a:solidFill>
                <a:latin typeface="Monotype Corsiva" pitchFamily="66" charset="0"/>
              </a:rPr>
              <a:t>Утренняя зарядка</a:t>
            </a:r>
            <a:endParaRPr lang="ru-RU" altLang="ru-RU" b="1" u="sng" dirty="0" smtClean="0">
              <a:solidFill>
                <a:srgbClr val="0070C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146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4000">
        <p14:glitter pattern="hexagon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072383" y="265176"/>
            <a:ext cx="5268913" cy="7680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b="1" u="sng" dirty="0" smtClean="0">
                <a:solidFill>
                  <a:srgbClr val="0070C0"/>
                </a:solidFill>
                <a:latin typeface="Monotype Corsiva" pitchFamily="66" charset="0"/>
              </a:rPr>
              <a:t>Утренняя зарядка</a:t>
            </a:r>
            <a:endParaRPr lang="ru-RU" altLang="ru-RU" b="1" u="sng" dirty="0" smtClean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4099" name="Picture 3" descr="N:\IMG_3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499" y="1493043"/>
            <a:ext cx="6657975" cy="499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6294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4000">
        <p14:glitter pattern="hexagon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072383" y="265176"/>
            <a:ext cx="5268913" cy="7680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b="1" u="sng" dirty="0" smtClean="0">
                <a:solidFill>
                  <a:srgbClr val="0070C0"/>
                </a:solidFill>
                <a:latin typeface="Monotype Corsiva" pitchFamily="66" charset="0"/>
              </a:rPr>
              <a:t>Утренняя зарядка</a:t>
            </a:r>
            <a:endParaRPr lang="ru-RU" altLang="ru-RU" b="1" u="sng" dirty="0" smtClean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32770" name="Picture 2" descr="N:\IMG_30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282" y="1589911"/>
            <a:ext cx="6528818" cy="489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667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4000">
        <p14:glitter pattern="hexagon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072383" y="265176"/>
            <a:ext cx="5268913" cy="7680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b="1" u="sng" dirty="0" smtClean="0">
                <a:solidFill>
                  <a:srgbClr val="0070C0"/>
                </a:solidFill>
                <a:latin typeface="Monotype Corsiva" pitchFamily="66" charset="0"/>
              </a:rPr>
              <a:t>Утренняя зарядка</a:t>
            </a:r>
            <a:endParaRPr lang="ru-RU" altLang="ru-RU" b="1" u="sng" dirty="0" smtClean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31746" name="Picture 2" descr="N:\IMG_3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925" y="1509712"/>
            <a:ext cx="6724650" cy="504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667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209800" y="265176"/>
            <a:ext cx="6591301" cy="7680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b="1" u="sng" dirty="0" err="1" smtClean="0">
                <a:solidFill>
                  <a:srgbClr val="0070C0"/>
                </a:solidFill>
                <a:latin typeface="Monotype Corsiva" pitchFamily="66" charset="0"/>
              </a:rPr>
              <a:t>Коррегирующая</a:t>
            </a:r>
            <a:r>
              <a:rPr lang="ru-RU" altLang="ru-RU" b="1" u="sng" dirty="0" smtClean="0">
                <a:solidFill>
                  <a:srgbClr val="0070C0"/>
                </a:solidFill>
                <a:latin typeface="Monotype Corsiva" pitchFamily="66" charset="0"/>
              </a:rPr>
              <a:t> гимнастика</a:t>
            </a:r>
            <a:endParaRPr lang="ru-RU" altLang="ru-RU" b="1" u="sng" dirty="0" smtClean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10" name="Picture 2" descr="C:\Users\Admin\Desktop\спорт Е.В\DSCF57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24" y="1493043"/>
            <a:ext cx="6734175" cy="505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146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4000">
        <p14:glitter pattern="hexagon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209800" y="265176"/>
            <a:ext cx="6591301" cy="7680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b="1" u="sng" dirty="0" err="1" smtClean="0">
                <a:solidFill>
                  <a:srgbClr val="0070C0"/>
                </a:solidFill>
                <a:latin typeface="Monotype Corsiva" pitchFamily="66" charset="0"/>
              </a:rPr>
              <a:t>Коррегирующая</a:t>
            </a:r>
            <a:r>
              <a:rPr lang="ru-RU" altLang="ru-RU" b="1" u="sng" dirty="0" smtClean="0">
                <a:solidFill>
                  <a:srgbClr val="0070C0"/>
                </a:solidFill>
                <a:latin typeface="Monotype Corsiva" pitchFamily="66" charset="0"/>
              </a:rPr>
              <a:t> гимнастика</a:t>
            </a:r>
            <a:endParaRPr lang="ru-RU" altLang="ru-RU" b="1" u="sng" dirty="0" smtClean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8" name="Picture 3" descr="E:\всё фото\работа летом ою\DSC054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4" y="1574005"/>
            <a:ext cx="6638925" cy="497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524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4000">
        <p14:glitter pattern="hexagon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423</TotalTime>
  <Words>175</Words>
  <Application>Microsoft Office PowerPoint</Application>
  <PresentationFormat>Экран (4:3)</PresentationFormat>
  <Paragraphs>53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Admin</cp:lastModifiedBy>
  <cp:revision>39</cp:revision>
  <dcterms:created xsi:type="dcterms:W3CDTF">2013-11-19T05:52:05Z</dcterms:created>
  <dcterms:modified xsi:type="dcterms:W3CDTF">2015-04-01T07:26:39Z</dcterms:modified>
</cp:coreProperties>
</file>