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61" r:id="rId3"/>
    <p:sldId id="262" r:id="rId4"/>
    <p:sldId id="266" r:id="rId5"/>
    <p:sldId id="267" r:id="rId6"/>
    <p:sldId id="270" r:id="rId7"/>
    <p:sldId id="271" r:id="rId8"/>
    <p:sldId id="272" r:id="rId9"/>
    <p:sldId id="265" r:id="rId10"/>
    <p:sldId id="264" r:id="rId11"/>
    <p:sldId id="273" r:id="rId12"/>
    <p:sldId id="274" r:id="rId13"/>
    <p:sldId id="27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D122F-0848-4E32-A648-8D26CC9E814F}" type="datetimeFigureOut">
              <a:rPr lang="ru-RU" smtClean="0"/>
              <a:pPr/>
              <a:t>08.02.2017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E3A68-B3EC-4C91-B286-F1A62A3FBE9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7">
            <a:hlinkClick r:id="rId2" action="ppaction://hlinksldjump"/>
          </p:cNvPr>
          <p:cNvSpPr>
            <a:spLocks noChangeArrowheads="1"/>
          </p:cNvSpPr>
          <p:nvPr/>
        </p:nvSpPr>
        <p:spPr bwMode="gray">
          <a:xfrm rot="10800000">
            <a:off x="3857620" y="2214554"/>
            <a:ext cx="4357718" cy="720725"/>
          </a:xfrm>
          <a:prstGeom prst="rect">
            <a:avLst/>
          </a:prstGeom>
          <a:gradFill rotWithShape="1">
            <a:gsLst>
              <a:gs pos="0">
                <a:srgbClr val="99CC00">
                  <a:gamma/>
                  <a:tint val="0"/>
                  <a:invGamma/>
                  <a:alpha val="80000"/>
                </a:srgbClr>
              </a:gs>
              <a:gs pos="100000">
                <a:srgbClr val="99CC00"/>
              </a:gs>
            </a:gsLst>
            <a:lin ang="0" scaled="1"/>
          </a:gradFill>
          <a:ln w="9525" algn="ctr">
            <a:noFill/>
            <a:miter lim="800000"/>
            <a:headEnd/>
            <a:tailEnd/>
          </a:ln>
          <a:effectLst/>
        </p:spPr>
        <p:txBody>
          <a:bodyPr wrap="none" anchor="ctr"/>
          <a:lstStyle/>
          <a:p>
            <a:endParaRPr lang="ru-RU"/>
          </a:p>
        </p:txBody>
      </p:sp>
      <p:pic>
        <p:nvPicPr>
          <p:cNvPr id="33" name="Picture 5"/>
          <p:cNvPicPr>
            <a:picLocks noChangeAspect="1" noChangeArrowheads="1"/>
          </p:cNvPicPr>
          <p:nvPr/>
        </p:nvPicPr>
        <p:blipFill>
          <a:blip r:embed="rId3" cstate="email"/>
          <a:srcRect/>
          <a:stretch>
            <a:fillRect/>
          </a:stretch>
        </p:blipFill>
        <p:spPr bwMode="auto">
          <a:xfrm>
            <a:off x="214282" y="4214818"/>
            <a:ext cx="2357454" cy="2357454"/>
          </a:xfrm>
          <a:prstGeom prst="rect">
            <a:avLst/>
          </a:prstGeom>
          <a:noFill/>
          <a:ln w="9525">
            <a:noFill/>
            <a:miter lim="800000"/>
            <a:headEnd/>
            <a:tailEnd/>
          </a:ln>
          <a:effectLst/>
        </p:spPr>
      </p:pic>
      <p:sp>
        <p:nvSpPr>
          <p:cNvPr id="378904" name="Rectangle 24"/>
          <p:cNvSpPr>
            <a:spLocks noChangeArrowheads="1"/>
          </p:cNvSpPr>
          <p:nvPr/>
        </p:nvSpPr>
        <p:spPr bwMode="gray">
          <a:xfrm rot="10800000">
            <a:off x="4857752" y="1214421"/>
            <a:ext cx="3286148" cy="719137"/>
          </a:xfrm>
          <a:prstGeom prst="rect">
            <a:avLst/>
          </a:prstGeom>
          <a:gradFill rotWithShape="1">
            <a:gsLst>
              <a:gs pos="0">
                <a:srgbClr val="FF6699">
                  <a:gamma/>
                  <a:tint val="0"/>
                  <a:invGamma/>
                  <a:alpha val="80000"/>
                </a:srgbClr>
              </a:gs>
              <a:gs pos="100000">
                <a:srgbClr val="FF6699"/>
              </a:gs>
            </a:gsLst>
            <a:lin ang="0" scaled="1"/>
          </a:gradFill>
          <a:ln w="9525" algn="ctr">
            <a:noFill/>
            <a:miter lim="800000"/>
            <a:headEnd/>
            <a:tailEnd/>
          </a:ln>
          <a:effectLst/>
        </p:spPr>
        <p:txBody>
          <a:bodyPr wrap="none" anchor="ctr"/>
          <a:lstStyle/>
          <a:p>
            <a:endParaRPr lang="ru-RU"/>
          </a:p>
        </p:txBody>
      </p:sp>
      <p:grpSp>
        <p:nvGrpSpPr>
          <p:cNvPr id="2" name="Group 25"/>
          <p:cNvGrpSpPr>
            <a:grpSpLocks/>
          </p:cNvGrpSpPr>
          <p:nvPr/>
        </p:nvGrpSpPr>
        <p:grpSpPr bwMode="auto">
          <a:xfrm>
            <a:off x="3929058" y="1071546"/>
            <a:ext cx="1098550" cy="1001713"/>
            <a:chOff x="1488" y="1968"/>
            <a:chExt cx="432" cy="432"/>
          </a:xfrm>
        </p:grpSpPr>
        <p:grpSp>
          <p:nvGrpSpPr>
            <p:cNvPr id="3" name="Group 26"/>
            <p:cNvGrpSpPr>
              <a:grpSpLocks/>
            </p:cNvGrpSpPr>
            <p:nvPr/>
          </p:nvGrpSpPr>
          <p:grpSpPr bwMode="auto">
            <a:xfrm>
              <a:off x="1488" y="1968"/>
              <a:ext cx="432" cy="432"/>
              <a:chOff x="2016" y="1920"/>
              <a:chExt cx="1680" cy="1680"/>
            </a:xfrm>
          </p:grpSpPr>
          <p:sp>
            <p:nvSpPr>
              <p:cNvPr id="378907" name="Oval 27"/>
              <p:cNvSpPr>
                <a:spLocks noChangeArrowheads="1"/>
              </p:cNvSpPr>
              <p:nvPr/>
            </p:nvSpPr>
            <p:spPr bwMode="gray">
              <a:xfrm>
                <a:off x="2016" y="1920"/>
                <a:ext cx="1680" cy="1680"/>
              </a:xfrm>
              <a:prstGeom prst="ellipse">
                <a:avLst/>
              </a:prstGeom>
              <a:gradFill rotWithShape="1">
                <a:gsLst>
                  <a:gs pos="0">
                    <a:srgbClr val="FF9999"/>
                  </a:gs>
                  <a:gs pos="100000">
                    <a:srgbClr val="FF9999">
                      <a:gamma/>
                      <a:shade val="39216"/>
                      <a:invGamma/>
                    </a:srgbClr>
                  </a:gs>
                </a:gsLst>
                <a:lin ang="5400000" scaled="1"/>
              </a:gradFill>
              <a:ln w="9525">
                <a:noFill/>
                <a:round/>
                <a:headEnd/>
                <a:tailEnd/>
              </a:ln>
              <a:effectLst/>
            </p:spPr>
            <p:txBody>
              <a:bodyPr wrap="none" anchor="ctr"/>
              <a:lstStyle/>
              <a:p>
                <a:endParaRPr lang="ru-RU"/>
              </a:p>
            </p:txBody>
          </p:sp>
          <p:sp>
            <p:nvSpPr>
              <p:cNvPr id="378908" name="Freeform 2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99"/>
                  </a:gs>
                </a:gsLst>
                <a:lin ang="5400000" scaled="1"/>
              </a:gradFill>
              <a:ln w="0">
                <a:noFill/>
                <a:prstDash val="solid"/>
                <a:round/>
                <a:headEnd/>
                <a:tailEnd/>
              </a:ln>
            </p:spPr>
            <p:txBody>
              <a:bodyPr/>
              <a:lstStyle/>
              <a:p>
                <a:endParaRPr lang="ru-RU"/>
              </a:p>
            </p:txBody>
          </p:sp>
        </p:grpSp>
        <p:sp>
          <p:nvSpPr>
            <p:cNvPr id="378909" name="Text Box 29"/>
            <p:cNvSpPr txBox="1">
              <a:spLocks noChangeArrowheads="1"/>
            </p:cNvSpPr>
            <p:nvPr/>
          </p:nvSpPr>
          <p:spPr bwMode="gray">
            <a:xfrm>
              <a:off x="1631" y="2016"/>
              <a:ext cx="73" cy="199"/>
            </a:xfrm>
            <a:prstGeom prst="rect">
              <a:avLst/>
            </a:prstGeom>
            <a:noFill/>
            <a:ln w="9525" algn="ctr">
              <a:noFill/>
              <a:miter lim="800000"/>
              <a:headEnd/>
              <a:tailEnd/>
            </a:ln>
            <a:effectLst/>
          </p:spPr>
          <p:txBody>
            <a:bodyPr wrap="none">
              <a:spAutoFit/>
            </a:bodyPr>
            <a:lstStyle/>
            <a:p>
              <a:endParaRPr lang="en-US" sz="2400" b="1" dirty="0">
                <a:solidFill>
                  <a:srgbClr val="000000"/>
                </a:solidFill>
                <a:effectLst>
                  <a:outerShdw blurRad="38100" dist="38100" dir="2700000" algn="tl">
                    <a:srgbClr val="C0C0C0"/>
                  </a:outerShdw>
                </a:effectLst>
                <a:latin typeface="Verdana" pitchFamily="34" charset="0"/>
              </a:endParaRPr>
            </a:p>
          </p:txBody>
        </p:sp>
      </p:grpSp>
      <p:pic>
        <p:nvPicPr>
          <p:cNvPr id="32" name="Picture 2" descr="15e-i1"/>
          <p:cNvPicPr>
            <a:picLocks noChangeAspect="1" noChangeArrowheads="1"/>
          </p:cNvPicPr>
          <p:nvPr/>
        </p:nvPicPr>
        <p:blipFill>
          <a:blip r:embed="rId4" cstate="email"/>
          <a:srcRect/>
          <a:stretch>
            <a:fillRect/>
          </a:stretch>
        </p:blipFill>
        <p:spPr bwMode="auto">
          <a:xfrm>
            <a:off x="214282" y="1500174"/>
            <a:ext cx="3071834" cy="1467338"/>
          </a:xfrm>
          <a:prstGeom prst="rect">
            <a:avLst/>
          </a:prstGeom>
          <a:noFill/>
          <a:ln w="9525">
            <a:noFill/>
            <a:miter lim="800000"/>
            <a:headEnd/>
            <a:tailEnd/>
          </a:ln>
        </p:spPr>
      </p:pic>
      <p:sp>
        <p:nvSpPr>
          <p:cNvPr id="46" name="Прямоугольник 45"/>
          <p:cNvSpPr/>
          <p:nvPr/>
        </p:nvSpPr>
        <p:spPr>
          <a:xfrm>
            <a:off x="4286248" y="2214554"/>
            <a:ext cx="400052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Рычаги в технике, быту, природе</a:t>
            </a:r>
            <a:endParaRPr lang="ru-RU"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47" name="Group 18"/>
          <p:cNvGrpSpPr>
            <a:grpSpLocks/>
          </p:cNvGrpSpPr>
          <p:nvPr/>
        </p:nvGrpSpPr>
        <p:grpSpPr bwMode="auto">
          <a:xfrm>
            <a:off x="3286116" y="2071678"/>
            <a:ext cx="1098550" cy="1012825"/>
            <a:chOff x="3552" y="3339"/>
            <a:chExt cx="412" cy="392"/>
          </a:xfrm>
        </p:grpSpPr>
        <p:grpSp>
          <p:nvGrpSpPr>
            <p:cNvPr id="48" name="Group 19"/>
            <p:cNvGrpSpPr>
              <a:grpSpLocks/>
            </p:cNvGrpSpPr>
            <p:nvPr/>
          </p:nvGrpSpPr>
          <p:grpSpPr bwMode="auto">
            <a:xfrm>
              <a:off x="3552" y="3339"/>
              <a:ext cx="412" cy="392"/>
              <a:chOff x="2016" y="1920"/>
              <a:chExt cx="1680" cy="1680"/>
            </a:xfrm>
          </p:grpSpPr>
          <p:sp>
            <p:nvSpPr>
              <p:cNvPr id="50" name="Oval 20">
                <a:hlinkClick r:id="rId2" action="ppaction://hlinksldjump"/>
              </p:cNvPr>
              <p:cNvSpPr>
                <a:spLocks noChangeArrowheads="1"/>
              </p:cNvSpPr>
              <p:nvPr/>
            </p:nvSpPr>
            <p:spPr bwMode="gray">
              <a:xfrm>
                <a:off x="2016" y="1920"/>
                <a:ext cx="1680" cy="1680"/>
              </a:xfrm>
              <a:prstGeom prst="ellipse">
                <a:avLst/>
              </a:prstGeom>
              <a:gradFill rotWithShape="1">
                <a:gsLst>
                  <a:gs pos="0">
                    <a:srgbClr val="99CC00"/>
                  </a:gs>
                  <a:gs pos="100000">
                    <a:srgbClr val="99CC00">
                      <a:gamma/>
                      <a:shade val="24314"/>
                      <a:invGamma/>
                    </a:srgbClr>
                  </a:gs>
                </a:gsLst>
                <a:lin ang="5400000" scaled="1"/>
              </a:gradFill>
              <a:ln w="9525">
                <a:noFill/>
                <a:round/>
                <a:headEnd/>
                <a:tailEnd/>
              </a:ln>
              <a:effectLst/>
            </p:spPr>
            <p:txBody>
              <a:bodyPr wrap="none" anchor="ctr"/>
              <a:lstStyle/>
              <a:p>
                <a:endParaRPr lang="ru-RU"/>
              </a:p>
            </p:txBody>
          </p:sp>
          <p:sp>
            <p:nvSpPr>
              <p:cNvPr id="51" name="Freeform 21">
                <a:hlinkClick r:id="rId2" action="ppaction://hlinksldjump"/>
              </p:cNvPr>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CC00"/>
                  </a:gs>
                </a:gsLst>
                <a:lin ang="5400000" scaled="1"/>
              </a:gradFill>
              <a:ln w="0">
                <a:noFill/>
                <a:prstDash val="solid"/>
                <a:round/>
                <a:headEnd/>
                <a:tailEnd/>
              </a:ln>
            </p:spPr>
            <p:txBody>
              <a:bodyPr/>
              <a:lstStyle/>
              <a:p>
                <a:endParaRPr lang="ru-RU"/>
              </a:p>
            </p:txBody>
          </p:sp>
        </p:grpSp>
        <p:sp>
          <p:nvSpPr>
            <p:cNvPr id="49" name="Text Box 22"/>
            <p:cNvSpPr txBox="1">
              <a:spLocks noChangeArrowheads="1"/>
            </p:cNvSpPr>
            <p:nvPr/>
          </p:nvSpPr>
          <p:spPr bwMode="gray">
            <a:xfrm>
              <a:off x="3704" y="3360"/>
              <a:ext cx="69" cy="179"/>
            </a:xfrm>
            <a:prstGeom prst="rect">
              <a:avLst/>
            </a:prstGeom>
            <a:noFill/>
            <a:ln w="9525" algn="ctr">
              <a:noFill/>
              <a:miter lim="800000"/>
              <a:headEnd/>
              <a:tailEnd/>
            </a:ln>
            <a:effectLst/>
          </p:spPr>
          <p:txBody>
            <a:bodyPr wrap="none">
              <a:spAutoFit/>
            </a:bodyPr>
            <a:lstStyle/>
            <a:p>
              <a:endParaRPr lang="en-US" sz="2400" b="1" dirty="0">
                <a:solidFill>
                  <a:srgbClr val="000000"/>
                </a:solidFill>
                <a:effectLst>
                  <a:outerShdw blurRad="38100" dist="38100" dir="2700000" algn="tl">
                    <a:srgbClr val="C0C0C0"/>
                  </a:outerShdw>
                </a:effectLst>
                <a:latin typeface="Verdana" pitchFamily="34" charset="0"/>
              </a:endParaRPr>
            </a:p>
          </p:txBody>
        </p:sp>
      </p:grpSp>
      <p:sp>
        <p:nvSpPr>
          <p:cNvPr id="52" name="Прямоугольник 51"/>
          <p:cNvSpPr/>
          <p:nvPr/>
        </p:nvSpPr>
        <p:spPr>
          <a:xfrm>
            <a:off x="4857752" y="1357298"/>
            <a:ext cx="3423436"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Простые механизмы</a:t>
            </a:r>
            <a:endParaRPr lang="ru-RU"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 name="Управляющая кнопка: далее 34">
            <a:hlinkClick r:id="rId5" action="ppaction://hlinksldjump" highlightClick="1"/>
          </p:cNvPr>
          <p:cNvSpPr/>
          <p:nvPr/>
        </p:nvSpPr>
        <p:spPr>
          <a:xfrm>
            <a:off x="4143372" y="1357298"/>
            <a:ext cx="642942" cy="428628"/>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Rectangle 4">
            <a:hlinkClick r:id="rId6" action="ppaction://hlinksldjump"/>
          </p:cNvPr>
          <p:cNvSpPr>
            <a:spLocks noChangeArrowheads="1"/>
          </p:cNvSpPr>
          <p:nvPr/>
        </p:nvSpPr>
        <p:spPr bwMode="gray">
          <a:xfrm rot="10800000">
            <a:off x="3286116" y="3428998"/>
            <a:ext cx="4857784" cy="719137"/>
          </a:xfrm>
          <a:prstGeom prst="rect">
            <a:avLst/>
          </a:prstGeom>
          <a:gradFill rotWithShape="1">
            <a:gsLst>
              <a:gs pos="0">
                <a:srgbClr val="FF9900">
                  <a:gamma/>
                  <a:tint val="0"/>
                  <a:invGamma/>
                  <a:alpha val="80000"/>
                </a:srgbClr>
              </a:gs>
              <a:gs pos="100000">
                <a:srgbClr val="FF9900"/>
              </a:gs>
            </a:gsLst>
            <a:lin ang="0" scaled="1"/>
          </a:gradFill>
          <a:ln w="9525" algn="ctr">
            <a:noFill/>
            <a:miter lim="800000"/>
            <a:headEnd/>
            <a:tailEnd/>
          </a:ln>
          <a:effectLst/>
        </p:spPr>
        <p:txBody>
          <a:bodyPr wrap="none" anchor="ctr"/>
          <a:lstStyle/>
          <a:p>
            <a:endParaRPr lang="ru-RU"/>
          </a:p>
        </p:txBody>
      </p:sp>
      <p:grpSp>
        <p:nvGrpSpPr>
          <p:cNvPr id="43" name="Group 5"/>
          <p:cNvGrpSpPr>
            <a:grpSpLocks/>
          </p:cNvGrpSpPr>
          <p:nvPr/>
        </p:nvGrpSpPr>
        <p:grpSpPr bwMode="auto">
          <a:xfrm>
            <a:off x="2786050" y="3286124"/>
            <a:ext cx="1103312" cy="1019175"/>
            <a:chOff x="2016" y="1920"/>
            <a:chExt cx="1680" cy="1680"/>
          </a:xfrm>
        </p:grpSpPr>
        <p:sp>
          <p:nvSpPr>
            <p:cNvPr id="44" name="Oval 6">
              <a:hlinkClick r:id="rId6" action="ppaction://hlinksldjump"/>
            </p:cNvPr>
            <p:cNvSpPr>
              <a:spLocks noChangeArrowheads="1"/>
            </p:cNvSpPr>
            <p:nvPr/>
          </p:nvSpPr>
          <p:spPr bwMode="gray">
            <a:xfrm>
              <a:off x="2016" y="1920"/>
              <a:ext cx="1680" cy="1680"/>
            </a:xfrm>
            <a:prstGeom prst="ellipse">
              <a:avLst/>
            </a:prstGeom>
            <a:gradFill rotWithShape="1">
              <a:gsLst>
                <a:gs pos="0">
                  <a:srgbClr val="FF9900"/>
                </a:gs>
                <a:gs pos="100000">
                  <a:srgbClr val="FF9900">
                    <a:gamma/>
                    <a:shade val="24314"/>
                    <a:invGamma/>
                  </a:srgbClr>
                </a:gs>
              </a:gsLst>
              <a:lin ang="5400000" scaled="1"/>
            </a:gradFill>
            <a:ln w="9525">
              <a:noFill/>
              <a:round/>
              <a:headEnd/>
              <a:tailEnd/>
            </a:ln>
            <a:effectLst/>
          </p:spPr>
          <p:txBody>
            <a:bodyPr wrap="none" anchor="ctr"/>
            <a:lstStyle/>
            <a:p>
              <a:endParaRPr lang="ru-RU"/>
            </a:p>
          </p:txBody>
        </p:sp>
        <p:sp>
          <p:nvSpPr>
            <p:cNvPr id="53" name="Freeform 7">
              <a:hlinkClick r:id="rId6" action="ppaction://hlinksldjump"/>
            </p:cNvPr>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ru-RU"/>
            </a:p>
          </p:txBody>
        </p:sp>
      </p:grpSp>
      <p:sp>
        <p:nvSpPr>
          <p:cNvPr id="55" name="Прямоугольник 54"/>
          <p:cNvSpPr/>
          <p:nvPr/>
        </p:nvSpPr>
        <p:spPr>
          <a:xfrm>
            <a:off x="3929058" y="3571876"/>
            <a:ext cx="400052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Равновесие сил на рычаге</a:t>
            </a:r>
            <a:endParaRPr lang="ru-RU"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6" name="Rectangle 10"/>
          <p:cNvSpPr>
            <a:spLocks noChangeArrowheads="1"/>
          </p:cNvSpPr>
          <p:nvPr/>
        </p:nvSpPr>
        <p:spPr bwMode="gray">
          <a:xfrm rot="10800000">
            <a:off x="3143240" y="4786322"/>
            <a:ext cx="5000660" cy="714380"/>
          </a:xfrm>
          <a:prstGeom prst="rect">
            <a:avLst/>
          </a:prstGeom>
          <a:gradFill rotWithShape="1">
            <a:gsLst>
              <a:gs pos="0">
                <a:srgbClr val="93B1FD">
                  <a:gamma/>
                  <a:tint val="0"/>
                  <a:invGamma/>
                  <a:alpha val="80000"/>
                </a:srgbClr>
              </a:gs>
              <a:gs pos="100000">
                <a:srgbClr val="93B1FD"/>
              </a:gs>
            </a:gsLst>
            <a:lin ang="0" scaled="1"/>
          </a:gradFill>
          <a:ln w="9525" algn="ctr">
            <a:noFill/>
            <a:miter lim="800000"/>
            <a:headEnd/>
            <a:tailEnd/>
          </a:ln>
          <a:effectLst/>
        </p:spPr>
        <p:txBody>
          <a:bodyPr wrap="none" anchor="ctr"/>
          <a:lstStyle/>
          <a:p>
            <a:endParaRPr lang="ru-RU"/>
          </a:p>
        </p:txBody>
      </p:sp>
      <p:grpSp>
        <p:nvGrpSpPr>
          <p:cNvPr id="57" name="Group 11"/>
          <p:cNvGrpSpPr>
            <a:grpSpLocks/>
          </p:cNvGrpSpPr>
          <p:nvPr/>
        </p:nvGrpSpPr>
        <p:grpSpPr bwMode="auto">
          <a:xfrm>
            <a:off x="2428860" y="4572008"/>
            <a:ext cx="1087437" cy="1006475"/>
            <a:chOff x="3938" y="1968"/>
            <a:chExt cx="430" cy="437"/>
          </a:xfrm>
        </p:grpSpPr>
        <p:grpSp>
          <p:nvGrpSpPr>
            <p:cNvPr id="58" name="Group 12"/>
            <p:cNvGrpSpPr>
              <a:grpSpLocks/>
            </p:cNvGrpSpPr>
            <p:nvPr/>
          </p:nvGrpSpPr>
          <p:grpSpPr bwMode="auto">
            <a:xfrm>
              <a:off x="3938" y="1968"/>
              <a:ext cx="430" cy="437"/>
              <a:chOff x="2016" y="1920"/>
              <a:chExt cx="1680" cy="1680"/>
            </a:xfrm>
          </p:grpSpPr>
          <p:sp>
            <p:nvSpPr>
              <p:cNvPr id="60" name="Oval 13">
                <a:hlinkClick r:id="rId7" action="ppaction://hlinksldjump"/>
              </p:cNvPr>
              <p:cNvSpPr>
                <a:spLocks noChangeArrowheads="1"/>
              </p:cNvSpPr>
              <p:nvPr/>
            </p:nvSpPr>
            <p:spPr bwMode="gray">
              <a:xfrm>
                <a:off x="2016" y="1920"/>
                <a:ext cx="1680" cy="1680"/>
              </a:xfrm>
              <a:prstGeom prst="ellipse">
                <a:avLst/>
              </a:prstGeom>
              <a:gradFill rotWithShape="1">
                <a:gsLst>
                  <a:gs pos="0">
                    <a:srgbClr val="93B1FD"/>
                  </a:gs>
                  <a:gs pos="100000">
                    <a:srgbClr val="93B1FD">
                      <a:gamma/>
                      <a:shade val="30196"/>
                      <a:invGamma/>
                    </a:srgbClr>
                  </a:gs>
                </a:gsLst>
                <a:lin ang="5400000" scaled="1"/>
              </a:gradFill>
              <a:ln w="9525">
                <a:noFill/>
                <a:round/>
                <a:headEnd/>
                <a:tailEnd/>
              </a:ln>
              <a:effectLst/>
            </p:spPr>
            <p:txBody>
              <a:bodyPr wrap="none" anchor="ctr"/>
              <a:lstStyle/>
              <a:p>
                <a:endParaRPr lang="ru-RU"/>
              </a:p>
            </p:txBody>
          </p:sp>
          <p:sp>
            <p:nvSpPr>
              <p:cNvPr id="61" name="Freeform 14">
                <a:hlinkClick r:id="rId7" action="ppaction://hlinksldjump"/>
              </p:cNvPr>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3B1FD"/>
                  </a:gs>
                </a:gsLst>
                <a:lin ang="5400000" scaled="1"/>
              </a:gradFill>
              <a:ln w="0">
                <a:noFill/>
                <a:prstDash val="solid"/>
                <a:round/>
                <a:headEnd/>
                <a:tailEnd/>
              </a:ln>
            </p:spPr>
            <p:txBody>
              <a:bodyPr/>
              <a:lstStyle/>
              <a:p>
                <a:endParaRPr lang="ru-RU"/>
              </a:p>
            </p:txBody>
          </p:sp>
        </p:grpSp>
        <p:sp>
          <p:nvSpPr>
            <p:cNvPr id="59" name="Text Box 15"/>
            <p:cNvSpPr txBox="1">
              <a:spLocks noChangeArrowheads="1"/>
            </p:cNvSpPr>
            <p:nvPr/>
          </p:nvSpPr>
          <p:spPr bwMode="gray">
            <a:xfrm>
              <a:off x="4067" y="2028"/>
              <a:ext cx="73" cy="200"/>
            </a:xfrm>
            <a:prstGeom prst="rect">
              <a:avLst/>
            </a:prstGeom>
            <a:noFill/>
            <a:ln w="9525" algn="ctr">
              <a:noFill/>
              <a:miter lim="800000"/>
              <a:headEnd/>
              <a:tailEnd/>
            </a:ln>
            <a:effectLst/>
          </p:spPr>
          <p:txBody>
            <a:bodyPr wrap="none">
              <a:spAutoFit/>
            </a:bodyPr>
            <a:lstStyle/>
            <a:p>
              <a:endParaRPr lang="en-US" sz="2400" b="1" dirty="0">
                <a:solidFill>
                  <a:srgbClr val="000000"/>
                </a:solidFill>
                <a:effectLst>
                  <a:outerShdw blurRad="38100" dist="38100" dir="2700000" algn="tl">
                    <a:srgbClr val="C0C0C0"/>
                  </a:outerShdw>
                </a:effectLst>
                <a:latin typeface="Verdana" pitchFamily="34" charset="0"/>
              </a:endParaRPr>
            </a:p>
          </p:txBody>
        </p:sp>
      </p:grpSp>
      <p:sp>
        <p:nvSpPr>
          <p:cNvPr id="63" name="Прямоугольник 62"/>
          <p:cNvSpPr/>
          <p:nvPr/>
        </p:nvSpPr>
        <p:spPr>
          <a:xfrm>
            <a:off x="3143240" y="4929198"/>
            <a:ext cx="5214974"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Задачки для любознательных</a:t>
            </a:r>
            <a:endParaRPr lang="ru-RU"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Прямоугольник 35"/>
          <p:cNvSpPr/>
          <p:nvPr/>
        </p:nvSpPr>
        <p:spPr>
          <a:xfrm>
            <a:off x="214282" y="214290"/>
            <a:ext cx="7929618"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Презентация к уроку: Простые механизмы.</a:t>
            </a:r>
          </a:p>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Рычаг. Равновесие сил на рычаге</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4" name="TextBox 33"/>
          <p:cNvSpPr txBox="1"/>
          <p:nvPr/>
        </p:nvSpPr>
        <p:spPr>
          <a:xfrm>
            <a:off x="3214678" y="5715016"/>
            <a:ext cx="5143536" cy="646331"/>
          </a:xfrm>
          <a:prstGeom prst="rect">
            <a:avLst/>
          </a:prstGeom>
          <a:noFill/>
        </p:spPr>
        <p:txBody>
          <a:bodyPr wrap="square" rtlCol="0">
            <a:spAutoFit/>
          </a:bodyPr>
          <a:lstStyle/>
          <a:p>
            <a:r>
              <a:rPr lang="ru-RU" dirty="0" smtClean="0"/>
              <a:t>Учитель математики и физики МБОУ ООШ п. Шумный</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Рисунок 1"/>
          <p:cNvPicPr>
            <a:picLocks noChangeArrowheads="1"/>
          </p:cNvPicPr>
          <p:nvPr/>
        </p:nvPicPr>
        <p:blipFill>
          <a:blip r:embed="rId2"/>
          <a:srcRect/>
          <a:stretch>
            <a:fillRect/>
          </a:stretch>
        </p:blipFill>
        <p:spPr bwMode="auto">
          <a:xfrm>
            <a:off x="0" y="3714752"/>
            <a:ext cx="2857520" cy="3000396"/>
          </a:xfrm>
          <a:prstGeom prst="rect">
            <a:avLst/>
          </a:prstGeom>
          <a:noFill/>
          <a:ln w="9525">
            <a:noFill/>
            <a:miter lim="800000"/>
            <a:headEnd/>
            <a:tailEnd/>
          </a:ln>
        </p:spPr>
      </p:pic>
      <p:sp>
        <p:nvSpPr>
          <p:cNvPr id="2049" name="Rectangle 1"/>
          <p:cNvSpPr>
            <a:spLocks noChangeArrowheads="1"/>
          </p:cNvSpPr>
          <p:nvPr/>
        </p:nvSpPr>
        <p:spPr bwMode="auto">
          <a:xfrm>
            <a:off x="5572132" y="357166"/>
            <a:ext cx="235745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Рычаги встречаются также в разных частях тела животных и человека. Это, например, конечности, челюсти. Много рычагов можно указать в теле насекомых, птиц, в строении скелета человека.</a:t>
            </a:r>
            <a:endParaRPr kumimoji="0" lang="ru-RU" sz="2400" b="0" i="0" u="none" strike="noStrike" cap="none" normalizeH="0" baseline="0" dirty="0" smtClean="0">
              <a:ln>
                <a:noFill/>
              </a:ln>
              <a:solidFill>
                <a:schemeClr val="tx1"/>
              </a:solidFill>
              <a:effectLst/>
              <a:latin typeface="Arial" pitchFamily="34" charset="0"/>
            </a:endParaRPr>
          </a:p>
        </p:txBody>
      </p:sp>
      <p:pic>
        <p:nvPicPr>
          <p:cNvPr id="2052" name="Рисунок 3"/>
          <p:cNvPicPr>
            <a:picLocks noChangeArrowheads="1"/>
          </p:cNvPicPr>
          <p:nvPr/>
        </p:nvPicPr>
        <p:blipFill>
          <a:blip r:embed="rId3"/>
          <a:srcRect/>
          <a:stretch>
            <a:fillRect/>
          </a:stretch>
        </p:blipFill>
        <p:spPr bwMode="auto">
          <a:xfrm>
            <a:off x="2786050" y="3857628"/>
            <a:ext cx="2643206" cy="2500330"/>
          </a:xfrm>
          <a:prstGeom prst="rect">
            <a:avLst/>
          </a:prstGeom>
          <a:noFill/>
          <a:ln w="9525">
            <a:noFill/>
            <a:miter lim="800000"/>
            <a:headEnd/>
            <a:tailEnd/>
          </a:ln>
        </p:spPr>
      </p:pic>
      <p:sp>
        <p:nvSpPr>
          <p:cNvPr id="7" name="Прямоугольник 6"/>
          <p:cNvSpPr/>
          <p:nvPr/>
        </p:nvSpPr>
        <p:spPr>
          <a:xfrm>
            <a:off x="2928926" y="2571744"/>
            <a:ext cx="2643206" cy="1200329"/>
          </a:xfrm>
          <a:prstGeom prst="rect">
            <a:avLst/>
          </a:prstGeom>
        </p:spPr>
        <p:txBody>
          <a:bodyPr wrap="square">
            <a:spAutoFit/>
          </a:bodyPr>
          <a:lstStyle/>
          <a:p>
            <a:pPr algn="ctr"/>
            <a:r>
              <a:rPr lang="ru-RU" sz="2400" i="1" dirty="0" smtClean="0">
                <a:solidFill>
                  <a:srgbClr val="FF0000"/>
                </a:solidFill>
                <a:latin typeface="Times New Roman" pitchFamily="18" charset="0"/>
                <a:cs typeface="Times New Roman" pitchFamily="18" charset="0"/>
              </a:rPr>
              <a:t>Одноплечный рычаг руки человека</a:t>
            </a:r>
            <a:endParaRPr lang="ru-RU" sz="2400" i="1" dirty="0">
              <a:solidFill>
                <a:srgbClr val="FF0000"/>
              </a:solidFill>
              <a:latin typeface="Times New Roman" pitchFamily="18" charset="0"/>
              <a:cs typeface="Times New Roman" pitchFamily="18" charset="0"/>
            </a:endParaRPr>
          </a:p>
        </p:txBody>
      </p:sp>
      <p:sp>
        <p:nvSpPr>
          <p:cNvPr id="8" name="Прямоугольник 7"/>
          <p:cNvSpPr/>
          <p:nvPr/>
        </p:nvSpPr>
        <p:spPr>
          <a:xfrm>
            <a:off x="0" y="2428868"/>
            <a:ext cx="2928942" cy="1200329"/>
          </a:xfrm>
          <a:prstGeom prst="rect">
            <a:avLst/>
          </a:prstGeom>
        </p:spPr>
        <p:txBody>
          <a:bodyPr wrap="square">
            <a:spAutoFit/>
          </a:bodyPr>
          <a:lstStyle/>
          <a:p>
            <a:pPr algn="ctr"/>
            <a:r>
              <a:rPr lang="ru-RU" sz="2400" i="1" dirty="0" smtClean="0">
                <a:solidFill>
                  <a:srgbClr val="FF0000"/>
                </a:solidFill>
                <a:latin typeface="Times New Roman" pitchFamily="18" charset="0"/>
                <a:cs typeface="Times New Roman" pitchFamily="18" charset="0"/>
              </a:rPr>
              <a:t>Рычаги  передней конечности</a:t>
            </a:r>
          </a:p>
          <a:p>
            <a:pPr algn="ctr"/>
            <a:r>
              <a:rPr lang="ru-RU" sz="2400" i="1" dirty="0" smtClean="0">
                <a:solidFill>
                  <a:srgbClr val="FF0000"/>
                </a:solidFill>
                <a:latin typeface="Times New Roman" pitchFamily="18" charset="0"/>
                <a:cs typeface="Times New Roman" pitchFamily="18" charset="0"/>
              </a:rPr>
              <a:t>собаки</a:t>
            </a:r>
            <a:endParaRPr lang="ru-RU" sz="2400" i="1" dirty="0">
              <a:solidFill>
                <a:srgbClr val="FF0000"/>
              </a:solidFill>
              <a:latin typeface="Times New Roman" pitchFamily="18" charset="0"/>
              <a:cs typeface="Times New Roman" pitchFamily="18" charset="0"/>
            </a:endParaRPr>
          </a:p>
        </p:txBody>
      </p:sp>
      <p:sp>
        <p:nvSpPr>
          <p:cNvPr id="9" name="Управляющая кнопка: далее 8">
            <a:hlinkClick r:id="rId4"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p:cNvPicPr>
            <a:picLocks noChangeAspect="1" noChangeArrowheads="1"/>
          </p:cNvPicPr>
          <p:nvPr/>
        </p:nvPicPr>
        <p:blipFill>
          <a:blip r:embed="rId5"/>
          <a:srcRect/>
          <a:stretch>
            <a:fillRect/>
          </a:stretch>
        </p:blipFill>
        <p:spPr bwMode="auto">
          <a:xfrm>
            <a:off x="571472" y="214290"/>
            <a:ext cx="4636935"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7"/>
          <p:cNvPicPr>
            <a:picLocks noChangeArrowheads="1"/>
          </p:cNvPicPr>
          <p:nvPr/>
        </p:nvPicPr>
        <p:blipFill>
          <a:blip r:embed="rId2" cstate="email"/>
          <a:srcRect/>
          <a:stretch>
            <a:fillRect/>
          </a:stretch>
        </p:blipFill>
        <p:spPr bwMode="auto">
          <a:xfrm>
            <a:off x="0" y="4357670"/>
            <a:ext cx="2928926" cy="2286040"/>
          </a:xfrm>
          <a:prstGeom prst="rect">
            <a:avLst/>
          </a:prstGeom>
          <a:noFill/>
          <a:ln w="9525">
            <a:noFill/>
            <a:miter lim="800000"/>
            <a:headEnd/>
            <a:tailEnd/>
          </a:ln>
        </p:spPr>
      </p:pic>
      <p:pic>
        <p:nvPicPr>
          <p:cNvPr id="1026" name="Рисунок 6"/>
          <p:cNvPicPr>
            <a:picLocks noChangeAspect="1" noChangeArrowheads="1"/>
          </p:cNvPicPr>
          <p:nvPr/>
        </p:nvPicPr>
        <p:blipFill>
          <a:blip r:embed="rId3"/>
          <a:srcRect/>
          <a:stretch>
            <a:fillRect/>
          </a:stretch>
        </p:blipFill>
        <p:spPr bwMode="auto">
          <a:xfrm>
            <a:off x="0" y="214290"/>
            <a:ext cx="2705276" cy="2500330"/>
          </a:xfrm>
          <a:prstGeom prst="rect">
            <a:avLst/>
          </a:prstGeom>
          <a:noFill/>
          <a:ln w="9525">
            <a:noFill/>
            <a:miter lim="800000"/>
            <a:headEnd/>
            <a:tailEnd/>
          </a:ln>
        </p:spPr>
      </p:pic>
      <p:sp>
        <p:nvSpPr>
          <p:cNvPr id="3" name="Прямоугольник 2"/>
          <p:cNvSpPr/>
          <p:nvPr/>
        </p:nvSpPr>
        <p:spPr>
          <a:xfrm>
            <a:off x="2571736" y="500042"/>
            <a:ext cx="5286412" cy="1200329"/>
          </a:xfrm>
          <a:prstGeom prst="rect">
            <a:avLst/>
          </a:prstGeom>
        </p:spPr>
        <p:txBody>
          <a:bodyPr wrap="square">
            <a:spAutoFit/>
          </a:bodyPr>
          <a:lstStyle/>
          <a:p>
            <a:r>
              <a:rPr lang="ru-RU" sz="2400" dirty="0" smtClean="0">
                <a:latin typeface="Times New Roman" pitchFamily="18" charset="0"/>
                <a:cs typeface="Times New Roman" pitchFamily="18" charset="0"/>
              </a:rPr>
              <a:t>На рис. изображён рычаг, ось вращения которого О (точка опоры) расположена между точками А и В.</a:t>
            </a:r>
            <a:endParaRPr lang="ru-RU" sz="2400" dirty="0">
              <a:latin typeface="Times New Roman" pitchFamily="18" charset="0"/>
              <a:cs typeface="Times New Roman" pitchFamily="18" charset="0"/>
            </a:endParaRPr>
          </a:p>
        </p:txBody>
      </p:sp>
      <p:sp>
        <p:nvSpPr>
          <p:cNvPr id="1027" name="Rectangle 3"/>
          <p:cNvSpPr>
            <a:spLocks noChangeArrowheads="1"/>
          </p:cNvSpPr>
          <p:nvPr/>
        </p:nvSpPr>
        <p:spPr bwMode="auto">
          <a:xfrm>
            <a:off x="1071538" y="2143116"/>
            <a:ext cx="65722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Кратчайшее расстояние между точкой опоры и прямой, вдоль которой действует на рычаг сила, называется </a:t>
            </a:r>
            <a:r>
              <a:rPr kumimoji="0" lang="ru-RU" sz="2400" b="1" i="1"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плечом силы.</a:t>
            </a:r>
            <a:endParaRPr kumimoji="0" lang="ru-RU" sz="2400" b="0" i="0"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357158" y="3357562"/>
            <a:ext cx="807249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ℓ</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плечо силы</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(ОА и ОВ – плечи сил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₁ и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₂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0" name="Rectangle 6"/>
          <p:cNvSpPr>
            <a:spLocks noChangeArrowheads="1"/>
          </p:cNvSpPr>
          <p:nvPr/>
        </p:nvSpPr>
        <p:spPr bwMode="auto">
          <a:xfrm>
            <a:off x="357158" y="4000504"/>
            <a:ext cx="757242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условие равновесия рычага:</a:t>
            </a:r>
            <a:endPar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4357686" y="4214818"/>
            <a:ext cx="41434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Рычаг находится в равновесии тогда, когда силы, действующие на него, обратно пропорциональны плечам этих сил.</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9"/>
          <p:cNvSpPr>
            <a:spLocks noChangeArrowheads="1"/>
          </p:cNvSpPr>
          <p:nvPr/>
        </p:nvSpPr>
        <p:spPr bwMode="auto">
          <a:xfrm>
            <a:off x="4000496" y="6072206"/>
            <a:ext cx="342902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a:t>
            </a:r>
            <a:r>
              <a:rPr kumimoji="0" lang="ru-RU"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₁  ⁄ </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a:t>
            </a:r>
            <a:r>
              <a:rPr kumimoji="0" lang="ru-RU"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₂ = </a:t>
            </a:r>
            <a:r>
              <a:rPr kumimoji="0" lang="ru-RU"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ℓ₂ </a:t>
            </a:r>
            <a:r>
              <a:rPr kumimoji="0" lang="ru-RU"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ℓ₁</a:t>
            </a:r>
            <a:endParaRPr kumimoji="0" lang="ru-RU"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rgbClr val="FF0000"/>
              </a:solidFill>
              <a:effectLst/>
              <a:latin typeface="Arial" pitchFamily="34" charset="0"/>
            </a:endParaRPr>
          </a:p>
        </p:txBody>
      </p:sp>
      <p:sp>
        <p:nvSpPr>
          <p:cNvPr id="13" name="Управляющая кнопка: далее 12">
            <a:hlinkClick r:id="rId4"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85728"/>
            <a:ext cx="6429420" cy="523220"/>
          </a:xfrm>
          <a:prstGeom prst="rect">
            <a:avLst/>
          </a:prstGeom>
        </p:spPr>
        <p:txBody>
          <a:bodyPr wrap="square">
            <a:spAutoFit/>
          </a:bodyPr>
          <a:lstStyle/>
          <a:p>
            <a:pPr algn="ctr">
              <a:buNone/>
            </a:pP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Посмейся и сообрази</a:t>
            </a:r>
          </a:p>
        </p:txBody>
      </p:sp>
      <p:sp>
        <p:nvSpPr>
          <p:cNvPr id="3" name="Прямоугольник 2"/>
          <p:cNvSpPr/>
          <p:nvPr/>
        </p:nvSpPr>
        <p:spPr>
          <a:xfrm>
            <a:off x="714348" y="928670"/>
            <a:ext cx="7072362" cy="1631216"/>
          </a:xfrm>
          <a:prstGeom prst="rect">
            <a:avLst/>
          </a:prstGeom>
        </p:spPr>
        <p:txBody>
          <a:bodyPr wrap="square">
            <a:spAutoFit/>
          </a:bodyPr>
          <a:lstStyle/>
          <a:p>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Пете нечего было делать. От скуки Петя, чтобы провести свободное время, подсунул швабру под шкаф, надавил на ручку и, совершенно неожиданно для самого себя, опрокинул шкаф на пол. Как называют физики швабру, подсунутую под шкаф?</a:t>
            </a:r>
            <a:endParaRPr lang="ru-RU" sz="2000" dirty="0">
              <a:latin typeface="Times New Roman" pitchFamily="18" charset="0"/>
              <a:cs typeface="Times New Roman" pitchFamily="18" charset="0"/>
            </a:endParaRPr>
          </a:p>
        </p:txBody>
      </p:sp>
      <p:sp>
        <p:nvSpPr>
          <p:cNvPr id="4" name="Прямоугольник 3"/>
          <p:cNvSpPr/>
          <p:nvPr/>
        </p:nvSpPr>
        <p:spPr>
          <a:xfrm>
            <a:off x="785786" y="2786058"/>
            <a:ext cx="7715304" cy="707886"/>
          </a:xfrm>
          <a:prstGeom prst="rect">
            <a:avLst/>
          </a:prstGeom>
        </p:spPr>
        <p:txBody>
          <a:bodyPr wrap="square">
            <a:spAutoFit/>
          </a:bodyPr>
          <a:lstStyle/>
          <a:p>
            <a:r>
              <a:rPr lang="ru-RU" sz="2000" dirty="0" smtClean="0">
                <a:latin typeface="Times New Roman" pitchFamily="18" charset="0"/>
                <a:cs typeface="Times New Roman" pitchFamily="18" charset="0"/>
              </a:rPr>
              <a:t>Что напоминает вам твердое тело, которое вращается вокруг неподвижной и несмазанной точки опоры, скрипя и рыча?</a:t>
            </a:r>
            <a:endParaRPr lang="ru-RU" sz="2000" dirty="0">
              <a:latin typeface="Times New Roman" pitchFamily="18" charset="0"/>
              <a:cs typeface="Times New Roman" pitchFamily="18" charset="0"/>
            </a:endParaRPr>
          </a:p>
        </p:txBody>
      </p:sp>
      <p:sp>
        <p:nvSpPr>
          <p:cNvPr id="5" name="Прямоугольник 4"/>
          <p:cNvSpPr/>
          <p:nvPr/>
        </p:nvSpPr>
        <p:spPr>
          <a:xfrm>
            <a:off x="642910" y="3786190"/>
            <a:ext cx="7858180" cy="1938992"/>
          </a:xfrm>
          <a:prstGeom prst="rect">
            <a:avLst/>
          </a:prstGeom>
        </p:spPr>
        <p:txBody>
          <a:bodyPr wrap="square">
            <a:spAutoFit/>
          </a:bodyPr>
          <a:lstStyle/>
          <a:p>
            <a:r>
              <a:rPr lang="ru-RU" sz="2000" dirty="0" smtClean="0">
                <a:latin typeface="Times New Roman" pitchFamily="18" charset="0"/>
                <a:cs typeface="Times New Roman" pitchFamily="18" charset="0"/>
              </a:rPr>
              <a:t>Все друзья любили </a:t>
            </a:r>
            <a:r>
              <a:rPr lang="ru-RU" sz="2000" dirty="0" err="1" smtClean="0">
                <a:latin typeface="Times New Roman" pitchFamily="18" charset="0"/>
                <a:cs typeface="Times New Roman" pitchFamily="18" charset="0"/>
              </a:rPr>
              <a:t>Силантия</a:t>
            </a:r>
            <a:r>
              <a:rPr lang="ru-RU" sz="2000" dirty="0" smtClean="0">
                <a:latin typeface="Times New Roman" pitchFamily="18" charset="0"/>
                <a:cs typeface="Times New Roman" pitchFamily="18" charset="0"/>
              </a:rPr>
              <a:t> Филимоновича, звали его запросто — Сила и, при встрече, приветствовали оригинальным способом: изо всех сил лупили по части тела, которая называется точно так же, как называют кратчайшее расстояние между точкой опоры и прямой, вдоль которой действует на рычаг сила. Как называется эта таинственная часть тела </a:t>
            </a:r>
            <a:r>
              <a:rPr lang="ru-RU" sz="2000" dirty="0" err="1" smtClean="0">
                <a:latin typeface="Times New Roman" pitchFamily="18" charset="0"/>
                <a:cs typeface="Times New Roman" pitchFamily="18" charset="0"/>
              </a:rPr>
              <a:t>Силантия</a:t>
            </a:r>
            <a:r>
              <a:rPr lang="ru-RU" sz="2000" dirty="0" smtClean="0">
                <a:latin typeface="Times New Roman" pitchFamily="18" charset="0"/>
                <a:cs typeface="Times New Roman" pitchFamily="18" charset="0"/>
              </a:rPr>
              <a:t> Филимоновича?</a:t>
            </a:r>
            <a:endParaRPr lang="ru-RU" sz="2000" dirty="0">
              <a:latin typeface="Times New Roman" pitchFamily="18" charset="0"/>
              <a:cs typeface="Times New Roman" pitchFamily="18" charset="0"/>
            </a:endParaRPr>
          </a:p>
        </p:txBody>
      </p:sp>
      <p:sp>
        <p:nvSpPr>
          <p:cNvPr id="6" name="Управляющая кнопка: далее 5">
            <a:hlinkClick r:id="rId2"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srcRect/>
          <a:stretch>
            <a:fillRect/>
          </a:stretch>
        </p:blipFill>
        <p:spPr bwMode="auto">
          <a:xfrm>
            <a:off x="642910" y="3171121"/>
            <a:ext cx="5762634" cy="3686879"/>
          </a:xfrm>
          <a:prstGeom prst="rect">
            <a:avLst/>
          </a:prstGeom>
          <a:noFill/>
          <a:ln w="9525">
            <a:noFill/>
            <a:miter lim="800000"/>
            <a:headEnd/>
            <a:tailEnd/>
          </a:ln>
          <a:effectLst/>
        </p:spPr>
      </p:pic>
      <p:sp>
        <p:nvSpPr>
          <p:cNvPr id="2" name="TextBox 1"/>
          <p:cNvSpPr txBox="1"/>
          <p:nvPr/>
        </p:nvSpPr>
        <p:spPr>
          <a:xfrm>
            <a:off x="571472" y="285728"/>
            <a:ext cx="5572164" cy="1631216"/>
          </a:xfrm>
          <a:prstGeom prst="rect">
            <a:avLst/>
          </a:prstGeom>
          <a:noFill/>
        </p:spPr>
        <p:txBody>
          <a:bodyPr wrap="square" rtlCol="0">
            <a:spAutoFit/>
          </a:bodyPr>
          <a:lstStyle/>
          <a:p>
            <a:r>
              <a:rPr lang="ru-RU" sz="2000" dirty="0" smtClean="0">
                <a:latin typeface="Times New Roman" pitchFamily="18" charset="0"/>
                <a:cs typeface="Times New Roman" pitchFamily="18" charset="0"/>
              </a:rPr>
              <a:t>Какой из механизмов не относится к простым?</a:t>
            </a:r>
          </a:p>
          <a:p>
            <a:pPr marL="342900" indent="-342900">
              <a:buAutoNum type="arabicPeriod"/>
            </a:pPr>
            <a:r>
              <a:rPr lang="ru-RU" sz="2000" dirty="0" smtClean="0">
                <a:latin typeface="Times New Roman" pitchFamily="18" charset="0"/>
                <a:cs typeface="Times New Roman" pitchFamily="18" charset="0"/>
              </a:rPr>
              <a:t>Блок</a:t>
            </a:r>
          </a:p>
          <a:p>
            <a:pPr marL="342900" indent="-342900">
              <a:buAutoNum type="arabicPeriod"/>
            </a:pPr>
            <a:r>
              <a:rPr lang="ru-RU" sz="2000" dirty="0" smtClean="0">
                <a:latin typeface="Times New Roman" pitchFamily="18" charset="0"/>
                <a:cs typeface="Times New Roman" pitchFamily="18" charset="0"/>
              </a:rPr>
              <a:t>Рычаг</a:t>
            </a:r>
          </a:p>
          <a:p>
            <a:pPr marL="342900" indent="-342900">
              <a:buAutoNum type="arabicPeriod"/>
            </a:pPr>
            <a:r>
              <a:rPr lang="ru-RU" sz="2000" dirty="0" smtClean="0">
                <a:latin typeface="Times New Roman" pitchFamily="18" charset="0"/>
                <a:cs typeface="Times New Roman" pitchFamily="18" charset="0"/>
              </a:rPr>
              <a:t>Наклонная плоскость</a:t>
            </a:r>
          </a:p>
          <a:p>
            <a:pPr marL="342900" indent="-342900">
              <a:buAutoNum type="arabicPeriod"/>
            </a:pPr>
            <a:r>
              <a:rPr lang="ru-RU" sz="2000" dirty="0" smtClean="0">
                <a:latin typeface="Times New Roman" pitchFamily="18" charset="0"/>
                <a:cs typeface="Times New Roman" pitchFamily="18" charset="0"/>
              </a:rPr>
              <a:t>Поршневой насос</a:t>
            </a:r>
            <a:endParaRPr lang="ru-RU" sz="2000" dirty="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3"/>
          <a:srcRect/>
          <a:stretch>
            <a:fillRect/>
          </a:stretch>
        </p:blipFill>
        <p:spPr bwMode="auto">
          <a:xfrm>
            <a:off x="3714744" y="857232"/>
            <a:ext cx="4742324" cy="2500330"/>
          </a:xfrm>
          <a:prstGeom prst="rect">
            <a:avLst/>
          </a:prstGeom>
          <a:noFill/>
          <a:ln w="9525">
            <a:noFill/>
            <a:miter lim="800000"/>
            <a:headEnd/>
            <a:tailEnd/>
          </a:ln>
          <a:effectLst/>
        </p:spPr>
      </p:pic>
      <p:sp>
        <p:nvSpPr>
          <p:cNvPr id="4" name="TextBox 3"/>
          <p:cNvSpPr txBox="1"/>
          <p:nvPr/>
        </p:nvSpPr>
        <p:spPr>
          <a:xfrm>
            <a:off x="1857356" y="2000240"/>
            <a:ext cx="2786082" cy="1323439"/>
          </a:xfrm>
          <a:prstGeom prst="rect">
            <a:avLst/>
          </a:prstGeom>
          <a:noFill/>
        </p:spPr>
        <p:txBody>
          <a:bodyPr wrap="square" rtlCol="0">
            <a:spAutoFit/>
          </a:bodyPr>
          <a:lstStyle/>
          <a:p>
            <a:r>
              <a:rPr lang="ru-RU" sz="2000" dirty="0" smtClean="0">
                <a:latin typeface="Times New Roman" pitchFamily="18" charset="0"/>
                <a:cs typeface="Times New Roman" pitchFamily="18" charset="0"/>
              </a:rPr>
              <a:t>В каких из предложенных механизмов используется рычаг</a:t>
            </a:r>
            <a:endParaRPr lang="ru-RU" sz="2000" dirty="0">
              <a:latin typeface="Times New Roman" pitchFamily="18" charset="0"/>
              <a:cs typeface="Times New Roman" pitchFamily="18" charset="0"/>
            </a:endParaRPr>
          </a:p>
        </p:txBody>
      </p:sp>
      <p:sp>
        <p:nvSpPr>
          <p:cNvPr id="6" name="TextBox 5"/>
          <p:cNvSpPr txBox="1"/>
          <p:nvPr/>
        </p:nvSpPr>
        <p:spPr>
          <a:xfrm>
            <a:off x="6429388" y="4000504"/>
            <a:ext cx="2500330" cy="1323439"/>
          </a:xfrm>
          <a:prstGeom prst="rect">
            <a:avLst/>
          </a:prstGeom>
          <a:noFill/>
        </p:spPr>
        <p:txBody>
          <a:bodyPr wrap="square" rtlCol="0">
            <a:spAutoFit/>
          </a:bodyPr>
          <a:lstStyle/>
          <a:p>
            <a:r>
              <a:rPr lang="ru-RU" sz="2000" dirty="0" smtClean="0">
                <a:latin typeface="Times New Roman" pitchFamily="18" charset="0"/>
                <a:cs typeface="Times New Roman" pitchFamily="18" charset="0"/>
              </a:rPr>
              <a:t>Назовите простые механизмы, изображенные на рисунке.</a:t>
            </a:r>
            <a:endParaRPr lang="ru-RU" sz="2000" dirty="0">
              <a:latin typeface="Times New Roman" pitchFamily="18" charset="0"/>
              <a:cs typeface="Times New Roman" pitchFamily="18" charset="0"/>
            </a:endParaRPr>
          </a:p>
        </p:txBody>
      </p:sp>
      <p:sp>
        <p:nvSpPr>
          <p:cNvPr id="7" name="Управляющая кнопка: далее 6">
            <a:hlinkClick r:id="" action="ppaction://hlinkshowjump?jump=endshow"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User\Desktop\конкурс по физике\animatedDude.gif"/>
          <p:cNvPicPr>
            <a:picLocks noChangeAspect="1" noChangeArrowheads="1" noCrop="1"/>
          </p:cNvPicPr>
          <p:nvPr/>
        </p:nvPicPr>
        <p:blipFill>
          <a:blip r:embed="rId4"/>
          <a:srcRect/>
          <a:stretch>
            <a:fillRect/>
          </a:stretch>
        </p:blipFill>
        <p:spPr bwMode="auto">
          <a:xfrm>
            <a:off x="7143768" y="5429264"/>
            <a:ext cx="1190625" cy="666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6858048" cy="1200329"/>
          </a:xfrm>
          <a:prstGeom prst="rect">
            <a:avLst/>
          </a:prstGeom>
          <a:noFill/>
        </p:spPr>
        <p:txBody>
          <a:bodyPr wrap="square" rtlCol="0">
            <a:spAutoFit/>
          </a:bodyPr>
          <a:lstStyle/>
          <a:p>
            <a:pPr algn="ctr">
              <a:buNone/>
            </a:pPr>
            <a:endParaRPr lang="ru-RU" sz="3600" b="1" dirty="0" smtClean="0">
              <a:solidFill>
                <a:srgbClr val="009900"/>
              </a:solidFill>
            </a:endParaRPr>
          </a:p>
          <a:p>
            <a:pPr>
              <a:buNone/>
            </a:pPr>
            <a:r>
              <a:rPr lang="ru-RU" sz="3600" b="1" dirty="0" smtClean="0">
                <a:solidFill>
                  <a:srgbClr val="009900"/>
                </a:solidFill>
              </a:rPr>
              <a:t>                  </a:t>
            </a:r>
          </a:p>
        </p:txBody>
      </p:sp>
      <p:sp>
        <p:nvSpPr>
          <p:cNvPr id="3" name="Прямоугольник 2"/>
          <p:cNvSpPr/>
          <p:nvPr/>
        </p:nvSpPr>
        <p:spPr>
          <a:xfrm>
            <a:off x="214282" y="642918"/>
            <a:ext cx="857256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Простые механизмы</a:t>
            </a:r>
          </a:p>
          <a:p>
            <a:pPr>
              <a:buNone/>
            </a:pP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a:t>
            </a:r>
            <a:r>
              <a:rPr lang="ru-RU" sz="2800" b="1" dirty="0" smtClean="0">
                <a:latin typeface="Times New Roman" pitchFamily="18" charset="0"/>
                <a:cs typeface="Times New Roman" pitchFamily="18" charset="0"/>
              </a:rPr>
              <a:t>устройства, служащие для преобразования силы.</a:t>
            </a:r>
            <a:endPar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endParaRPr>
          </a:p>
          <a:p>
            <a:r>
              <a:rPr lang="ru-RU" sz="2800" dirty="0" smtClean="0">
                <a:latin typeface="Times New Roman" pitchFamily="18" charset="0"/>
                <a:cs typeface="Times New Roman" pitchFamily="18" charset="0"/>
              </a:rPr>
              <a:t>Выделяют шесть простейших механизмов из которых </a:t>
            </a:r>
          </a:p>
          <a:p>
            <a:r>
              <a:rPr lang="ru-RU" sz="2800" dirty="0" smtClean="0">
                <a:latin typeface="Times New Roman" pitchFamily="18" charset="0"/>
                <a:cs typeface="Times New Roman" pitchFamily="18" charset="0"/>
              </a:rPr>
              <a:t>четыре являются разновидностью двух основных:</a:t>
            </a:r>
          </a:p>
          <a:p>
            <a:pPr>
              <a:buNone/>
            </a:pPr>
            <a:endPar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a:p>
            <a:pPr>
              <a:buNone/>
            </a:pP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Рычаг </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Наклонная плоскость</a:t>
            </a:r>
          </a:p>
          <a:p>
            <a:pPr>
              <a:buNone/>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a:t>
            </a:r>
            <a:endPar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12" name="Прямоугольник 11"/>
          <p:cNvSpPr/>
          <p:nvPr/>
        </p:nvSpPr>
        <p:spPr>
          <a:xfrm>
            <a:off x="1071538" y="5429264"/>
            <a:ext cx="630435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Простые механизмы дают выигрыш в силе.</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Управляющая кнопка: далее 12">
            <a:hlinkClick r:id="rId2"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11"/>
          <p:cNvSpPr>
            <a:spLocks/>
          </p:cNvSpPr>
          <p:nvPr/>
        </p:nvSpPr>
        <p:spPr bwMode="gray">
          <a:xfrm flipH="1">
            <a:off x="3000364" y="2428868"/>
            <a:ext cx="857256" cy="828000"/>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gs>
              <a:gs pos="100000">
                <a:srgbClr val="FF9966">
                  <a:gamma/>
                  <a:tint val="31765"/>
                  <a:invGamma/>
                </a:srgbClr>
              </a:gs>
            </a:gsLst>
            <a:lin ang="0" scaled="1"/>
          </a:gradFill>
          <a:ln w="0">
            <a:noFill/>
            <a:prstDash val="solid"/>
            <a:round/>
            <a:headEnd/>
            <a:tailEnd/>
          </a:ln>
        </p:spPr>
        <p:txBody>
          <a:bodyPr/>
          <a:lstStyle/>
          <a:p>
            <a:endParaRPr lang="ru-RU"/>
          </a:p>
        </p:txBody>
      </p:sp>
      <p:sp>
        <p:nvSpPr>
          <p:cNvPr id="9" name="Freeform 9"/>
          <p:cNvSpPr>
            <a:spLocks/>
          </p:cNvSpPr>
          <p:nvPr/>
        </p:nvSpPr>
        <p:spPr bwMode="gray">
          <a:xfrm>
            <a:off x="1928794" y="2357430"/>
            <a:ext cx="782645" cy="857256"/>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0099CC">
                  <a:gamma/>
                  <a:tint val="31765"/>
                  <a:invGamma/>
                </a:srgbClr>
              </a:gs>
            </a:gsLst>
            <a:lin ang="0" scaled="1"/>
          </a:gradFill>
          <a:ln w="0">
            <a:noFill/>
            <a:prstDash val="solid"/>
            <a:round/>
            <a:headEnd/>
            <a:tailEnd/>
          </a:ln>
        </p:spPr>
        <p:txBody>
          <a:bodyPr/>
          <a:lstStyle/>
          <a:p>
            <a:endParaRPr lang="ru-RU"/>
          </a:p>
        </p:txBody>
      </p:sp>
      <p:sp>
        <p:nvSpPr>
          <p:cNvPr id="11" name="Прямоугольник 10"/>
          <p:cNvSpPr/>
          <p:nvPr/>
        </p:nvSpPr>
        <p:spPr>
          <a:xfrm>
            <a:off x="2500298" y="3643314"/>
            <a:ext cx="243978" cy="369332"/>
          </a:xfrm>
          <a:prstGeom prst="rect">
            <a:avLst/>
          </a:prstGeom>
        </p:spPr>
        <p:txBody>
          <a:bodyPr wrap="none">
            <a:spAutoFit/>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a:t>
            </a:r>
            <a:endParaRPr lang="ru-RU" dirty="0"/>
          </a:p>
        </p:txBody>
      </p:sp>
      <p:grpSp>
        <p:nvGrpSpPr>
          <p:cNvPr id="24" name="Group 95"/>
          <p:cNvGrpSpPr>
            <a:grpSpLocks/>
          </p:cNvGrpSpPr>
          <p:nvPr/>
        </p:nvGrpSpPr>
        <p:grpSpPr bwMode="auto">
          <a:xfrm>
            <a:off x="5357818" y="3357562"/>
            <a:ext cx="1071545" cy="2214578"/>
            <a:chOff x="720" y="1296"/>
            <a:chExt cx="1367" cy="2542"/>
          </a:xfrm>
        </p:grpSpPr>
        <p:sp>
          <p:nvSpPr>
            <p:cNvPr id="25"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ru-RU"/>
            </a:p>
          </p:txBody>
        </p:sp>
        <p:sp>
          <p:nvSpPr>
            <p:cNvPr id="26"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ru-RU"/>
            </a:p>
          </p:txBody>
        </p:sp>
        <p:sp>
          <p:nvSpPr>
            <p:cNvPr id="27"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ru-RU"/>
            </a:p>
          </p:txBody>
        </p:sp>
        <p:sp>
          <p:nvSpPr>
            <p:cNvPr id="28" name="AutoShape 55"/>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ru-RU"/>
            </a:p>
          </p:txBody>
        </p:sp>
        <p:sp>
          <p:nvSpPr>
            <p:cNvPr id="29"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B2B2B2">
                    <a:gamma/>
                    <a:tint val="0"/>
                    <a:invGamma/>
                  </a:srgbClr>
                </a:gs>
              </a:gsLst>
              <a:lin ang="5400000" scaled="1"/>
            </a:gradFill>
            <a:ln w="9525">
              <a:noFill/>
              <a:round/>
              <a:headEnd/>
              <a:tailEnd/>
            </a:ln>
            <a:effectLst/>
          </p:spPr>
          <p:txBody>
            <a:bodyPr wrap="none" anchor="ctr"/>
            <a:lstStyle/>
            <a:p>
              <a:endParaRPr lang="ru-RU"/>
            </a:p>
          </p:txBody>
        </p:sp>
        <p:sp>
          <p:nvSpPr>
            <p:cNvPr id="30"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DDDDDD">
                    <a:gamma/>
                    <a:tint val="0"/>
                    <a:invGamma/>
                  </a:srgbClr>
                </a:gs>
              </a:gsLst>
              <a:lin ang="5400000" scaled="1"/>
            </a:gradFill>
            <a:ln w="9525">
              <a:noFill/>
              <a:round/>
              <a:headEnd/>
              <a:tailEnd/>
            </a:ln>
            <a:effectLst/>
          </p:spPr>
          <p:txBody>
            <a:bodyPr wrap="none" anchor="ctr"/>
            <a:lstStyle/>
            <a:p>
              <a:endParaRPr lang="ru-RU"/>
            </a:p>
          </p:txBody>
        </p:sp>
        <p:grpSp>
          <p:nvGrpSpPr>
            <p:cNvPr id="31" name="Group 58"/>
            <p:cNvGrpSpPr>
              <a:grpSpLocks/>
            </p:cNvGrpSpPr>
            <p:nvPr/>
          </p:nvGrpSpPr>
          <p:grpSpPr bwMode="auto">
            <a:xfrm>
              <a:off x="1189" y="1296"/>
              <a:ext cx="405" cy="405"/>
              <a:chOff x="1289" y="582"/>
              <a:chExt cx="668" cy="668"/>
            </a:xfrm>
          </p:grpSpPr>
          <p:sp>
            <p:nvSpPr>
              <p:cNvPr id="34" name="Oval 5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ru-RU"/>
              </a:p>
            </p:txBody>
          </p:sp>
          <p:sp>
            <p:nvSpPr>
              <p:cNvPr id="35" name="Oval 6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36"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37" name="Oval 6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38" name="Oval 6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32" name="Text Box 64"/>
            <p:cNvSpPr txBox="1">
              <a:spLocks noChangeArrowheads="1"/>
            </p:cNvSpPr>
            <p:nvPr/>
          </p:nvSpPr>
          <p:spPr bwMode="gray">
            <a:xfrm>
              <a:off x="1276" y="1354"/>
              <a:ext cx="236" cy="408"/>
            </a:xfrm>
            <a:prstGeom prst="rect">
              <a:avLst/>
            </a:prstGeom>
            <a:noFill/>
            <a:ln w="9525" algn="ctr">
              <a:noFill/>
              <a:miter lim="800000"/>
              <a:headEnd/>
              <a:tailEnd/>
            </a:ln>
            <a:effectLst/>
          </p:spPr>
          <p:txBody>
            <a:bodyPr wrap="none">
              <a:spAutoFit/>
            </a:bodyPr>
            <a:lstStyle/>
            <a:p>
              <a:endParaRPr lang="en-US" sz="2400" dirty="0">
                <a:solidFill>
                  <a:srgbClr val="000000"/>
                </a:solidFill>
              </a:endParaRPr>
            </a:p>
          </p:txBody>
        </p:sp>
        <p:sp>
          <p:nvSpPr>
            <p:cNvPr id="33" name="Text Box 65"/>
            <p:cNvSpPr txBox="1">
              <a:spLocks noChangeArrowheads="1"/>
            </p:cNvSpPr>
            <p:nvPr/>
          </p:nvSpPr>
          <p:spPr bwMode="gray">
            <a:xfrm>
              <a:off x="768" y="1776"/>
              <a:ext cx="1296" cy="954"/>
            </a:xfrm>
            <a:prstGeom prst="rect">
              <a:avLst/>
            </a:prstGeom>
            <a:noFill/>
            <a:ln w="9525" algn="ctr">
              <a:noFill/>
              <a:miter lim="800000"/>
              <a:headEnd/>
              <a:tailEnd/>
            </a:ln>
            <a:effectLst/>
          </p:spPr>
          <p:txBody>
            <a:bodyPr>
              <a:spAutoFit/>
            </a:bodyPr>
            <a:lstStyle/>
            <a:p>
              <a:pPr>
                <a:buNone/>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клин винт </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grpSp>
      <p:grpSp>
        <p:nvGrpSpPr>
          <p:cNvPr id="39" name="Group 95"/>
          <p:cNvGrpSpPr>
            <a:grpSpLocks/>
          </p:cNvGrpSpPr>
          <p:nvPr/>
        </p:nvGrpSpPr>
        <p:grpSpPr bwMode="auto">
          <a:xfrm>
            <a:off x="714348" y="3357562"/>
            <a:ext cx="1071545" cy="2214578"/>
            <a:chOff x="720" y="1296"/>
            <a:chExt cx="1367" cy="2542"/>
          </a:xfrm>
        </p:grpSpPr>
        <p:sp>
          <p:nvSpPr>
            <p:cNvPr id="40"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ru-RU"/>
            </a:p>
          </p:txBody>
        </p:sp>
        <p:sp>
          <p:nvSpPr>
            <p:cNvPr id="41"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ru-RU"/>
            </a:p>
          </p:txBody>
        </p:sp>
        <p:sp>
          <p:nvSpPr>
            <p:cNvPr id="42"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ru-RU"/>
            </a:p>
          </p:txBody>
        </p:sp>
        <p:sp>
          <p:nvSpPr>
            <p:cNvPr id="43" name="AutoShape 55"/>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ru-RU"/>
            </a:p>
          </p:txBody>
        </p:sp>
        <p:sp>
          <p:nvSpPr>
            <p:cNvPr id="44"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B2B2B2">
                    <a:gamma/>
                    <a:tint val="0"/>
                    <a:invGamma/>
                  </a:srgbClr>
                </a:gs>
              </a:gsLst>
              <a:lin ang="5400000" scaled="1"/>
            </a:gradFill>
            <a:ln w="9525">
              <a:noFill/>
              <a:round/>
              <a:headEnd/>
              <a:tailEnd/>
            </a:ln>
            <a:effectLst/>
          </p:spPr>
          <p:txBody>
            <a:bodyPr wrap="none" anchor="ctr"/>
            <a:lstStyle/>
            <a:p>
              <a:endParaRPr lang="ru-RU"/>
            </a:p>
          </p:txBody>
        </p:sp>
        <p:sp>
          <p:nvSpPr>
            <p:cNvPr id="45"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DDDDDD">
                    <a:gamma/>
                    <a:tint val="0"/>
                    <a:invGamma/>
                  </a:srgbClr>
                </a:gs>
              </a:gsLst>
              <a:lin ang="5400000" scaled="1"/>
            </a:gradFill>
            <a:ln w="9525">
              <a:noFill/>
              <a:round/>
              <a:headEnd/>
              <a:tailEnd/>
            </a:ln>
            <a:effectLst/>
          </p:spPr>
          <p:txBody>
            <a:bodyPr wrap="none" anchor="ctr"/>
            <a:lstStyle/>
            <a:p>
              <a:endParaRPr lang="ru-RU"/>
            </a:p>
          </p:txBody>
        </p:sp>
        <p:grpSp>
          <p:nvGrpSpPr>
            <p:cNvPr id="46" name="Group 58"/>
            <p:cNvGrpSpPr>
              <a:grpSpLocks/>
            </p:cNvGrpSpPr>
            <p:nvPr/>
          </p:nvGrpSpPr>
          <p:grpSpPr bwMode="auto">
            <a:xfrm>
              <a:off x="1189" y="1296"/>
              <a:ext cx="405" cy="405"/>
              <a:chOff x="1289" y="582"/>
              <a:chExt cx="668" cy="668"/>
            </a:xfrm>
          </p:grpSpPr>
          <p:sp>
            <p:nvSpPr>
              <p:cNvPr id="49" name="Oval 5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ru-RU"/>
              </a:p>
            </p:txBody>
          </p:sp>
          <p:sp>
            <p:nvSpPr>
              <p:cNvPr id="50" name="Oval 6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51"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52" name="Oval 6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53" name="Oval 6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47" name="Text Box 64"/>
            <p:cNvSpPr txBox="1">
              <a:spLocks noChangeArrowheads="1"/>
            </p:cNvSpPr>
            <p:nvPr/>
          </p:nvSpPr>
          <p:spPr bwMode="gray">
            <a:xfrm>
              <a:off x="1276" y="1354"/>
              <a:ext cx="236" cy="408"/>
            </a:xfrm>
            <a:prstGeom prst="rect">
              <a:avLst/>
            </a:prstGeom>
            <a:noFill/>
            <a:ln w="9525" algn="ctr">
              <a:noFill/>
              <a:miter lim="800000"/>
              <a:headEnd/>
              <a:tailEnd/>
            </a:ln>
            <a:effectLst/>
          </p:spPr>
          <p:txBody>
            <a:bodyPr wrap="none">
              <a:spAutoFit/>
            </a:bodyPr>
            <a:lstStyle/>
            <a:p>
              <a:endParaRPr lang="en-US" sz="2400" dirty="0">
                <a:solidFill>
                  <a:srgbClr val="000000"/>
                </a:solidFill>
              </a:endParaRPr>
            </a:p>
          </p:txBody>
        </p:sp>
        <p:sp>
          <p:nvSpPr>
            <p:cNvPr id="48" name="Text Box 65"/>
            <p:cNvSpPr txBox="1">
              <a:spLocks noChangeArrowheads="1"/>
            </p:cNvSpPr>
            <p:nvPr/>
          </p:nvSpPr>
          <p:spPr bwMode="gray">
            <a:xfrm>
              <a:off x="768" y="1776"/>
              <a:ext cx="1296" cy="1378"/>
            </a:xfrm>
            <a:prstGeom prst="rect">
              <a:avLst/>
            </a:prstGeom>
            <a:noFill/>
            <a:ln w="9525" algn="ctr">
              <a:noFill/>
              <a:miter lim="800000"/>
              <a:headEnd/>
              <a:tailEnd/>
            </a:ln>
            <a:effectLst/>
          </p:spPr>
          <p:txBody>
            <a:bodyPr>
              <a:spAutoFit/>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блок ворот лом</a:t>
              </a:r>
              <a:endParaRPr lang="en-US" sz="2400" dirty="0">
                <a:solidFill>
                  <a:srgbClr val="000000"/>
                </a:solidFill>
                <a:latin typeface="Verdana" pitchFamily="34" charset="0"/>
              </a:endParaRPr>
            </a:p>
          </p:txBody>
        </p:sp>
      </p:grpSp>
      <p:sp>
        <p:nvSpPr>
          <p:cNvPr id="54" name="AutoShape 16"/>
          <p:cNvSpPr>
            <a:spLocks noChangeArrowheads="1"/>
          </p:cNvSpPr>
          <p:nvPr/>
        </p:nvSpPr>
        <p:spPr bwMode="auto">
          <a:xfrm>
            <a:off x="2357422" y="714356"/>
            <a:ext cx="4500594" cy="45720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1500"/>
                            </p:stCondLst>
                            <p:childTnLst>
                              <p:par>
                                <p:cTn id="15" presetID="22" presetClass="entr" presetSubtype="4" fill="hold" nodeType="afterEffect">
                                  <p:stCondLst>
                                    <p:cond delay="50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par>
                                <p:cTn id="18" presetID="22" presetClass="entr" presetSubtype="4" fill="hold" nodeType="with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par>
                          <p:cTn id="21" fill="hold">
                            <p:stCondLst>
                              <p:cond delay="2500"/>
                            </p:stCondLst>
                            <p:childTnLst>
                              <p:par>
                                <p:cTn id="22" presetID="53" presetClass="entr" presetSubtype="0" fill="hold" grpId="0" nodeType="afterEffect">
                                  <p:stCondLst>
                                    <p:cond delay="5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1214446" cy="461665"/>
          </a:xfrm>
          <a:prstGeom prst="rect">
            <a:avLst/>
          </a:prstGeom>
          <a:noFill/>
        </p:spPr>
        <p:txBody>
          <a:bodyPr wrap="square" rtlCol="0">
            <a:spAutoFit/>
          </a:bodyPr>
          <a:lstStyle/>
          <a:p>
            <a:r>
              <a:rPr lang="ru-RU" sz="2400" b="1" i="1" dirty="0" smtClean="0">
                <a:solidFill>
                  <a:srgbClr val="FF0000"/>
                </a:solidFill>
                <a:latin typeface="Times New Roman" pitchFamily="18" charset="0"/>
                <a:cs typeface="Times New Roman" pitchFamily="18" charset="0"/>
              </a:rPr>
              <a:t>Рычаг</a:t>
            </a:r>
            <a:r>
              <a:rPr lang="ru-RU" sz="2400" i="1" dirty="0" smtClean="0">
                <a:solidFill>
                  <a:srgbClr val="002060"/>
                </a:solidFill>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 name="Picture 3" descr="pyram2"/>
          <p:cNvPicPr>
            <a:picLocks noChangeAspect="1" noChangeArrowheads="1"/>
          </p:cNvPicPr>
          <p:nvPr/>
        </p:nvPicPr>
        <p:blipFill>
          <a:blip r:embed="rId2" cstate="email"/>
          <a:srcRect/>
          <a:stretch>
            <a:fillRect/>
          </a:stretch>
        </p:blipFill>
        <p:spPr bwMode="auto">
          <a:xfrm>
            <a:off x="4643438" y="3357562"/>
            <a:ext cx="2524135" cy="3160656"/>
          </a:xfrm>
          <a:prstGeom prst="rect">
            <a:avLst/>
          </a:prstGeom>
          <a:noFill/>
          <a:ln w="9525">
            <a:noFill/>
            <a:miter lim="800000"/>
            <a:headEnd/>
            <a:tailEnd/>
          </a:ln>
        </p:spPr>
      </p:pic>
      <p:sp>
        <p:nvSpPr>
          <p:cNvPr id="8" name="Управляющая кнопка: далее 7">
            <a:hlinkClick r:id="rId3" action="ppaction://hlinksldjump" highlightClick="1"/>
          </p:cNvPr>
          <p:cNvSpPr/>
          <p:nvPr/>
        </p:nvSpPr>
        <p:spPr>
          <a:xfrm>
            <a:off x="7358082" y="6215082"/>
            <a:ext cx="642942"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AutoShape 16"/>
          <p:cNvSpPr>
            <a:spLocks noChangeArrowheads="1"/>
          </p:cNvSpPr>
          <p:nvPr/>
        </p:nvSpPr>
        <p:spPr bwMode="auto">
          <a:xfrm>
            <a:off x="285720" y="214290"/>
            <a:ext cx="1214446" cy="45720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sp>
        <p:nvSpPr>
          <p:cNvPr id="10" name="Прямоугольник 9"/>
          <p:cNvSpPr/>
          <p:nvPr/>
        </p:nvSpPr>
        <p:spPr>
          <a:xfrm>
            <a:off x="1571604" y="142852"/>
            <a:ext cx="6357982" cy="830997"/>
          </a:xfrm>
          <a:prstGeom prst="rect">
            <a:avLst/>
          </a:prstGeom>
        </p:spPr>
        <p:txBody>
          <a:bodyPr wrap="square">
            <a:spAutoFit/>
          </a:bodyPr>
          <a:lstStyle/>
          <a:p>
            <a:r>
              <a:rPr lang="ru-RU" sz="2400" i="1" dirty="0" smtClean="0">
                <a:solidFill>
                  <a:srgbClr val="002060"/>
                </a:solidFill>
                <a:latin typeface="Times New Roman" pitchFamily="18" charset="0"/>
                <a:cs typeface="Times New Roman" pitchFamily="18" charset="0"/>
              </a:rPr>
              <a:t>это</a:t>
            </a:r>
            <a:r>
              <a:rPr lang="ru-RU" sz="2400" b="1" i="1" dirty="0" smtClean="0">
                <a:solidFill>
                  <a:srgbClr val="002060"/>
                </a:solidFill>
                <a:latin typeface="Times New Roman" pitchFamily="18" charset="0"/>
                <a:cs typeface="Times New Roman" pitchFamily="18" charset="0"/>
              </a:rPr>
              <a:t> </a:t>
            </a:r>
            <a:r>
              <a:rPr lang="ru-RU" sz="2400" i="1" dirty="0" smtClean="0">
                <a:solidFill>
                  <a:srgbClr val="002060"/>
                </a:solidFill>
                <a:latin typeface="Times New Roman" pitchFamily="18" charset="0"/>
                <a:cs typeface="Times New Roman" pitchFamily="18" charset="0"/>
              </a:rPr>
              <a:t>твёрдое тело, которое может вращаться вокруг неподвижной опоры</a:t>
            </a:r>
            <a:endParaRPr lang="ru-RU" sz="2400" dirty="0"/>
          </a:p>
        </p:txBody>
      </p:sp>
      <p:pic>
        <p:nvPicPr>
          <p:cNvPr id="11266" name="Picture 2" descr="http://vovremja-beremennosti.ru/images/rasschitat-rody/rychag-2-roda-raschet-sily_3_1.png"/>
          <p:cNvPicPr>
            <a:picLocks noChangeAspect="1" noChangeArrowheads="1"/>
          </p:cNvPicPr>
          <p:nvPr/>
        </p:nvPicPr>
        <p:blipFill>
          <a:blip r:embed="rId4"/>
          <a:srcRect/>
          <a:stretch>
            <a:fillRect/>
          </a:stretch>
        </p:blipFill>
        <p:spPr bwMode="auto">
          <a:xfrm>
            <a:off x="642910" y="4143380"/>
            <a:ext cx="3614234" cy="2428892"/>
          </a:xfrm>
          <a:prstGeom prst="rect">
            <a:avLst/>
          </a:prstGeom>
          <a:noFill/>
        </p:spPr>
      </p:pic>
      <p:sp>
        <p:nvSpPr>
          <p:cNvPr id="11" name="Прямоугольник 10"/>
          <p:cNvSpPr/>
          <p:nvPr/>
        </p:nvSpPr>
        <p:spPr>
          <a:xfrm>
            <a:off x="357158" y="1071546"/>
            <a:ext cx="3929090" cy="3046988"/>
          </a:xfrm>
          <a:prstGeom prst="rect">
            <a:avLst/>
          </a:prstGeom>
        </p:spPr>
        <p:txBody>
          <a:bodyPr wrap="square">
            <a:spAutoFit/>
          </a:bodyPr>
          <a:lstStyle/>
          <a:p>
            <a:r>
              <a:rPr lang="ru-RU" sz="2400" i="1" u="sng" dirty="0" smtClean="0">
                <a:latin typeface="Times New Roman" pitchFamily="18" charset="0"/>
                <a:cs typeface="Times New Roman" pitchFamily="18" charset="0"/>
              </a:rPr>
              <a:t>Рычаг I рода</a:t>
            </a:r>
            <a:r>
              <a:rPr lang="ru-RU" sz="2400" i="1" dirty="0" smtClean="0">
                <a:latin typeface="Times New Roman" pitchFamily="18" charset="0"/>
                <a:cs typeface="Times New Roman" pitchFamily="18" charset="0"/>
              </a:rPr>
              <a:t> </a:t>
            </a:r>
          </a:p>
          <a:p>
            <a:r>
              <a:rPr lang="ru-RU" sz="2400" i="1" dirty="0" smtClean="0">
                <a:latin typeface="Times New Roman" pitchFamily="18" charset="0"/>
                <a:cs typeface="Times New Roman" pitchFamily="18" charset="0"/>
              </a:rPr>
              <a:t>(точки приложения сил, в таком рычаге, расположены по разные стороны от точки опоры. Направления приложенных сил совпадают</a:t>
            </a:r>
          </a:p>
          <a:p>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12" name="Прямоугольник 11"/>
          <p:cNvSpPr/>
          <p:nvPr/>
        </p:nvSpPr>
        <p:spPr>
          <a:xfrm>
            <a:off x="4357686" y="1071546"/>
            <a:ext cx="4572000" cy="2308324"/>
          </a:xfrm>
          <a:prstGeom prst="rect">
            <a:avLst/>
          </a:prstGeom>
        </p:spPr>
        <p:txBody>
          <a:bodyPr>
            <a:spAutoFit/>
          </a:bodyPr>
          <a:lstStyle/>
          <a:p>
            <a:r>
              <a:rPr lang="ru-RU" sz="2400" i="1" u="sng" dirty="0" smtClean="0">
                <a:latin typeface="Times New Roman" pitchFamily="18" charset="0"/>
                <a:cs typeface="Times New Roman" pitchFamily="18" charset="0"/>
              </a:rPr>
              <a:t>Рычаг II рода</a:t>
            </a:r>
          </a:p>
          <a:p>
            <a:r>
              <a:rPr lang="ru-RU" sz="2400" i="1" dirty="0" smtClean="0">
                <a:latin typeface="Times New Roman" pitchFamily="18" charset="0"/>
                <a:cs typeface="Times New Roman" pitchFamily="18" charset="0"/>
              </a:rPr>
              <a:t> (точки приложения сил расположены по одну сторону относительно точки опоры.</a:t>
            </a:r>
            <a:r>
              <a:rPr lang="ru-RU" sz="2400" dirty="0" smtClean="0"/>
              <a:t> </a:t>
            </a:r>
            <a:r>
              <a:rPr lang="ru-RU" sz="2400" i="1" dirty="0" smtClean="0">
                <a:latin typeface="Times New Roman" pitchFamily="18" charset="0"/>
                <a:cs typeface="Times New Roman" pitchFamily="18" charset="0"/>
              </a:rPr>
              <a:t>Силы направлены в противоположные стороны</a:t>
            </a:r>
            <a:r>
              <a:rPr lang="ru-RU" sz="2400" dirty="0" smtClean="0"/>
              <a:t>.</a:t>
            </a:r>
            <a:endParaRPr lang="ru-RU" sz="2400" i="1" dirty="0" smtClean="0">
              <a:latin typeface="Times New Roman" pitchFamily="18" charset="0"/>
              <a:cs typeface="Times New Roman" pitchFamily="18" charset="0"/>
            </a:endParaRPr>
          </a:p>
        </p:txBody>
      </p:sp>
      <p:sp>
        <p:nvSpPr>
          <p:cNvPr id="13" name="Freeform 9"/>
          <p:cNvSpPr>
            <a:spLocks/>
          </p:cNvSpPr>
          <p:nvPr/>
        </p:nvSpPr>
        <p:spPr bwMode="gray">
          <a:xfrm>
            <a:off x="2857488" y="857232"/>
            <a:ext cx="425455" cy="64294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0099CC">
                  <a:gamma/>
                  <a:tint val="31765"/>
                  <a:invGamma/>
                </a:srgbClr>
              </a:gs>
            </a:gsLst>
            <a:lin ang="0" scaled="1"/>
          </a:gradFill>
          <a:ln w="0">
            <a:noFill/>
            <a:prstDash val="solid"/>
            <a:round/>
            <a:headEnd/>
            <a:tailEnd/>
          </a:ln>
        </p:spPr>
        <p:txBody>
          <a:bodyPr/>
          <a:lstStyle/>
          <a:p>
            <a:endParaRPr lang="ru-RU"/>
          </a:p>
        </p:txBody>
      </p:sp>
      <p:sp>
        <p:nvSpPr>
          <p:cNvPr id="14" name="Freeform 11"/>
          <p:cNvSpPr>
            <a:spLocks/>
          </p:cNvSpPr>
          <p:nvPr/>
        </p:nvSpPr>
        <p:spPr bwMode="gray">
          <a:xfrm flipH="1">
            <a:off x="3571868" y="857232"/>
            <a:ext cx="571504" cy="714380"/>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gs>
              <a:gs pos="100000">
                <a:srgbClr val="FF9966">
                  <a:gamma/>
                  <a:tint val="31765"/>
                  <a:invGamma/>
                </a:srgbClr>
              </a:gs>
            </a:gsLst>
            <a:lin ang="0" scaled="1"/>
          </a:gradFill>
          <a:ln w="0">
            <a:noFill/>
            <a:prstDash val="solid"/>
            <a:round/>
            <a:headEnd/>
            <a:tailEnd/>
          </a:ln>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14348" y="428604"/>
            <a:ext cx="107157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Блок</a:t>
            </a:r>
            <a:endParaRPr kumimoji="0" lang="ru-RU" sz="2400" b="0" i="0" u="none" strike="noStrike" cap="none" normalizeH="0" baseline="0" dirty="0" smtClean="0">
              <a:ln>
                <a:noFill/>
              </a:ln>
              <a:solidFill>
                <a:schemeClr val="tx1"/>
              </a:solidFill>
              <a:effectLst/>
              <a:latin typeface="Arial" pitchFamily="34" charset="0"/>
            </a:endParaRPr>
          </a:p>
        </p:txBody>
      </p:sp>
      <p:pic>
        <p:nvPicPr>
          <p:cNvPr id="19458" name="Picture 2" descr="тпмтпмат"/>
          <p:cNvPicPr>
            <a:picLocks noChangeAspect="1" noChangeArrowheads="1"/>
          </p:cNvPicPr>
          <p:nvPr/>
        </p:nvPicPr>
        <p:blipFill>
          <a:blip r:embed="rId2"/>
          <a:srcRect/>
          <a:stretch>
            <a:fillRect/>
          </a:stretch>
        </p:blipFill>
        <p:spPr bwMode="auto">
          <a:xfrm>
            <a:off x="714348" y="1785926"/>
            <a:ext cx="2600133" cy="3214710"/>
          </a:xfrm>
          <a:prstGeom prst="rect">
            <a:avLst/>
          </a:prstGeom>
          <a:noFill/>
          <a:ln w="9525">
            <a:noFill/>
            <a:miter lim="800000"/>
            <a:headEnd/>
            <a:tailEnd/>
          </a:ln>
        </p:spPr>
      </p:pic>
      <p:pic>
        <p:nvPicPr>
          <p:cNvPr id="19459" name="Picture 3" descr="f073_06апсаисиса"/>
          <p:cNvPicPr>
            <a:picLocks noChangeAspect="1" noChangeArrowheads="1"/>
          </p:cNvPicPr>
          <p:nvPr/>
        </p:nvPicPr>
        <p:blipFill>
          <a:blip r:embed="rId3"/>
          <a:srcRect/>
          <a:stretch>
            <a:fillRect/>
          </a:stretch>
        </p:blipFill>
        <p:spPr bwMode="auto">
          <a:xfrm>
            <a:off x="5072066" y="1785926"/>
            <a:ext cx="2520835" cy="2643206"/>
          </a:xfrm>
          <a:prstGeom prst="rect">
            <a:avLst/>
          </a:prstGeom>
          <a:noFill/>
          <a:ln w="9525">
            <a:noFill/>
            <a:miter lim="800000"/>
            <a:headEnd/>
            <a:tailEnd/>
          </a:ln>
        </p:spPr>
      </p:pic>
      <p:sp>
        <p:nvSpPr>
          <p:cNvPr id="6" name="TextBox 5"/>
          <p:cNvSpPr txBox="1"/>
          <p:nvPr/>
        </p:nvSpPr>
        <p:spPr>
          <a:xfrm>
            <a:off x="214282" y="5214950"/>
            <a:ext cx="4214842"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Подвижный – ось которого не закреплена. Поднимается и опускается вместе с грузом. </a:t>
            </a:r>
            <a:endParaRPr lang="ru-RU" sz="2000" dirty="0">
              <a:latin typeface="Times New Roman" pitchFamily="18" charset="0"/>
              <a:cs typeface="Times New Roman" pitchFamily="18" charset="0"/>
            </a:endParaRPr>
          </a:p>
        </p:txBody>
      </p:sp>
      <p:sp>
        <p:nvSpPr>
          <p:cNvPr id="7" name="TextBox 6"/>
          <p:cNvSpPr txBox="1"/>
          <p:nvPr/>
        </p:nvSpPr>
        <p:spPr>
          <a:xfrm>
            <a:off x="4643438" y="5143512"/>
            <a:ext cx="3643338" cy="1323439"/>
          </a:xfrm>
          <a:prstGeom prst="rect">
            <a:avLst/>
          </a:prstGeom>
          <a:noFill/>
        </p:spPr>
        <p:txBody>
          <a:bodyPr wrap="square" rtlCol="0">
            <a:spAutoFit/>
          </a:bodyPr>
          <a:lstStyle/>
          <a:p>
            <a:r>
              <a:rPr lang="ru-RU" sz="2000" u="sng" dirty="0" smtClean="0">
                <a:latin typeface="Times New Roman" pitchFamily="18" charset="0"/>
                <a:cs typeface="Times New Roman" pitchFamily="18" charset="0"/>
              </a:rPr>
              <a:t>Неподвижный-</a:t>
            </a:r>
            <a:r>
              <a:rPr lang="ru-RU" sz="2000" dirty="0" smtClean="0">
                <a:latin typeface="Times New Roman" pitchFamily="18" charset="0"/>
                <a:cs typeface="Times New Roman" pitchFamily="18" charset="0"/>
              </a:rPr>
              <a:t> ось которого закреплена и при подъёме грузов не поднимается и не опускается</a:t>
            </a:r>
            <a:endParaRPr lang="ru-RU" sz="2000" dirty="0">
              <a:latin typeface="Times New Roman" pitchFamily="18" charset="0"/>
              <a:cs typeface="Times New Roman" pitchFamily="18" charset="0"/>
            </a:endParaRPr>
          </a:p>
        </p:txBody>
      </p:sp>
      <p:sp>
        <p:nvSpPr>
          <p:cNvPr id="9" name="Управляющая кнопка: далее 8">
            <a:hlinkClick r:id="rId4"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AutoShape 16"/>
          <p:cNvSpPr>
            <a:spLocks noChangeArrowheads="1"/>
          </p:cNvSpPr>
          <p:nvPr/>
        </p:nvSpPr>
        <p:spPr bwMode="auto">
          <a:xfrm>
            <a:off x="428596" y="428604"/>
            <a:ext cx="1214446" cy="45720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sp>
        <p:nvSpPr>
          <p:cNvPr id="10" name="Прямоугольник 9"/>
          <p:cNvSpPr/>
          <p:nvPr/>
        </p:nvSpPr>
        <p:spPr>
          <a:xfrm>
            <a:off x="1714480" y="428604"/>
            <a:ext cx="6143668" cy="830997"/>
          </a:xfrm>
          <a:prstGeom prst="rect">
            <a:avLst/>
          </a:prstGeom>
        </p:spPr>
        <p:txBody>
          <a:bodyPr wrap="square">
            <a:spAutoFit/>
          </a:bodyPr>
          <a:lstStyle/>
          <a:p>
            <a:r>
              <a:rPr lang="ru-RU" sz="2400" i="1" dirty="0" smtClean="0">
                <a:latin typeface="Times New Roman" pitchFamily="18" charset="0"/>
                <a:ea typeface="Times New Roman" pitchFamily="18" charset="0"/>
                <a:cs typeface="Times New Roman" pitchFamily="18" charset="0"/>
              </a:rPr>
              <a:t>это</a:t>
            </a:r>
            <a:r>
              <a:rPr lang="ru-RU" sz="2400" b="1" i="1" dirty="0" smtClean="0">
                <a:latin typeface="Times New Roman" pitchFamily="18" charset="0"/>
                <a:ea typeface="Times New Roman" pitchFamily="18" charset="0"/>
                <a:cs typeface="Times New Roman" pitchFamily="18" charset="0"/>
              </a:rPr>
              <a:t> </a:t>
            </a:r>
            <a:r>
              <a:rPr lang="ru-RU" sz="2400" i="1" dirty="0" smtClean="0">
                <a:latin typeface="Times New Roman" pitchFamily="18" charset="0"/>
                <a:ea typeface="Times New Roman" pitchFamily="18" charset="0"/>
                <a:cs typeface="Times New Roman" pitchFamily="18" charset="0"/>
              </a:rPr>
              <a:t>колесо с желобом, по которому пропускают верёвку, трос или цепь.</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19458"/>
                                        </p:tgtEl>
                                        <p:attrNameLst>
                                          <p:attrName>style.visibility</p:attrName>
                                        </p:attrNameLst>
                                      </p:cBhvr>
                                      <p:to>
                                        <p:strVal val="visible"/>
                                      </p:to>
                                    </p:set>
                                    <p:animEffect transition="in" filter="wipe(down)">
                                      <p:cBhvr>
                                        <p:cTn id="11" dur="500"/>
                                        <p:tgtEl>
                                          <p:spTgt spid="19458"/>
                                        </p:tgtEl>
                                      </p:cBhvr>
                                    </p:animEffect>
                                  </p:childTnLst>
                                </p:cTn>
                              </p:par>
                              <p:par>
                                <p:cTn id="12" presetID="22" presetClass="entr" presetSubtype="4" fill="hold" grpId="0" nodeType="withEffect">
                                  <p:stCondLst>
                                    <p:cond delay="15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3000"/>
                            </p:stCondLst>
                            <p:childTnLst>
                              <p:par>
                                <p:cTn id="16" presetID="22" presetClass="entr" presetSubtype="4" fill="hold" nodeType="afterEffect">
                                  <p:stCondLst>
                                    <p:cond delay="500"/>
                                  </p:stCondLst>
                                  <p:childTnLst>
                                    <p:set>
                                      <p:cBhvr>
                                        <p:cTn id="17" dur="1" fill="hold">
                                          <p:stCondLst>
                                            <p:cond delay="0"/>
                                          </p:stCondLst>
                                        </p:cTn>
                                        <p:tgtEl>
                                          <p:spTgt spid="19459"/>
                                        </p:tgtEl>
                                        <p:attrNameLst>
                                          <p:attrName>style.visibility</p:attrName>
                                        </p:attrNameLst>
                                      </p:cBhvr>
                                      <p:to>
                                        <p:strVal val="visible"/>
                                      </p:to>
                                    </p:set>
                                    <p:animEffect transition="in" filter="wipe(down)">
                                      <p:cBhvr>
                                        <p:cTn id="18" dur="500"/>
                                        <p:tgtEl>
                                          <p:spTgt spid="19459"/>
                                        </p:tgtEl>
                                      </p:cBhvr>
                                    </p:animEffect>
                                  </p:childTnLst>
                                </p:cTn>
                              </p:par>
                            </p:childTnLst>
                          </p:cTn>
                        </p:par>
                        <p:par>
                          <p:cTn id="19" fill="hold">
                            <p:stCondLst>
                              <p:cond delay="40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Рисунок 28" descr="http://weclipart.com/gimg/167FA5698345BD5F/wheelaxle_35949_lg.gif"/>
          <p:cNvPicPr>
            <a:picLocks noChangeAspect="1" noChangeArrowheads="1"/>
          </p:cNvPicPr>
          <p:nvPr/>
        </p:nvPicPr>
        <p:blipFill>
          <a:blip r:embed="rId2"/>
          <a:srcRect/>
          <a:stretch>
            <a:fillRect/>
          </a:stretch>
        </p:blipFill>
        <p:spPr bwMode="auto">
          <a:xfrm>
            <a:off x="5572132" y="1428736"/>
            <a:ext cx="2669824" cy="2535239"/>
          </a:xfrm>
          <a:prstGeom prst="rect">
            <a:avLst/>
          </a:prstGeom>
          <a:noFill/>
          <a:ln w="9525">
            <a:noFill/>
            <a:miter lim="800000"/>
            <a:headEnd/>
            <a:tailEnd/>
          </a:ln>
        </p:spPr>
      </p:pic>
      <p:sp>
        <p:nvSpPr>
          <p:cNvPr id="2" name="Прямоугольник 1"/>
          <p:cNvSpPr/>
          <p:nvPr/>
        </p:nvSpPr>
        <p:spPr>
          <a:xfrm>
            <a:off x="1428728" y="500042"/>
            <a:ext cx="1285884" cy="461665"/>
          </a:xfrm>
          <a:prstGeom prst="rect">
            <a:avLst/>
          </a:prstGeom>
        </p:spPr>
        <p:txBody>
          <a:bodyPr wrap="square">
            <a:spAutoFit/>
          </a:bodyPr>
          <a:lstStyle/>
          <a:p>
            <a:r>
              <a:rPr lang="ru-RU" sz="2400" b="1" i="1" dirty="0" smtClean="0">
                <a:solidFill>
                  <a:srgbClr val="FF0000"/>
                </a:solidFill>
                <a:latin typeface="Times New Roman" pitchFamily="18" charset="0"/>
                <a:cs typeface="Times New Roman" pitchFamily="18" charset="0"/>
              </a:rPr>
              <a:t>Ворот</a:t>
            </a:r>
            <a:endParaRPr lang="ru-RU" sz="2400" dirty="0">
              <a:latin typeface="Times New Roman" pitchFamily="18" charset="0"/>
              <a:cs typeface="Times New Roman" pitchFamily="18" charset="0"/>
            </a:endParaRPr>
          </a:p>
        </p:txBody>
      </p:sp>
      <p:pic>
        <p:nvPicPr>
          <p:cNvPr id="4" name="Picture 3" descr="12019539920456"/>
          <p:cNvPicPr>
            <a:picLocks noChangeAspect="1" noChangeArrowheads="1"/>
          </p:cNvPicPr>
          <p:nvPr/>
        </p:nvPicPr>
        <p:blipFill>
          <a:blip r:embed="rId3" cstate="email"/>
          <a:srcRect/>
          <a:stretch>
            <a:fillRect/>
          </a:stretch>
        </p:blipFill>
        <p:spPr bwMode="auto">
          <a:xfrm>
            <a:off x="3214678" y="4000504"/>
            <a:ext cx="2263133" cy="2342435"/>
          </a:xfrm>
          <a:prstGeom prst="rect">
            <a:avLst/>
          </a:prstGeom>
          <a:noFill/>
          <a:ln w="9525">
            <a:noFill/>
            <a:miter lim="800000"/>
            <a:headEnd/>
            <a:tailEnd/>
          </a:ln>
        </p:spPr>
      </p:pic>
      <p:sp>
        <p:nvSpPr>
          <p:cNvPr id="7" name="Управляющая кнопка: далее 6">
            <a:hlinkClick r:id="rId4"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AutoShape 16"/>
          <p:cNvSpPr>
            <a:spLocks noChangeArrowheads="1"/>
          </p:cNvSpPr>
          <p:nvPr/>
        </p:nvSpPr>
        <p:spPr bwMode="auto">
          <a:xfrm>
            <a:off x="1500166" y="571480"/>
            <a:ext cx="1214446" cy="45720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sp>
        <p:nvSpPr>
          <p:cNvPr id="9" name="Прямоугольник 8"/>
          <p:cNvSpPr/>
          <p:nvPr/>
        </p:nvSpPr>
        <p:spPr>
          <a:xfrm>
            <a:off x="2857488" y="357166"/>
            <a:ext cx="3214710" cy="2308324"/>
          </a:xfrm>
          <a:prstGeom prst="rect">
            <a:avLst/>
          </a:prstGeom>
        </p:spPr>
        <p:txBody>
          <a:bodyPr wrap="square">
            <a:spAutoFit/>
          </a:bodyPr>
          <a:lstStyle/>
          <a:p>
            <a:r>
              <a:rPr lang="ru-RU" sz="2400" dirty="0" smtClean="0">
                <a:solidFill>
                  <a:srgbClr val="002060"/>
                </a:solidFill>
                <a:latin typeface="Times New Roman" pitchFamily="18" charset="0"/>
                <a:cs typeface="Times New Roman" pitchFamily="18" charset="0"/>
              </a:rPr>
              <a:t>это два колеса, соединенные вместе и вращающиеся вокруг одной оси, например, колодезный ворот с ручкой</a:t>
            </a:r>
            <a:endParaRPr lang="ru-RU" sz="2400" dirty="0"/>
          </a:p>
        </p:txBody>
      </p:sp>
      <p:pic>
        <p:nvPicPr>
          <p:cNvPr id="9218" name="Picture 2"/>
          <p:cNvPicPr>
            <a:picLocks noChangeAspect="1" noChangeArrowheads="1"/>
          </p:cNvPicPr>
          <p:nvPr/>
        </p:nvPicPr>
        <p:blipFill>
          <a:blip r:embed="rId5"/>
          <a:srcRect/>
          <a:stretch>
            <a:fillRect/>
          </a:stretch>
        </p:blipFill>
        <p:spPr bwMode="auto">
          <a:xfrm>
            <a:off x="357158" y="1643050"/>
            <a:ext cx="2500330" cy="48332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1000"/>
                                  </p:stCondLst>
                                  <p:childTnLst>
                                    <p:set>
                                      <p:cBhvr>
                                        <p:cTn id="12" dur="1" fill="hold">
                                          <p:stCondLst>
                                            <p:cond delay="0"/>
                                          </p:stCondLst>
                                        </p:cTn>
                                        <p:tgtEl>
                                          <p:spTgt spid="9218"/>
                                        </p:tgtEl>
                                        <p:attrNameLst>
                                          <p:attrName>style.visibility</p:attrName>
                                        </p:attrNameLst>
                                      </p:cBhvr>
                                      <p:to>
                                        <p:strVal val="visible"/>
                                      </p:to>
                                    </p:set>
                                    <p:animEffect transition="in" filter="wipe(down)">
                                      <p:cBhvr>
                                        <p:cTn id="13" dur="500"/>
                                        <p:tgtEl>
                                          <p:spTgt spid="9218"/>
                                        </p:tgtEl>
                                      </p:cBhvr>
                                    </p:animEffect>
                                  </p:childTnLst>
                                </p:cTn>
                              </p:par>
                              <p:par>
                                <p:cTn id="14" presetID="22" presetClass="entr" presetSubtype="4" fill="hold" nodeType="withEffect">
                                  <p:stCondLst>
                                    <p:cond delay="1000"/>
                                  </p:stCondLst>
                                  <p:childTnLst>
                                    <p:set>
                                      <p:cBhvr>
                                        <p:cTn id="15" dur="1" fill="hold">
                                          <p:stCondLst>
                                            <p:cond delay="0"/>
                                          </p:stCondLst>
                                        </p:cTn>
                                        <p:tgtEl>
                                          <p:spTgt spid="9217"/>
                                        </p:tgtEl>
                                        <p:attrNameLst>
                                          <p:attrName>style.visibility</p:attrName>
                                        </p:attrNameLst>
                                      </p:cBhvr>
                                      <p:to>
                                        <p:strVal val="visible"/>
                                      </p:to>
                                    </p:set>
                                    <p:animEffect transition="in" filter="wipe(down)">
                                      <p:cBhvr>
                                        <p:cTn id="16"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285728"/>
            <a:ext cx="3286148" cy="461665"/>
          </a:xfrm>
          <a:prstGeom prst="rect">
            <a:avLst/>
          </a:prstGeom>
          <a:noFill/>
        </p:spPr>
        <p:txBody>
          <a:bodyPr wrap="square" rtlCol="0">
            <a:spAutoFit/>
          </a:bodyPr>
          <a:lstStyle/>
          <a:p>
            <a:pPr>
              <a:buNone/>
            </a:pPr>
            <a:r>
              <a:rPr lang="ru-RU" sz="2400" b="1" i="1" dirty="0" smtClean="0">
                <a:solidFill>
                  <a:srgbClr val="FF0000"/>
                </a:solidFill>
                <a:latin typeface="Times New Roman" pitchFamily="18" charset="0"/>
                <a:cs typeface="Times New Roman" pitchFamily="18" charset="0"/>
              </a:rPr>
              <a:t>Наклонная плоскость</a:t>
            </a:r>
            <a:r>
              <a:rPr lang="ru-RU" sz="2400" dirty="0" smtClean="0">
                <a:solidFill>
                  <a:srgbClr val="002060"/>
                </a:solidFill>
                <a:latin typeface="Times New Roman" pitchFamily="18" charset="0"/>
                <a:cs typeface="Times New Roman" pitchFamily="18" charset="0"/>
              </a:rPr>
              <a:t>. </a:t>
            </a:r>
          </a:p>
        </p:txBody>
      </p:sp>
      <p:pic>
        <p:nvPicPr>
          <p:cNvPr id="3" name="Picture 2" descr="politech_4"/>
          <p:cNvPicPr>
            <a:picLocks noChangeAspect="1" noChangeArrowheads="1"/>
          </p:cNvPicPr>
          <p:nvPr/>
        </p:nvPicPr>
        <p:blipFill>
          <a:blip r:embed="rId2" cstate="email"/>
          <a:srcRect/>
          <a:stretch>
            <a:fillRect/>
          </a:stretch>
        </p:blipFill>
        <p:spPr bwMode="auto">
          <a:xfrm>
            <a:off x="214282" y="2143116"/>
            <a:ext cx="4286280" cy="2402261"/>
          </a:xfrm>
          <a:prstGeom prst="rect">
            <a:avLst/>
          </a:prstGeom>
          <a:noFill/>
          <a:ln w="9525">
            <a:noFill/>
            <a:miter lim="800000"/>
            <a:headEnd/>
            <a:tailEnd/>
          </a:ln>
        </p:spPr>
      </p:pic>
      <p:sp>
        <p:nvSpPr>
          <p:cNvPr id="6" name="Управляющая кнопка: далее 5">
            <a:hlinkClick r:id="rId3"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AutoShape 16"/>
          <p:cNvSpPr>
            <a:spLocks noChangeArrowheads="1"/>
          </p:cNvSpPr>
          <p:nvPr/>
        </p:nvSpPr>
        <p:spPr bwMode="auto">
          <a:xfrm>
            <a:off x="1714480" y="285728"/>
            <a:ext cx="3429024" cy="45720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sp>
        <p:nvSpPr>
          <p:cNvPr id="8" name="Прямоугольник 7"/>
          <p:cNvSpPr/>
          <p:nvPr/>
        </p:nvSpPr>
        <p:spPr>
          <a:xfrm>
            <a:off x="428596" y="857232"/>
            <a:ext cx="7429552" cy="1200329"/>
          </a:xfrm>
          <a:prstGeom prst="rect">
            <a:avLst/>
          </a:prstGeom>
        </p:spPr>
        <p:txBody>
          <a:bodyPr wrap="square">
            <a:spAutoFit/>
          </a:bodyPr>
          <a:lstStyle/>
          <a:p>
            <a:r>
              <a:rPr lang="ru-RU" sz="2400" dirty="0" smtClean="0">
                <a:solidFill>
                  <a:srgbClr val="002060"/>
                </a:solidFill>
                <a:latin typeface="Times New Roman" pitchFamily="18" charset="0"/>
                <a:cs typeface="Times New Roman" pitchFamily="18" charset="0"/>
              </a:rPr>
              <a:t>простой механизм в виде плоской поверхности, установленной под углом, отличным от прямого, к горизонтальной поверхности</a:t>
            </a:r>
            <a:endParaRPr lang="ru-RU" sz="2400" dirty="0"/>
          </a:p>
        </p:txBody>
      </p:sp>
      <p:pic>
        <p:nvPicPr>
          <p:cNvPr id="3074" name="Picture 2"/>
          <p:cNvPicPr>
            <a:picLocks noChangeAspect="1" noChangeArrowheads="1"/>
          </p:cNvPicPr>
          <p:nvPr/>
        </p:nvPicPr>
        <p:blipFill>
          <a:blip r:embed="rId4"/>
          <a:srcRect/>
          <a:stretch>
            <a:fillRect/>
          </a:stretch>
        </p:blipFill>
        <p:spPr bwMode="auto">
          <a:xfrm>
            <a:off x="4643438" y="3214686"/>
            <a:ext cx="3729045" cy="2947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50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642918"/>
            <a:ext cx="1071570" cy="461665"/>
          </a:xfrm>
          <a:prstGeom prst="rect">
            <a:avLst/>
          </a:prstGeom>
        </p:spPr>
        <p:txBody>
          <a:bodyPr wrap="square">
            <a:spAutoFit/>
          </a:bodyPr>
          <a:lstStyle/>
          <a:p>
            <a:r>
              <a:rPr lang="ru-RU" sz="2400" b="1" i="1" dirty="0" smtClean="0">
                <a:solidFill>
                  <a:srgbClr val="FF0000"/>
                </a:solidFill>
                <a:latin typeface="Times New Roman" pitchFamily="18" charset="0"/>
                <a:cs typeface="Times New Roman" pitchFamily="18" charset="0"/>
              </a:rPr>
              <a:t>Клин</a:t>
            </a:r>
            <a:r>
              <a:rPr lang="ru-RU" sz="2400" dirty="0" smtClean="0">
                <a:solidFill>
                  <a:srgbClr val="002060"/>
                </a:solidFill>
                <a:latin typeface="Times New Roman" pitchFamily="18" charset="0"/>
                <a:cs typeface="Times New Roman" pitchFamily="18" charset="0"/>
              </a:rPr>
              <a:t>.</a:t>
            </a:r>
            <a:endParaRPr lang="ru-RU" sz="2400" dirty="0"/>
          </a:p>
        </p:txBody>
      </p:sp>
      <p:pic>
        <p:nvPicPr>
          <p:cNvPr id="3" name="Picture 8"/>
          <p:cNvPicPr>
            <a:picLocks noChangeAspect="1" noChangeArrowheads="1"/>
          </p:cNvPicPr>
          <p:nvPr/>
        </p:nvPicPr>
        <p:blipFill>
          <a:blip r:embed="rId2" cstate="email"/>
          <a:srcRect/>
          <a:stretch>
            <a:fillRect/>
          </a:stretch>
        </p:blipFill>
        <p:spPr bwMode="auto">
          <a:xfrm>
            <a:off x="4786314" y="2786058"/>
            <a:ext cx="3214710" cy="2324217"/>
          </a:xfrm>
          <a:prstGeom prst="rect">
            <a:avLst/>
          </a:prstGeom>
          <a:noFill/>
          <a:effectLst/>
        </p:spPr>
      </p:pic>
      <p:sp>
        <p:nvSpPr>
          <p:cNvPr id="5" name="Управляющая кнопка: далее 4">
            <a:hlinkClick r:id="rId3"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AutoShape 16"/>
          <p:cNvSpPr>
            <a:spLocks noChangeArrowheads="1"/>
          </p:cNvSpPr>
          <p:nvPr/>
        </p:nvSpPr>
        <p:spPr bwMode="auto">
          <a:xfrm>
            <a:off x="571472" y="642918"/>
            <a:ext cx="1214446" cy="45720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sp>
        <p:nvSpPr>
          <p:cNvPr id="7" name="Прямоугольник 6"/>
          <p:cNvSpPr/>
          <p:nvPr/>
        </p:nvSpPr>
        <p:spPr>
          <a:xfrm>
            <a:off x="2000232" y="571480"/>
            <a:ext cx="6215106" cy="1323439"/>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простой механизм в виде призмы, рабочие поверхности которого сходятся под острым углом. Используется для раздвижения, разделения на части обрабатываемого предмета</a:t>
            </a:r>
            <a:endParaRPr lang="ru-RU" sz="2000" dirty="0"/>
          </a:p>
        </p:txBody>
      </p:sp>
      <p:pic>
        <p:nvPicPr>
          <p:cNvPr id="1026" name="Picture 2"/>
          <p:cNvPicPr>
            <a:picLocks noChangeAspect="1" noChangeArrowheads="1"/>
          </p:cNvPicPr>
          <p:nvPr/>
        </p:nvPicPr>
        <p:blipFill>
          <a:blip r:embed="rId4"/>
          <a:srcRect/>
          <a:stretch>
            <a:fillRect/>
          </a:stretch>
        </p:blipFill>
        <p:spPr bwMode="auto">
          <a:xfrm>
            <a:off x="1214414" y="2285992"/>
            <a:ext cx="3357586" cy="39137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50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71480"/>
            <a:ext cx="1071570" cy="461665"/>
          </a:xfrm>
          <a:prstGeom prst="rect">
            <a:avLst/>
          </a:prstGeom>
        </p:spPr>
        <p:txBody>
          <a:bodyPr wrap="square">
            <a:spAutoFit/>
          </a:bodyPr>
          <a:lstStyle/>
          <a:p>
            <a:r>
              <a:rPr lang="ru-RU" sz="2400" b="1" i="1" dirty="0" smtClean="0">
                <a:solidFill>
                  <a:srgbClr val="FF0000"/>
                </a:solidFill>
                <a:latin typeface="Times New Roman" pitchFamily="18" charset="0"/>
                <a:cs typeface="Times New Roman" pitchFamily="18" charset="0"/>
              </a:rPr>
              <a:t>Винт</a:t>
            </a:r>
            <a:endParaRPr lang="ru-RU" sz="2400" dirty="0">
              <a:latin typeface="Times New Roman" pitchFamily="18" charset="0"/>
              <a:cs typeface="Times New Roman" pitchFamily="18" charset="0"/>
            </a:endParaRPr>
          </a:p>
        </p:txBody>
      </p:sp>
      <p:sp>
        <p:nvSpPr>
          <p:cNvPr id="5" name="Управляющая кнопка: далее 4">
            <a:hlinkClick r:id="rId2"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AutoShape 16"/>
          <p:cNvSpPr>
            <a:spLocks noChangeArrowheads="1"/>
          </p:cNvSpPr>
          <p:nvPr/>
        </p:nvSpPr>
        <p:spPr bwMode="auto">
          <a:xfrm>
            <a:off x="500034" y="571480"/>
            <a:ext cx="1214446" cy="45720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sp>
        <p:nvSpPr>
          <p:cNvPr id="7" name="Прямоугольник 6"/>
          <p:cNvSpPr/>
          <p:nvPr/>
        </p:nvSpPr>
        <p:spPr>
          <a:xfrm>
            <a:off x="2071670" y="571480"/>
            <a:ext cx="5786478" cy="1323439"/>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простой механизм. Резьба винта, в сущности, представляет собой другой простейший механизм — наклонную плоскость, многократно обёрнутую вокруг цилиндра. </a:t>
            </a:r>
            <a:endParaRPr lang="ru-RU" sz="2000" dirty="0"/>
          </a:p>
        </p:txBody>
      </p:sp>
      <p:pic>
        <p:nvPicPr>
          <p:cNvPr id="2050" name="Picture 2"/>
          <p:cNvPicPr>
            <a:picLocks noChangeAspect="1" noChangeArrowheads="1"/>
          </p:cNvPicPr>
          <p:nvPr/>
        </p:nvPicPr>
        <p:blipFill>
          <a:blip r:embed="rId3"/>
          <a:srcRect/>
          <a:stretch>
            <a:fillRect/>
          </a:stretch>
        </p:blipFill>
        <p:spPr bwMode="auto">
          <a:xfrm>
            <a:off x="2000232" y="2217356"/>
            <a:ext cx="4143404" cy="42526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8"/>
          <p:cNvPicPr>
            <a:picLocks noChangeArrowheads="1"/>
          </p:cNvPicPr>
          <p:nvPr/>
        </p:nvPicPr>
        <p:blipFill>
          <a:blip r:embed="rId2" cstate="email"/>
          <a:srcRect/>
          <a:stretch>
            <a:fillRect/>
          </a:stretch>
        </p:blipFill>
        <p:spPr bwMode="auto">
          <a:xfrm>
            <a:off x="5857884" y="571480"/>
            <a:ext cx="2428892" cy="1785950"/>
          </a:xfrm>
          <a:prstGeom prst="rect">
            <a:avLst/>
          </a:prstGeom>
          <a:noFill/>
          <a:ln w="9525">
            <a:noFill/>
            <a:miter lim="800000"/>
            <a:headEnd/>
            <a:tailEnd/>
          </a:ln>
        </p:spPr>
      </p:pic>
      <p:pic>
        <p:nvPicPr>
          <p:cNvPr id="4" name="Рисунок 10"/>
          <p:cNvPicPr>
            <a:picLocks noChangeAspect="1" noChangeArrowheads="1"/>
          </p:cNvPicPr>
          <p:nvPr/>
        </p:nvPicPr>
        <p:blipFill>
          <a:blip r:embed="rId3" cstate="email"/>
          <a:srcRect/>
          <a:stretch>
            <a:fillRect/>
          </a:stretch>
        </p:blipFill>
        <p:spPr bwMode="auto">
          <a:xfrm>
            <a:off x="500034" y="4714884"/>
            <a:ext cx="1928826" cy="1668065"/>
          </a:xfrm>
          <a:prstGeom prst="rect">
            <a:avLst/>
          </a:prstGeom>
          <a:noFill/>
          <a:ln w="9525">
            <a:noFill/>
            <a:miter lim="800000"/>
            <a:headEnd/>
            <a:tailEnd/>
          </a:ln>
        </p:spPr>
      </p:pic>
      <p:pic>
        <p:nvPicPr>
          <p:cNvPr id="3" name="Рисунок 11"/>
          <p:cNvPicPr>
            <a:picLocks noChangeArrowheads="1"/>
          </p:cNvPicPr>
          <p:nvPr/>
        </p:nvPicPr>
        <p:blipFill>
          <a:blip r:embed="rId4" cstate="email"/>
          <a:srcRect/>
          <a:stretch>
            <a:fillRect/>
          </a:stretch>
        </p:blipFill>
        <p:spPr bwMode="auto">
          <a:xfrm>
            <a:off x="357158" y="2643182"/>
            <a:ext cx="1928858" cy="1571636"/>
          </a:xfrm>
          <a:prstGeom prst="rect">
            <a:avLst/>
          </a:prstGeom>
          <a:noFill/>
          <a:ln w="9525">
            <a:noFill/>
            <a:miter lim="800000"/>
            <a:headEnd/>
            <a:tailEnd/>
          </a:ln>
        </p:spPr>
      </p:pic>
      <p:pic>
        <p:nvPicPr>
          <p:cNvPr id="2" name="Рисунок 4"/>
          <p:cNvPicPr>
            <a:picLocks noChangeArrowheads="1"/>
          </p:cNvPicPr>
          <p:nvPr/>
        </p:nvPicPr>
        <p:blipFill>
          <a:blip r:embed="rId5" cstate="email"/>
          <a:srcRect/>
          <a:stretch>
            <a:fillRect/>
          </a:stretch>
        </p:blipFill>
        <p:spPr bwMode="auto">
          <a:xfrm>
            <a:off x="285720" y="642918"/>
            <a:ext cx="2357454" cy="1785950"/>
          </a:xfrm>
          <a:prstGeom prst="rect">
            <a:avLst/>
          </a:prstGeom>
          <a:noFill/>
          <a:ln w="9525">
            <a:noFill/>
            <a:miter lim="800000"/>
            <a:headEnd/>
            <a:tailEnd/>
          </a:ln>
        </p:spPr>
      </p:pic>
      <p:pic>
        <p:nvPicPr>
          <p:cNvPr id="6" name="Picture 6" descr="401"/>
          <p:cNvPicPr>
            <a:picLocks noChangeAspect="1" noChangeArrowheads="1"/>
          </p:cNvPicPr>
          <p:nvPr/>
        </p:nvPicPr>
        <p:blipFill>
          <a:blip r:embed="rId6" cstate="email"/>
          <a:srcRect/>
          <a:stretch>
            <a:fillRect/>
          </a:stretch>
        </p:blipFill>
        <p:spPr bwMode="auto">
          <a:xfrm>
            <a:off x="5572132" y="2643182"/>
            <a:ext cx="2965758" cy="1643074"/>
          </a:xfrm>
          <a:prstGeom prst="rect">
            <a:avLst/>
          </a:prstGeom>
          <a:noFill/>
          <a:ln w="9525">
            <a:noFill/>
            <a:miter lim="800000"/>
            <a:headEnd/>
            <a:tailEnd/>
          </a:ln>
        </p:spPr>
      </p:pic>
      <p:sp>
        <p:nvSpPr>
          <p:cNvPr id="11" name="TextBox 10"/>
          <p:cNvSpPr txBox="1"/>
          <p:nvPr/>
        </p:nvSpPr>
        <p:spPr>
          <a:xfrm>
            <a:off x="3000364" y="4500570"/>
            <a:ext cx="5000660" cy="1938992"/>
          </a:xfrm>
          <a:prstGeom prst="rect">
            <a:avLst/>
          </a:prstGeom>
          <a:noFill/>
        </p:spPr>
        <p:txBody>
          <a:bodyPr wrap="square" rtlCol="0">
            <a:spAutoFit/>
          </a:bodyPr>
          <a:lstStyle/>
          <a:p>
            <a:r>
              <a:rPr lang="ru-RU" sz="2000" dirty="0" smtClean="0">
                <a:latin typeface="Times New Roman" pitchFamily="18" charset="0"/>
                <a:cs typeface="Times New Roman" pitchFamily="18" charset="0"/>
              </a:rPr>
              <a:t>Применение рычагов : Ручка швейной машины, педали или ручной тормоз велосипеда, педали автомобиля и трактора, клавиши пианино, рукоятки тисков и верстаков, рычаг сверлильного станка,  рычажные весы, ножницы</a:t>
            </a:r>
            <a:endParaRPr lang="ru-RU" sz="2000" dirty="0">
              <a:latin typeface="Times New Roman" pitchFamily="18" charset="0"/>
              <a:cs typeface="Times New Roman" pitchFamily="18" charset="0"/>
            </a:endParaRPr>
          </a:p>
        </p:txBody>
      </p:sp>
      <p:pic>
        <p:nvPicPr>
          <p:cNvPr id="10" name="Picture 3"/>
          <p:cNvPicPr>
            <a:picLocks noChangeAspect="1" noChangeArrowheads="1"/>
          </p:cNvPicPr>
          <p:nvPr/>
        </p:nvPicPr>
        <p:blipFill>
          <a:blip r:embed="rId7" cstate="email"/>
          <a:srcRect/>
          <a:stretch>
            <a:fillRect/>
          </a:stretch>
        </p:blipFill>
        <p:spPr bwMode="auto">
          <a:xfrm>
            <a:off x="3214678" y="0"/>
            <a:ext cx="2445114" cy="2643206"/>
          </a:xfrm>
          <a:prstGeom prst="rect">
            <a:avLst/>
          </a:prstGeom>
          <a:noFill/>
          <a:effectLst/>
        </p:spPr>
      </p:pic>
      <p:sp>
        <p:nvSpPr>
          <p:cNvPr id="9" name="Управляющая кнопка: далее 8">
            <a:hlinkClick r:id="rId8" action="ppaction://hlinksldjump" highlightClick="1"/>
          </p:cNvPr>
          <p:cNvSpPr/>
          <p:nvPr/>
        </p:nvSpPr>
        <p:spPr>
          <a:xfrm>
            <a:off x="7286644" y="6286520"/>
            <a:ext cx="857256" cy="35719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AutoShape 16"/>
          <p:cNvSpPr>
            <a:spLocks noChangeArrowheads="1"/>
          </p:cNvSpPr>
          <p:nvPr/>
        </p:nvSpPr>
        <p:spPr bwMode="auto">
          <a:xfrm>
            <a:off x="2571736" y="4429132"/>
            <a:ext cx="5357850" cy="2143140"/>
          </a:xfrm>
          <a:prstGeom prst="roundRect">
            <a:avLst>
              <a:gd name="adj" fmla="val 50000"/>
            </a:avLst>
          </a:prstGeom>
          <a:noFill/>
          <a:ln w="28575" algn="ctr">
            <a:solidFill>
              <a:srgbClr val="FFCC66"/>
            </a:solidFill>
            <a:round/>
            <a:headEnd/>
            <a:tailEnd/>
          </a:ln>
          <a:effectLst/>
        </p:spPr>
        <p:txBody>
          <a:bodyPr wrap="none" anchor="ctr"/>
          <a:lstStyle/>
          <a:p>
            <a:endParaRPr lang="ru-RU"/>
          </a:p>
        </p:txBody>
      </p:sp>
      <p:pic>
        <p:nvPicPr>
          <p:cNvPr id="8193" name="Picture 1"/>
          <p:cNvPicPr>
            <a:picLocks noChangeAspect="1" noChangeArrowheads="1"/>
          </p:cNvPicPr>
          <p:nvPr/>
        </p:nvPicPr>
        <p:blipFill>
          <a:blip r:embed="rId9" cstate="print"/>
          <a:srcRect/>
          <a:stretch>
            <a:fillRect/>
          </a:stretch>
        </p:blipFill>
        <p:spPr bwMode="auto">
          <a:xfrm>
            <a:off x="2928926" y="2786058"/>
            <a:ext cx="2590477" cy="16478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486</Words>
  <PresentationFormat>Экран (4:3)</PresentationFormat>
  <Paragraphs>61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76</cp:revision>
  <dcterms:modified xsi:type="dcterms:W3CDTF">2017-02-08T11:57:59Z</dcterms:modified>
</cp:coreProperties>
</file>