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8" r:id="rId9"/>
    <p:sldId id="279" r:id="rId10"/>
    <p:sldId id="277" r:id="rId11"/>
    <p:sldId id="280" r:id="rId12"/>
    <p:sldId id="282" r:id="rId13"/>
    <p:sldId id="284" r:id="rId14"/>
    <p:sldId id="287" r:id="rId15"/>
    <p:sldId id="288" r:id="rId16"/>
    <p:sldId id="286" r:id="rId17"/>
    <p:sldId id="291" r:id="rId18"/>
    <p:sldId id="290" r:id="rId19"/>
    <p:sldId id="293" r:id="rId20"/>
    <p:sldId id="294" r:id="rId21"/>
    <p:sldId id="292" r:id="rId22"/>
    <p:sldId id="28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824"/>
    <a:srgbClr val="FFFF99"/>
    <a:srgbClr val="FBF8E7"/>
    <a:srgbClr val="DB6225"/>
    <a:srgbClr val="C092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12" autoAdjust="0"/>
  </p:normalViewPr>
  <p:slideViewPr>
    <p:cSldViewPr>
      <p:cViewPr varScale="1">
        <p:scale>
          <a:sx n="77" d="100"/>
          <a:sy n="77" d="100"/>
        </p:scale>
        <p:origin x="-105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-936104" y="260648"/>
            <a:ext cx="100801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БМБОУ ДОД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«Детская школа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искусств» п. Монетного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980728"/>
            <a:ext cx="2141538" cy="2225675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3356992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«Музыка - душа моя»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Посвящается 210 -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летию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 дня рождения М.И. Глинки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i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i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1760" y="55892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53975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5397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п. Монетный 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indent="5397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2014 г.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20072" y="4437112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539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Автор:</a:t>
            </a:r>
          </a:p>
          <a:p>
            <a:pPr lvl="0" indent="539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концертмейстер </a:t>
            </a:r>
          </a:p>
          <a:p>
            <a:pPr lvl="0" indent="539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Прокопенко Е.В.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этому времени Глинка уже автор фортепианных пьес и романсов. Некоторые из ранних романсов мы можем отнести к сокровищам русской вокальной музыки. Такова, например элегия на слова Е. Боратынского «Не искушай меня без нужды».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Звучит романс «Не искушай меня без нужды».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91683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Серьезное увлечение композитора вокальной музыкой привел его к идее поехать на родину оперы, в Италию. Там он постигает искусство «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bell canto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-особого стиля итальянского «прекрасного» пения. Посещает оперные театры Милана и Неаполя, лично знакомится с оперными композиторами: В. Беллини  и Г.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Доницетти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429000"/>
            <a:ext cx="2232248" cy="300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925" y="3429000"/>
            <a:ext cx="2449176" cy="299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79712" y="6488668"/>
            <a:ext cx="163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В. Беллини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6488668"/>
            <a:ext cx="161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 </a:t>
            </a:r>
            <a:r>
              <a:rPr lang="ru-RU" dirty="0" err="1" smtClean="0">
                <a:solidFill>
                  <a:schemeClr val="bg1"/>
                </a:solidFill>
              </a:rPr>
              <a:t>Доницетти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748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годы, проведенные в Италии, Глинка написал немало сочинений, в которых выразил свое восхищение красотами ее природы. Давайте послушаем один из восхитительных романсов, написанный в жанре итальянской баркаролы «Венецианская ночь» .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Звучит романс «Венецианская ночь».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2"/>
            <a:ext cx="63055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456384" cy="257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052736"/>
            <a:ext cx="3301716" cy="262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Покинув Италию, Глинка едет в Австрию, где посещает родину Моцарта – Зальцбург  и столицу вальсов – Вену 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933056"/>
            <a:ext cx="4680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Молодой композитор был восхищен красотой Вены, ее улицы были буквально наводнены народными напевами: австрийскими, тирольскими, хорватскими…. Поэтому неслучайно, что в творчестве русского композитора появились эти чудесные мелодии 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789040"/>
            <a:ext cx="2365674" cy="287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39552" y="6021288"/>
            <a:ext cx="54726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Звучит «Мелодический вальс»  в переложении для двух домр и фортепиано.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11560" y="465638"/>
            <a:ext cx="835292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каким бы увлекательным не было путешествие, пришло время возвращаться домой. Прощай, гостеприимная Вена! 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Звучит «Прощальный вальс».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возвращению в Россию Глинка с увлечением принимается за создание своей первой оперы, идея которой пришла композитору еще за границей.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573016"/>
            <a:ext cx="2875583" cy="290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39552" y="1988840"/>
            <a:ext cx="842493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инициативе поэта В. Жуковского Глинка обращается к сюжету об Иване Сусанине, русском крестьянине, отдавшем свою жизнь во имя спасения родной земли от польских захватчиков в 1613 году.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1836 году опера была поставлена на сцене Петербургского Большого театра под названием «Жизнь за царя»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971600" y="4941168"/>
            <a:ext cx="77074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Передовая русская интеллигенция восторженно встретила оперу. Зато аристократическая публика презрительно назвала оперу «кучерской», на что Глинка ответил: «Это - хорошо и даже - верно, ибо кучера, по-моему, дельнее господ».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Звучит «Краковяк» из оперы «Жизнь за царя».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76672"/>
            <a:ext cx="5328592" cy="412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67544" y="188640"/>
            <a:ext cx="84604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Данный период жизни композитора отмечен еще одним важным событием – женитьбой на молодой особе М.П. Ивановой. Но счастье молодых длилось недолго, начались семейные неурядицы, через два года брак распался.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Неудачная женитьба заставила искать утешение в новом знакомстве. В 1839 г. он встретил и полюбил Екатерину Керн , талантливую выпускницу Смольного института.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772816"/>
            <a:ext cx="2232248" cy="279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95536" y="4509120"/>
            <a:ext cx="8568952" cy="210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Она была дочерью Анны Керн, той самой, которой А.С. Пушкин посвятил свое знаменитое стихотворение «Я помню чудное мгновение…». Екатерина была умна, музыкальна и ответила Глинке взаимностью. Венцом чувств композитора к девушке стал романс на стихи Пушкина «Я помню чудное мгновение» и «Вальс-фантазия». Однако, из-за ряда причин этот союз оказался невозможным. Екатерина Керн и Михаил Глинка вынуждены были расстаться…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Звучит ноктюрн  «Разлука».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492896"/>
            <a:ext cx="4236169" cy="310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476672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Расставание с возлюбленной и другие жизненные невзгоды привели композитора к мысли покинуть столицу. Однако планам нового путешествия не суждено было сбыться. Образовавшуюся душевную пустоту композитор постарался заполнить работой. Так возник единственный вокальный цикл «Прощание с Петербургом» на слова Н. Кукольника и большая сказочная опера «Руслан и Людмила», написанная по поэме А.С. Пушкина.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И, все-таки, в 1844 году Глинка уезжает за границу. Он посещает Францию, где с большим успехом проходят концерты, целиком состоящие из произведений композитора, и Испанию. В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Испании</a:t>
            </a:r>
            <a:r>
              <a:rPr lang="ru-RU" dirty="0" smtClean="0">
                <a:solidFill>
                  <a:schemeClr val="bg1"/>
                </a:solidFill>
              </a:rPr>
              <a:t>  композитор проведет два года. Здесь он увлекся старинной испанской музыкой, изучал язык, и даже выучился танцевать с кастаньетами.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46478"/>
            <a:ext cx="2376264" cy="29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132856"/>
            <a:ext cx="273050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48691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этот период были созданы такие известные произведения, как «Арагонская хота», «Ночь в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Мадриде</a:t>
            </a:r>
            <a:r>
              <a:rPr lang="ru-RU" dirty="0" smtClean="0">
                <a:solidFill>
                  <a:schemeClr val="bg1"/>
                </a:solidFill>
              </a:rPr>
              <a:t>» и другие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dirty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67544" y="6093296"/>
            <a:ext cx="72532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Звучит «Андалузский танец»  в переложении для домры и фортепиано.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23528" y="609654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Вернувшись из путешествия, Глинка вновь поселился в Петербурге. У себя дома он довольно часто устраивал фортепианные вечера, где разыгрывал с приятелями отрывки из собственных и других опер. Это было очень увлекательно и весело.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5805264"/>
            <a:ext cx="438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Звучит «Вальс» из оперы «Иван Сусанин».</a:t>
            </a: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2736304" cy="306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72816"/>
            <a:ext cx="4336257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539552" y="825679"/>
            <a:ext cx="446449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 композитора никогда не было крепким. Поэтому в последние годы жизни он жил: то в Петербурге, то в Берлине, то в Париже. Несмотря ни на что, он по-прежнему был полон творческих планов…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Близким и преданным другом Глинки была его сестра, Л.И. Шестакова , которая всю свою жизнь пропаганде творчества своего брата.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620688"/>
            <a:ext cx="2232248" cy="326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499992" y="4653136"/>
            <a:ext cx="43912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ее маленькой дочки Оли композитор сочинил фортепианные пьесы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Звучит «Полька».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89040"/>
            <a:ext cx="3498531" cy="233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04664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Добрый вечер, дорогие друзья! Мы рады приветствовать вас в нашей музыкальной гостиной. Тема сегодняшней нашей встречи – совершенно особенная. Она посвящена творчеству великого русского композитора основоположника русской классической музыки Михаила Ивановича Глинки»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276872"/>
            <a:ext cx="204946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 flipH="1">
            <a:off x="611560" y="5157192"/>
            <a:ext cx="813690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– не случайно. В 2014 году весь музыкальный мир отмечает знаменательную дату – 210 лет со дня рождения этого величайшего композитора. Давайте перелистаем славные страницы  жизни и творчества Михаила Ивановича, и, конечно, послушаем его гениальную музыку в исполнении учащихся и педагогов нашей школы.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 rot="10800000" flipV="1">
            <a:off x="395536" y="908720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Творческим планам великого композитора не суждено было сбыться. З февраля 1857 года Михаил Иванович Глинка скончался в Берлине. Позднее его прах был перевезен в Петербург и захоронен на кладбище Александро-Невской лавры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132856"/>
            <a:ext cx="25146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2656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Трудным, но славным был жизненный путь композитора. Для его современников и последующих поколений музыкантов М.И. Глинка останется учителем и основоположником русской классической музыки. Великий русский композитор П.И. Чайковский назовет Глинку «настоящим творческим гением». Композитор и музыковед Б. Асафьев скажет следующее: «Счастливый композитор! Вся Родина Глинки и не только русский народ хранят память о его музыке!». А Модест Петрович Мусоргский  воскликнет: «Слава Глинке, указавшему путь истины!».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Звучит «Полонез»</a:t>
            </a:r>
            <a:endParaRPr lang="ru-RU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944"/>
            <a:ext cx="1909670" cy="273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924944"/>
            <a:ext cx="2218680" cy="276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996952"/>
            <a:ext cx="2199024" cy="267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5949280"/>
            <a:ext cx="191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П.И. Чайковский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3707904" y="5877272"/>
            <a:ext cx="1326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Б. Асафьев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6588224" y="587727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М.П. Мусоргский</a:t>
            </a:r>
            <a:endParaRPr lang="ru-RU" dirty="0"/>
          </a:p>
        </p:txBody>
      </p:sp>
    </p:spTree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3" y="476672"/>
            <a:ext cx="2304256" cy="288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755576" y="4575611"/>
            <a:ext cx="78132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этом наша музыкальная гостиная подошла к концу.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Разрешите мне поблагодарить всех участников этого вечера, а вас, дорогие зрители – за оказанное нам внимание.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 новых встреч!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564904"/>
            <a:ext cx="4983163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87624" y="1052736"/>
            <a:ext cx="698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Родился Глинка 20.05.1804 года в селе Новоспасском Смоленской губернии в дворянской семье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772816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У своих родителей , Ивана Николаевича и Евгении Андреевны, Михаил был вторым ребенком, первенец, Алексей – умер.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81105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861048"/>
            <a:ext cx="1800200" cy="250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4653136"/>
            <a:ext cx="460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Поэтому воспитанием маленького Миши занималась его бабушка </a:t>
            </a:r>
            <a:r>
              <a:rPr lang="ru-RU" dirty="0" err="1" smtClean="0">
                <a:solidFill>
                  <a:schemeClr val="bg1"/>
                </a:solidFill>
              </a:rPr>
              <a:t>Фёкла</a:t>
            </a:r>
            <a:r>
              <a:rPr lang="ru-RU" dirty="0" smtClean="0">
                <a:solidFill>
                  <a:schemeClr val="bg1"/>
                </a:solidFill>
              </a:rPr>
              <a:t> Александровна </a:t>
            </a:r>
            <a:endParaRPr lang="ru-RU" dirty="0"/>
          </a:p>
        </p:txBody>
      </p:sp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2656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       Родителям  лишь изредка дозволялось навещать своего сына. Маленький Глинка с удовольствием слушал сказки своей крепостной няни, </a:t>
            </a:r>
            <a:r>
              <a:rPr lang="ru-RU" dirty="0" err="1" smtClean="0">
                <a:solidFill>
                  <a:schemeClr val="bg1"/>
                </a:solidFill>
              </a:rPr>
              <a:t>Авдотьи</a:t>
            </a:r>
            <a:r>
              <a:rPr lang="ru-RU" dirty="0" smtClean="0">
                <a:solidFill>
                  <a:schemeClr val="bg1"/>
                </a:solidFill>
              </a:rPr>
              <a:t> Ивановны. С раннего детства  узнал и полюбил народную песню, заслушивался ею. В зрелые годы Глинка напишет: «Русские песни были первою причиной того, что впоследствии я стал разрабатывать народную русскую музыку»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88840"/>
            <a:ext cx="532859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547664" y="6237312"/>
            <a:ext cx="58666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Звучит народная песня Смоленской губернии «Троицкая».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7544" y="260648"/>
            <a:ext cx="831641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Пожалуй, самым знаменательным событием для будущего композитора было знакомство с оркестром его дяди, Афанасия Андреевича. Оркестр, который состоял из крепостных музыкантов, играл не только танцевальную музыку, но и разные пьесы, а также отрывки из опер и симфоний, известных в то время. Однажды, после музыкального вечера, юный Глинка, восхищенный игрой оркестра, пришел на урок рисования крайне рассеянный, за что получил упрек от своего учителя.«Что же делать?» - возразил мальчик - «Музыка-душа моя!..».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Миша часто брал в руки флейту или скрипку и подражал игре оркестра.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924944"/>
            <a:ext cx="5392265" cy="341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987824" y="2492896"/>
            <a:ext cx="3220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Звучит пьеса «Простодушие».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5" y="1556792"/>
            <a:ext cx="3744416" cy="227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077072"/>
            <a:ext cx="2304256" cy="258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62068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Осенью 1816 года тринадцатилетний Михаил Глинка поступил в Петербургский благородный пансион,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который дал ему хорошее образование.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4272677"/>
            <a:ext cx="5544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Среди его учителей были люди, преданные науке и горячо любившие искусство. Глинке посчастливилось: его ближайшим воспитателем-гувернером был молодой преподаватель русской словесности В.</a:t>
            </a:r>
            <a:r>
              <a:rPr lang="en-US" dirty="0" smtClean="0">
                <a:solidFill>
                  <a:schemeClr val="bg1"/>
                </a:solidFill>
              </a:rPr>
              <a:t>R</a:t>
            </a:r>
            <a:r>
              <a:rPr lang="ru-RU" dirty="0" smtClean="0">
                <a:solidFill>
                  <a:schemeClr val="bg1"/>
                </a:solidFill>
              </a:rPr>
              <a:t>. Кюхельбекер, лицейский товарищ А.С. Пушкина. В свободное от преподавания время, Кюхельбекер с удовольствием играл на скрипке. </a:t>
            </a:r>
            <a:r>
              <a:rPr lang="ru-RU" i="1" dirty="0" smtClean="0">
                <a:solidFill>
                  <a:schemeClr val="bg1"/>
                </a:solidFill>
              </a:rPr>
              <a:t>Звучит пьеса «Чувство».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199673"/>
            <a:ext cx="424847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 пребывания в пансионе Глинка продолжает заниматься музыкой. Он учился у лучших петербургских музыкальных педагогов, в частности у Карла Майера, немецкого пианиста. Однажды тот сказал своему ученику: «Вы очень талантливы, мой друг, чтобы брать у меня уроки. Приходите ко мне, запросто, каждый день и будем вместе музицировать».</a:t>
            </a:r>
            <a:r>
              <a:rPr lang="ru-RU" i="1" dirty="0" smtClean="0"/>
              <a:t> </a:t>
            </a:r>
            <a:r>
              <a:rPr lang="ru-RU" i="1" dirty="0" smtClean="0">
                <a:solidFill>
                  <a:schemeClr val="bg1"/>
                </a:solidFill>
              </a:rPr>
              <a:t>Звучит пьеса «Мазурка» в переложении для домры и фортепиано.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48680"/>
            <a:ext cx="2232248" cy="280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4149080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Годы учебы были позади. Молодой Глинка , будучи в Петербурге, сближается с передовой интеллигенцией, среди которой были: поэты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А. </a:t>
            </a:r>
            <a:r>
              <a:rPr lang="ru-RU" dirty="0" err="1" smtClean="0">
                <a:solidFill>
                  <a:schemeClr val="bg1"/>
                </a:solidFill>
              </a:rPr>
              <a:t>Дельвиг</a:t>
            </a:r>
            <a:r>
              <a:rPr lang="ru-RU" dirty="0" smtClean="0">
                <a:solidFill>
                  <a:schemeClr val="bg1"/>
                </a:solidFill>
              </a:rPr>
              <a:t> , В. Жуковский , дипломат, поэт и композитор А. Грибоедов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789040"/>
            <a:ext cx="2187580" cy="270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476672"/>
            <a:ext cx="1584176" cy="224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340768"/>
            <a:ext cx="2131293" cy="309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356992"/>
            <a:ext cx="2337296" cy="290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99592" y="2924944"/>
            <a:ext cx="1364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А. </a:t>
            </a:r>
            <a:r>
              <a:rPr lang="ru-RU" dirty="0" err="1" smtClean="0">
                <a:solidFill>
                  <a:prstClr val="white"/>
                </a:solidFill>
              </a:rPr>
              <a:t>Дельвиг</a:t>
            </a:r>
            <a:r>
              <a:rPr lang="ru-RU" dirty="0" smtClean="0">
                <a:solidFill>
                  <a:prstClr val="white"/>
                </a:solidFill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4581128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В. Жуковский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6309320"/>
            <a:ext cx="1561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А. Грибоедов</a:t>
            </a:r>
            <a:endParaRPr lang="ru-RU" dirty="0"/>
          </a:p>
        </p:txBody>
      </p:sp>
    </p:spTree>
  </p:cSld>
  <p:clrMapOvr>
    <a:masterClrMapping/>
  </p:clrMapOvr>
  <p:transition>
    <p:cut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356</TotalTime>
  <Words>1454</Words>
  <Application>Microsoft Office PowerPoint</Application>
  <PresentationFormat>Экран (4:3)</PresentationFormat>
  <Paragraphs>68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Работы на селе не прекращаются круглый год.   Каждое время важно</dc:title>
  <dc:creator>Прокопенко Вадим Юрьевич</dc:creator>
  <cp:lastModifiedBy>v.prokopenko</cp:lastModifiedBy>
  <cp:revision>60</cp:revision>
  <dcterms:created xsi:type="dcterms:W3CDTF">2016-12-13T04:15:29Z</dcterms:created>
  <dcterms:modified xsi:type="dcterms:W3CDTF">2017-01-30T08:32:10Z</dcterms:modified>
</cp:coreProperties>
</file>