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56" r:id="rId2"/>
    <p:sldId id="304" r:id="rId3"/>
    <p:sldId id="323" r:id="rId4"/>
    <p:sldId id="322" r:id="rId5"/>
    <p:sldId id="329" r:id="rId6"/>
    <p:sldId id="353" r:id="rId7"/>
    <p:sldId id="357" r:id="rId8"/>
    <p:sldId id="355" r:id="rId9"/>
    <p:sldId id="373" r:id="rId10"/>
    <p:sldId id="346" r:id="rId11"/>
    <p:sldId id="376" r:id="rId12"/>
    <p:sldId id="374" r:id="rId13"/>
    <p:sldId id="361" r:id="rId14"/>
    <p:sldId id="399" r:id="rId15"/>
    <p:sldId id="375" r:id="rId16"/>
    <p:sldId id="377" r:id="rId17"/>
    <p:sldId id="400" r:id="rId18"/>
    <p:sldId id="347" r:id="rId19"/>
    <p:sldId id="379" r:id="rId20"/>
    <p:sldId id="380" r:id="rId21"/>
    <p:sldId id="381" r:id="rId22"/>
    <p:sldId id="385" r:id="rId23"/>
    <p:sldId id="344" r:id="rId24"/>
    <p:sldId id="358" r:id="rId25"/>
    <p:sldId id="359" r:id="rId26"/>
    <p:sldId id="360" r:id="rId27"/>
    <p:sldId id="339" r:id="rId28"/>
    <p:sldId id="338" r:id="rId29"/>
    <p:sldId id="362" r:id="rId30"/>
    <p:sldId id="382" r:id="rId31"/>
    <p:sldId id="383" r:id="rId32"/>
    <p:sldId id="395" r:id="rId33"/>
    <p:sldId id="396" r:id="rId34"/>
    <p:sldId id="390" r:id="rId35"/>
    <p:sldId id="397" r:id="rId36"/>
    <p:sldId id="392" r:id="rId37"/>
    <p:sldId id="394" r:id="rId38"/>
    <p:sldId id="393" r:id="rId39"/>
    <p:sldId id="403" r:id="rId40"/>
    <p:sldId id="387" r:id="rId41"/>
    <p:sldId id="364" r:id="rId42"/>
    <p:sldId id="365" r:id="rId43"/>
    <p:sldId id="326" r:id="rId44"/>
    <p:sldId id="343" r:id="rId45"/>
    <p:sldId id="267" r:id="rId46"/>
    <p:sldId id="401" r:id="rId47"/>
    <p:sldId id="366" r:id="rId48"/>
    <p:sldId id="388" r:id="rId49"/>
    <p:sldId id="368" r:id="rId50"/>
    <p:sldId id="367" r:id="rId51"/>
    <p:sldId id="398" r:id="rId52"/>
    <p:sldId id="332" r:id="rId53"/>
    <p:sldId id="349"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0000"/>
    <a:srgbClr val="00FF00"/>
    <a:srgbClr val="CC66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1" d="100"/>
          <a:sy n="91" d="100"/>
        </p:scale>
        <p:origin x="-7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2800" dirty="0">
                <a:solidFill>
                  <a:schemeClr val="accent5">
                    <a:lumMod val="50000"/>
                  </a:schemeClr>
                </a:solidFill>
                <a:effectLst>
                  <a:outerShdw blurRad="38100" dist="38100" dir="2700000" algn="tl">
                    <a:srgbClr val="000000">
                      <a:alpha val="43137"/>
                    </a:srgbClr>
                  </a:outerShdw>
                </a:effectLst>
              </a:rPr>
              <a:t>Уровни самооценки </a:t>
            </a:r>
            <a:endParaRPr lang="ru-RU" sz="2800" dirty="0" smtClean="0">
              <a:solidFill>
                <a:schemeClr val="accent5">
                  <a:lumMod val="50000"/>
                </a:schemeClr>
              </a:solidFill>
              <a:effectLst>
                <a:outerShdw blurRad="38100" dist="38100" dir="2700000" algn="tl">
                  <a:srgbClr val="000000">
                    <a:alpha val="43137"/>
                  </a:srgbClr>
                </a:outerShdw>
              </a:effectLst>
            </a:endParaRPr>
          </a:p>
          <a:p>
            <a:pPr>
              <a:defRPr/>
            </a:pPr>
            <a:r>
              <a:rPr lang="ru-RU" sz="2800" dirty="0" smtClean="0">
                <a:solidFill>
                  <a:schemeClr val="accent5">
                    <a:lumMod val="50000"/>
                  </a:schemeClr>
                </a:solidFill>
                <a:effectLst>
                  <a:outerShdw blurRad="38100" dist="38100" dir="2700000" algn="tl">
                    <a:srgbClr val="000000">
                      <a:alpha val="43137"/>
                    </a:srgbClr>
                  </a:outerShdw>
                </a:effectLst>
              </a:rPr>
              <a:t>в </a:t>
            </a:r>
            <a:r>
              <a:rPr lang="ru-RU" sz="2800" dirty="0">
                <a:solidFill>
                  <a:schemeClr val="accent5">
                    <a:lumMod val="50000"/>
                  </a:schemeClr>
                </a:solidFill>
                <a:effectLst>
                  <a:outerShdw blurRad="38100" dist="38100" dir="2700000" algn="tl">
                    <a:srgbClr val="000000">
                      <a:alpha val="43137"/>
                    </a:srgbClr>
                  </a:outerShdw>
                </a:effectLst>
              </a:rPr>
              <a:t>1-в классе</a:t>
            </a:r>
          </a:p>
        </c:rich>
      </c:tx>
      <c:layout>
        <c:manualLayout>
          <c:xMode val="edge"/>
          <c:yMode val="edge"/>
          <c:x val="0.12564691886086735"/>
          <c:y val="1.6571719990126559E-2"/>
        </c:manualLayout>
      </c:layout>
    </c:title>
    <c:view3D>
      <c:rotX val="30"/>
      <c:perspective val="30"/>
    </c:view3D>
    <c:plotArea>
      <c:layout/>
      <c:pie3DChart>
        <c:varyColors val="1"/>
        <c:ser>
          <c:idx val="0"/>
          <c:order val="0"/>
          <c:tx>
            <c:strRef>
              <c:f>Лист1!$B$1</c:f>
              <c:strCache>
                <c:ptCount val="1"/>
                <c:pt idx="0">
                  <c:v>Уровни самооценки в 1-в классе</c:v>
                </c:pt>
              </c:strCache>
            </c:strRef>
          </c:tx>
          <c:explosion val="25"/>
          <c:cat>
            <c:strRef>
              <c:f>Лист1!$A$2:$A$4</c:f>
              <c:strCache>
                <c:ptCount val="3"/>
                <c:pt idx="0">
                  <c:v>Адекватная</c:v>
                </c:pt>
                <c:pt idx="1">
                  <c:v>Завышенная</c:v>
                </c:pt>
                <c:pt idx="2">
                  <c:v>Заниженная</c:v>
                </c:pt>
              </c:strCache>
            </c:strRef>
          </c:cat>
          <c:val>
            <c:numRef>
              <c:f>Лист1!$B$2:$B$4</c:f>
              <c:numCache>
                <c:formatCode>General</c:formatCode>
                <c:ptCount val="3"/>
                <c:pt idx="0">
                  <c:v>8</c:v>
                </c:pt>
                <c:pt idx="1">
                  <c:v>12</c:v>
                </c:pt>
                <c:pt idx="2">
                  <c:v>4</c:v>
                </c:pt>
              </c:numCache>
            </c:numRef>
          </c:val>
        </c:ser>
      </c:pie3DChart>
    </c:plotArea>
    <c:legend>
      <c:legendPos val="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a:pPr>
            <a:r>
              <a:rPr lang="ru-RU" dirty="0" smtClean="0"/>
              <a:t>Уровни</a:t>
            </a:r>
            <a:endParaRPr lang="ru-RU" dirty="0"/>
          </a:p>
        </c:rich>
      </c:tx>
      <c:layout>
        <c:manualLayout>
          <c:xMode val="edge"/>
          <c:yMode val="edge"/>
          <c:x val="0.33378081447740415"/>
          <c:y val="2.8116843700136382E-2"/>
        </c:manualLayout>
      </c:layout>
    </c:title>
    <c:plotArea>
      <c:layout>
        <c:manualLayout>
          <c:layoutTarget val="inner"/>
          <c:xMode val="edge"/>
          <c:yMode val="edge"/>
          <c:x val="0.20224478424956149"/>
          <c:y val="0.12789983882628189"/>
          <c:w val="0.77459561171093227"/>
          <c:h val="0.67183638210891261"/>
        </c:manualLayout>
      </c:layout>
      <c:barChart>
        <c:barDir val="col"/>
        <c:grouping val="clustered"/>
        <c:ser>
          <c:idx val="0"/>
          <c:order val="0"/>
          <c:tx>
            <c:strRef>
              <c:f>'[Диаграмма в Microsoft Office PowerPoint]Лист1'!$B$1</c:f>
              <c:strCache>
                <c:ptCount val="1"/>
                <c:pt idx="0">
                  <c:v>1-в класс</c:v>
                </c:pt>
              </c:strCache>
            </c:strRef>
          </c:tx>
          <c:cat>
            <c:strRef>
              <c:f>'[Диаграмма в Microsoft Office PowerPoint]Лист1'!$A$2:$A$4</c:f>
              <c:strCache>
                <c:ptCount val="3"/>
                <c:pt idx="0">
                  <c:v>Адекватная</c:v>
                </c:pt>
                <c:pt idx="1">
                  <c:v>Завышенная</c:v>
                </c:pt>
                <c:pt idx="2">
                  <c:v>Заниженная</c:v>
                </c:pt>
              </c:strCache>
            </c:strRef>
          </c:cat>
          <c:val>
            <c:numRef>
              <c:f>'[Диаграмма в Microsoft Office PowerPoint]Лист1'!$B$2:$B$4</c:f>
              <c:numCache>
                <c:formatCode>General</c:formatCode>
                <c:ptCount val="3"/>
                <c:pt idx="0">
                  <c:v>8</c:v>
                </c:pt>
                <c:pt idx="1">
                  <c:v>12</c:v>
                </c:pt>
                <c:pt idx="2">
                  <c:v>4</c:v>
                </c:pt>
              </c:numCache>
            </c:numRef>
          </c:val>
        </c:ser>
        <c:ser>
          <c:idx val="1"/>
          <c:order val="1"/>
          <c:tx>
            <c:strRef>
              <c:f>'[Диаграмма в Microsoft Office PowerPoint]Лист1'!$C$1</c:f>
              <c:strCache>
                <c:ptCount val="1"/>
                <c:pt idx="0">
                  <c:v>2-в класс</c:v>
                </c:pt>
              </c:strCache>
            </c:strRef>
          </c:tx>
          <c:cat>
            <c:strRef>
              <c:f>'[Диаграмма в Microsoft Office PowerPoint]Лист1'!$A$2:$A$4</c:f>
              <c:strCache>
                <c:ptCount val="3"/>
                <c:pt idx="0">
                  <c:v>Адекватная</c:v>
                </c:pt>
                <c:pt idx="1">
                  <c:v>Завышенная</c:v>
                </c:pt>
                <c:pt idx="2">
                  <c:v>Заниженная</c:v>
                </c:pt>
              </c:strCache>
            </c:strRef>
          </c:cat>
          <c:val>
            <c:numRef>
              <c:f>'[Диаграмма в Microsoft Office PowerPoint]Лист1'!$C$2:$C$4</c:f>
              <c:numCache>
                <c:formatCode>General</c:formatCode>
                <c:ptCount val="3"/>
                <c:pt idx="0">
                  <c:v>13</c:v>
                </c:pt>
                <c:pt idx="1">
                  <c:v>10</c:v>
                </c:pt>
                <c:pt idx="2">
                  <c:v>0</c:v>
                </c:pt>
              </c:numCache>
            </c:numRef>
          </c:val>
        </c:ser>
        <c:axId val="227058816"/>
        <c:axId val="227942400"/>
      </c:barChart>
      <c:catAx>
        <c:axId val="227058816"/>
        <c:scaling>
          <c:orientation val="minMax"/>
        </c:scaling>
        <c:axPos val="b"/>
        <c:majorTickMark val="none"/>
        <c:tickLblPos val="nextTo"/>
        <c:crossAx val="227942400"/>
        <c:crosses val="autoZero"/>
        <c:auto val="1"/>
        <c:lblAlgn val="ctr"/>
        <c:lblOffset val="100"/>
      </c:catAx>
      <c:valAx>
        <c:axId val="227942400"/>
        <c:scaling>
          <c:orientation val="minMax"/>
        </c:scaling>
        <c:axPos val="l"/>
        <c:majorGridlines/>
        <c:title>
          <c:tx>
            <c:rich>
              <a:bodyPr/>
              <a:lstStyle/>
              <a:p>
                <a:pPr>
                  <a:defRPr/>
                </a:pPr>
                <a:r>
                  <a:rPr lang="ru-RU" dirty="0" smtClean="0"/>
                  <a:t>Количество</a:t>
                </a:r>
                <a:r>
                  <a:rPr lang="ru-RU" baseline="0" dirty="0" smtClean="0"/>
                  <a:t> учащихся</a:t>
                </a:r>
                <a:endParaRPr lang="ru-RU" dirty="0"/>
              </a:p>
            </c:rich>
          </c:tx>
          <c:layout>
            <c:manualLayout>
              <c:xMode val="edge"/>
              <c:yMode val="edge"/>
              <c:x val="1.4252064024311553E-2"/>
              <c:y val="0.27632336342660835"/>
            </c:manualLayout>
          </c:layout>
        </c:title>
        <c:numFmt formatCode="General" sourceLinked="1"/>
        <c:majorTickMark val="none"/>
        <c:tickLblPos val="nextTo"/>
        <c:crossAx val="227058816"/>
        <c:crosses val="autoZero"/>
        <c:crossBetween val="between"/>
      </c:valAx>
      <c:dTable>
        <c:showHorzBorder val="1"/>
        <c:showVertBorder val="1"/>
        <c:showOutline val="1"/>
        <c:showKeys val="1"/>
      </c:dTable>
    </c:plotArea>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DADC78-7BEA-4B53-8DFA-EC18513754B7}" type="datetimeFigureOut">
              <a:rPr lang="ru-RU"/>
              <a:pPr>
                <a:defRPr/>
              </a:pPr>
              <a:t>29.01.2017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C40B84-FCA5-4A98-9F10-B9C9DEB8D5EA}" type="slidenum">
              <a:rPr lang="ru-RU"/>
              <a:pPr>
                <a:defRPr/>
              </a:pPr>
              <a:t>‹#›</a:t>
            </a:fld>
            <a:endParaRPr lang="ru-RU"/>
          </a:p>
        </p:txBody>
      </p:sp>
    </p:spTree>
    <p:extLst>
      <p:ext uri="{BB962C8B-B14F-4D97-AF65-F5344CB8AC3E}">
        <p14:creationId xmlns:p14="http://schemas.microsoft.com/office/powerpoint/2010/main" xmlns="" val="365363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94C97C2D-4D34-4ACC-A357-6252AF296EC6}" type="datetimeFigureOut">
              <a:rPr lang="ru-RU"/>
              <a:pPr>
                <a:defRPr/>
              </a:pPr>
              <a:t>29.01.2017</a:t>
            </a:fld>
            <a:endParaRPr lang="ru-RU"/>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62E71646-B74C-4E16-9215-507E30A121CB}" type="slidenum">
              <a:rPr lang="ru-RU"/>
              <a:pPr>
                <a:defRPr/>
              </a:pPr>
              <a:t>‹#›</a:t>
            </a:fld>
            <a:endParaRPr lang="ru-RU"/>
          </a:p>
        </p:txBody>
      </p:sp>
    </p:spTree>
    <p:extLst>
      <p:ext uri="{BB962C8B-B14F-4D97-AF65-F5344CB8AC3E}">
        <p14:creationId xmlns:p14="http://schemas.microsoft.com/office/powerpoint/2010/main" xmlns="" val="35035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B40C547-5BAB-49B1-ADDC-3341BFD4C44B}" type="datetimeFigureOut">
              <a:rPr lang="ru-RU"/>
              <a:pPr>
                <a:defRPr/>
              </a:pPr>
              <a:t>29.01.2017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897E59A-D59B-40D9-9603-ED7E5D065714}" type="slidenum">
              <a:rPr lang="ru-RU"/>
              <a:pPr>
                <a:defRPr/>
              </a:pPr>
              <a:t>‹#›</a:t>
            </a:fld>
            <a:endParaRPr lang="ru-RU"/>
          </a:p>
        </p:txBody>
      </p:sp>
    </p:spTree>
    <p:extLst>
      <p:ext uri="{BB962C8B-B14F-4D97-AF65-F5344CB8AC3E}">
        <p14:creationId xmlns:p14="http://schemas.microsoft.com/office/powerpoint/2010/main" xmlns="" val="397701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5A98186-7E79-4030-AC09-79E35DA23904}" type="datetimeFigureOut">
              <a:rPr lang="ru-RU"/>
              <a:pPr>
                <a:defRPr/>
              </a:pPr>
              <a:t>29.01.2017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643217E-3450-48D6-BF43-8EB80D8D0FCB}" type="slidenum">
              <a:rPr lang="ru-RU"/>
              <a:pPr>
                <a:defRPr/>
              </a:pPr>
              <a:t>‹#›</a:t>
            </a:fld>
            <a:endParaRPr lang="ru-RU"/>
          </a:p>
        </p:txBody>
      </p:sp>
    </p:spTree>
    <p:extLst>
      <p:ext uri="{BB962C8B-B14F-4D97-AF65-F5344CB8AC3E}">
        <p14:creationId xmlns:p14="http://schemas.microsoft.com/office/powerpoint/2010/main" xmlns="" val="397102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lvl1pPr>
              <a:defRPr/>
            </a:lvl1pPr>
          </a:lstStyle>
          <a:p>
            <a:pPr>
              <a:defRPr/>
            </a:pPr>
            <a:fld id="{D96A4BC8-5EFF-49C1-92B9-6AE78B1F7256}" type="datetimeFigureOut">
              <a:rPr lang="ru-RU"/>
              <a:pPr>
                <a:defRPr/>
              </a:pPr>
              <a:t>29.01.2017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B0DAC42-3274-4CC3-A207-9B1F5F55A219}" type="slidenum">
              <a:rPr lang="ru-RU"/>
              <a:pPr>
                <a:defRPr/>
              </a:pPr>
              <a:t>‹#›</a:t>
            </a:fld>
            <a:endParaRPr lang="ru-RU"/>
          </a:p>
        </p:txBody>
      </p:sp>
    </p:spTree>
    <p:extLst>
      <p:ext uri="{BB962C8B-B14F-4D97-AF65-F5344CB8AC3E}">
        <p14:creationId xmlns:p14="http://schemas.microsoft.com/office/powerpoint/2010/main" xmlns="" val="375375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C6990D-9C31-4A69-8966-349224F433BB}" type="slidenum">
              <a:rPr lang="ru-RU"/>
              <a:pPr>
                <a:defRPr/>
              </a:pPr>
              <a:t>‹#›</a:t>
            </a:fld>
            <a:endParaRPr lang="ru-RU"/>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D4E968A-AA3E-4C77-A6A9-8461A7B71B6E}" type="datetimeFigureOut">
              <a:rPr lang="ru-RU"/>
              <a:pPr>
                <a:defRPr/>
              </a:pPr>
              <a:t>29.01.2017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735405E-8FE5-46CE-9E7E-E7A608D08836}" type="slidenum">
              <a:rPr lang="ru-RU"/>
              <a:pPr>
                <a:defRPr/>
              </a:pPr>
              <a:t>‹#›</a:t>
            </a:fld>
            <a:endParaRPr lang="ru-RU"/>
          </a:p>
        </p:txBody>
      </p:sp>
    </p:spTree>
    <p:extLst>
      <p:ext uri="{BB962C8B-B14F-4D97-AF65-F5344CB8AC3E}">
        <p14:creationId xmlns:p14="http://schemas.microsoft.com/office/powerpoint/2010/main" xmlns="" val="424177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68183A2-8531-4A11-8D44-31874C0B5DCF}" type="datetimeFigureOut">
              <a:rPr lang="ru-RU"/>
              <a:pPr>
                <a:defRPr/>
              </a:pPr>
              <a:t>29.01.2017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EEF131F-8D05-4092-9D78-0ED2479AB75C}" type="slidenum">
              <a:rPr lang="ru-RU"/>
              <a:pPr>
                <a:defRPr/>
              </a:pPr>
              <a:t>‹#›</a:t>
            </a:fld>
            <a:endParaRPr lang="ru-RU"/>
          </a:p>
        </p:txBody>
      </p:sp>
    </p:spTree>
    <p:extLst>
      <p:ext uri="{BB962C8B-B14F-4D97-AF65-F5344CB8AC3E}">
        <p14:creationId xmlns:p14="http://schemas.microsoft.com/office/powerpoint/2010/main" xmlns="" val="192496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8F9E4465-6497-4D87-BDB6-F210EF35F3D5}" type="datetimeFigureOut">
              <a:rPr lang="ru-RU"/>
              <a:pPr>
                <a:defRPr/>
              </a:pPr>
              <a:t>29.01.2017</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EA5FFCE8-7A67-437A-B8C4-A95125B7ED03}" type="slidenum">
              <a:rPr lang="ru-RU"/>
              <a:pPr>
                <a:defRPr/>
              </a:pPr>
              <a:t>‹#›</a:t>
            </a:fld>
            <a:endParaRPr lang="ru-RU"/>
          </a:p>
        </p:txBody>
      </p:sp>
    </p:spTree>
    <p:extLst>
      <p:ext uri="{BB962C8B-B14F-4D97-AF65-F5344CB8AC3E}">
        <p14:creationId xmlns:p14="http://schemas.microsoft.com/office/powerpoint/2010/main" xmlns="" val="283980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5"/>
          </p:nvPr>
        </p:nvSpPr>
        <p:spPr/>
        <p:txBody>
          <a:bodyPr/>
          <a:lstStyle>
            <a:lvl1pPr>
              <a:defRPr/>
            </a:lvl1pPr>
          </a:lstStyle>
          <a:p>
            <a:pPr>
              <a:defRPr/>
            </a:pPr>
            <a:fld id="{C8E7B743-12A5-4A09-9857-FFC7685FE743}" type="datetimeFigureOut">
              <a:rPr lang="ru-RU"/>
              <a:pPr>
                <a:defRPr/>
              </a:pPr>
              <a:t>29.01.2017</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E7858E57-6011-43C5-8DF1-57B90F11983B}" type="slidenum">
              <a:rPr lang="ru-RU"/>
              <a:pPr>
                <a:defRPr/>
              </a:pPr>
              <a:t>‹#›</a:t>
            </a:fld>
            <a:endParaRPr lang="ru-RU"/>
          </a:p>
        </p:txBody>
      </p:sp>
    </p:spTree>
    <p:extLst>
      <p:ext uri="{BB962C8B-B14F-4D97-AF65-F5344CB8AC3E}">
        <p14:creationId xmlns:p14="http://schemas.microsoft.com/office/powerpoint/2010/main" xmlns="" val="364897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38C9E59-7080-4719-8AC9-7D6D56A33FE8}" type="datetimeFigureOut">
              <a:rPr lang="ru-RU"/>
              <a:pPr>
                <a:defRPr/>
              </a:pPr>
              <a:t>29.01.2017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21DFE3B-9C25-491F-98D8-465954F311F9}" type="slidenum">
              <a:rPr lang="ru-RU"/>
              <a:pPr>
                <a:defRPr/>
              </a:pPr>
              <a:t>‹#›</a:t>
            </a:fld>
            <a:endParaRPr lang="ru-RU"/>
          </a:p>
        </p:txBody>
      </p:sp>
    </p:spTree>
    <p:extLst>
      <p:ext uri="{BB962C8B-B14F-4D97-AF65-F5344CB8AC3E}">
        <p14:creationId xmlns:p14="http://schemas.microsoft.com/office/powerpoint/2010/main" xmlns="" val="167149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54EE43-77B0-49D7-9C99-F33017F90F06}" type="datetimeFigureOut">
              <a:rPr lang="ru-RU"/>
              <a:pPr>
                <a:defRPr/>
              </a:pPr>
              <a:t>29.01.2017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4D74846-A8C4-45E2-B64B-C0DA06D2A73C}" type="slidenum">
              <a:rPr lang="ru-RU"/>
              <a:pPr>
                <a:defRPr/>
              </a:pPr>
              <a:t>‹#›</a:t>
            </a:fld>
            <a:endParaRPr lang="ru-RU"/>
          </a:p>
        </p:txBody>
      </p:sp>
    </p:spTree>
    <p:extLst>
      <p:ext uri="{BB962C8B-B14F-4D97-AF65-F5344CB8AC3E}">
        <p14:creationId xmlns:p14="http://schemas.microsoft.com/office/powerpoint/2010/main" xmlns="" val="69128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0FF12A97-5F02-46C0-8F51-084266E3C2C1}" type="datetimeFigureOut">
              <a:rPr lang="ru-RU"/>
              <a:pPr>
                <a:defRPr/>
              </a:pPr>
              <a:t>29.01.2017</a:t>
            </a:fld>
            <a:endParaRPr lang="ru-RU"/>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ru-RU"/>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8E2BC4BA-4846-4BED-A528-96486F622626}" type="slidenum">
              <a:rPr lang="ru-RU"/>
              <a:pPr>
                <a:defRPr/>
              </a:pPr>
              <a:t>‹#›</a:t>
            </a:fld>
            <a:endParaRPr lang="ru-RU"/>
          </a:p>
        </p:txBody>
      </p:sp>
    </p:spTree>
    <p:extLst>
      <p:ext uri="{BB962C8B-B14F-4D97-AF65-F5344CB8AC3E}">
        <p14:creationId xmlns:p14="http://schemas.microsoft.com/office/powerpoint/2010/main" xmlns="" val="9188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034BEB7E-743F-4451-AF44-E92D5104CA6E}" type="datetimeFigureOut">
              <a:rPr lang="ru-RU"/>
              <a:pPr>
                <a:defRPr/>
              </a:pPr>
              <a:t>29.01.2017</a:t>
            </a:fld>
            <a:endParaRPr lang="ru-RU"/>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ru-RU"/>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8A93F386-48C2-4D2B-A5DB-6CDF90877EC7}" type="slidenum">
              <a:rPr lang="ru-RU"/>
              <a:pPr>
                <a:defRPr/>
              </a:pPr>
              <a:t>‹#›</a:t>
            </a:fld>
            <a:endParaRPr lang="ru-RU"/>
          </a:p>
        </p:txBody>
      </p:sp>
    </p:spTree>
    <p:extLst>
      <p:ext uri="{BB962C8B-B14F-4D97-AF65-F5344CB8AC3E}">
        <p14:creationId xmlns:p14="http://schemas.microsoft.com/office/powerpoint/2010/main" xmlns="" val="18087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Rage Italic" pitchFamily="66" charset="0"/>
                <a:cs typeface="+mn-cs"/>
              </a:defRPr>
            </a:lvl1pPr>
          </a:lstStyle>
          <a:p>
            <a:pPr>
              <a:defRPr/>
            </a:pPr>
            <a:fld id="{0AFEAF9A-EC52-426C-9589-62EF2E029DAE}" type="datetimeFigureOut">
              <a:rPr lang="ru-RU"/>
              <a:pPr>
                <a:defRPr/>
              </a:pPr>
              <a:t>29.01.2017</a:t>
            </a:fld>
            <a:endParaRPr lang="ru-RU"/>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cs typeface="+mn-cs"/>
              </a:defRPr>
            </a:lvl1pPr>
          </a:lstStyle>
          <a:p>
            <a:pPr>
              <a:defRPr/>
            </a:pPr>
            <a:endParaRPr lang="ru-RU"/>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Rage Italic" pitchFamily="66" charset="0"/>
                <a:cs typeface="+mn-cs"/>
              </a:defRPr>
            </a:lvl1pPr>
          </a:lstStyle>
          <a:p>
            <a:pPr>
              <a:defRPr/>
            </a:pPr>
            <a:fld id="{0992F432-8564-400A-A88B-17F234CEA7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4" r:id="rId1"/>
    <p:sldLayoutId id="2147484005" r:id="rId2"/>
    <p:sldLayoutId id="2147484006" r:id="rId3"/>
    <p:sldLayoutId id="2147484007" r:id="rId4"/>
    <p:sldLayoutId id="2147484008" r:id="rId5"/>
    <p:sldLayoutId id="2147484009" r:id="rId6"/>
    <p:sldLayoutId id="2147484010" r:id="rId7"/>
    <p:sldLayoutId id="2147484015" r:id="rId8"/>
    <p:sldLayoutId id="2147484016" r:id="rId9"/>
    <p:sldLayoutId id="2147484011" r:id="rId10"/>
    <p:sldLayoutId id="2147484012" r:id="rId11"/>
    <p:sldLayoutId id="2147484013" r:id="rId12"/>
    <p:sldLayoutId id="214748401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7"/>
          <p:cNvSpPr>
            <a:spLocks noGrp="1"/>
          </p:cNvSpPr>
          <p:nvPr>
            <p:ph type="ctrTitle" idx="4294967295"/>
          </p:nvPr>
        </p:nvSpPr>
        <p:spPr>
          <a:xfrm>
            <a:off x="755576" y="1556792"/>
            <a:ext cx="7416800" cy="1901825"/>
          </a:xfrm>
        </p:spPr>
        <p:txBody>
          <a:bodyPr/>
          <a:lstStyle/>
          <a:p>
            <a:pPr eaLnBrk="1" hangingPunct="1"/>
            <a:r>
              <a:rPr lang="ru-RU" sz="2800" i="1" dirty="0" smtClean="0"/>
              <a:t>Из опыта </a:t>
            </a:r>
            <a:r>
              <a:rPr lang="ru-RU" sz="2800" i="1" dirty="0" smtClean="0"/>
              <a:t>работы учителя начальных классов Кравченко </a:t>
            </a:r>
            <a:r>
              <a:rPr lang="ru-RU" sz="2800" i="1" dirty="0" smtClean="0"/>
              <a:t>Н</a:t>
            </a:r>
            <a:r>
              <a:rPr lang="ru-RU" sz="2800" i="1" dirty="0" smtClean="0"/>
              <a:t>атальи </a:t>
            </a:r>
            <a:r>
              <a:rPr lang="ru-RU" sz="2800" i="1" dirty="0" smtClean="0"/>
              <a:t>В</a:t>
            </a:r>
            <a:r>
              <a:rPr lang="ru-RU" sz="2800" i="1" dirty="0" smtClean="0"/>
              <a:t>ладимировны</a:t>
            </a:r>
            <a:r>
              <a:rPr lang="ru-RU" sz="2800" i="1" dirty="0" smtClean="0"/>
              <a:t/>
            </a:r>
            <a:br>
              <a:rPr lang="ru-RU" sz="2800" i="1" dirty="0" smtClean="0"/>
            </a:br>
            <a:r>
              <a:rPr lang="ru-RU" sz="2800" i="1" dirty="0" smtClean="0"/>
              <a:t>по теме:</a:t>
            </a:r>
            <a:r>
              <a:rPr lang="ru-RU" sz="4000" dirty="0" smtClean="0"/>
              <a:t/>
            </a:r>
            <a:br>
              <a:rPr lang="ru-RU" sz="4000" dirty="0" smtClean="0"/>
            </a:br>
            <a:r>
              <a:rPr lang="ru-RU" sz="4000" dirty="0" smtClean="0"/>
              <a:t> </a:t>
            </a:r>
            <a:r>
              <a:rPr lang="ru-RU" sz="4000" dirty="0" smtClean="0">
                <a:solidFill>
                  <a:schemeClr val="tx2">
                    <a:lumMod val="50000"/>
                  </a:schemeClr>
                </a:solidFill>
                <a:effectLst>
                  <a:outerShdw blurRad="38100" dist="38100" dir="2700000" algn="tl">
                    <a:srgbClr val="000000">
                      <a:alpha val="43137"/>
                    </a:srgbClr>
                  </a:outerShdw>
                </a:effectLst>
              </a:rPr>
              <a:t>«</a:t>
            </a:r>
            <a:r>
              <a:rPr lang="ru-RU" sz="4000" b="1" dirty="0" smtClean="0">
                <a:solidFill>
                  <a:schemeClr val="tx2">
                    <a:lumMod val="50000"/>
                  </a:schemeClr>
                </a:solidFill>
                <a:effectLst>
                  <a:outerShdw blurRad="38100" dist="38100" dir="2700000" algn="tl">
                    <a:srgbClr val="000000">
                      <a:alpha val="43137"/>
                    </a:srgbClr>
                  </a:outerShdw>
                </a:effectLst>
              </a:rPr>
              <a:t>Формирование контрольно-оценочной деятельности младших школьников на уроках в условиях реализации ФГОС</a:t>
            </a:r>
            <a:r>
              <a:rPr lang="ru-RU" b="1" dirty="0" smtClean="0">
                <a:solidFill>
                  <a:schemeClr val="tx2">
                    <a:lumMod val="50000"/>
                  </a:schemeClr>
                </a:solidFill>
                <a:effectLst>
                  <a:outerShdw blurRad="38100" dist="38100" dir="2700000" algn="tl">
                    <a:srgbClr val="000000">
                      <a:alpha val="43137"/>
                    </a:srgbClr>
                  </a:outerShdw>
                </a:effectLst>
              </a:rPr>
              <a:t>»</a:t>
            </a:r>
          </a:p>
        </p:txBody>
      </p:sp>
      <p:pic>
        <p:nvPicPr>
          <p:cNvPr id="8" name="Picture 4" descr="kniga72"/>
          <p:cNvPicPr>
            <a:picLocks noChangeAspect="1" noChangeArrowheads="1"/>
          </p:cNvPicPr>
          <p:nvPr/>
        </p:nvPicPr>
        <p:blipFill>
          <a:blip r:embed="rId2" cstate="print"/>
          <a:srcRect/>
          <a:stretch>
            <a:fillRect/>
          </a:stretch>
        </p:blipFill>
        <p:spPr bwMode="auto">
          <a:xfrm>
            <a:off x="6413117" y="3717032"/>
            <a:ext cx="2730883" cy="245449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76400"/>
          </a:xfrm>
        </p:spPr>
        <p:txBody>
          <a:bodyPr>
            <a:normAutofit fontScale="90000"/>
          </a:bodyPr>
          <a:lstStyle/>
          <a:p>
            <a:pPr eaLnBrk="1" fontAlgn="auto" hangingPunct="1">
              <a:spcAft>
                <a:spcPts val="0"/>
              </a:spcAft>
              <a:defRPr/>
            </a:pPr>
            <a:r>
              <a:rPr lang="ru-RU" sz="5300" i="1" dirty="0" smtClean="0">
                <a:solidFill>
                  <a:srgbClr val="1A53C6"/>
                </a:solidFill>
                <a:latin typeface="Calibri" pitchFamily="34" charset="0"/>
                <a:cs typeface="Calibri" pitchFamily="34" charset="0"/>
              </a:rPr>
              <a:t>Диагностика самооценки</a:t>
            </a:r>
            <a:r>
              <a:rPr lang="ru-RU" dirty="0" smtClean="0"/>
              <a:t/>
            </a:r>
            <a:br>
              <a:rPr lang="ru-RU" dirty="0" smtClean="0"/>
            </a:br>
            <a:r>
              <a:rPr lang="ru-RU" sz="3600" i="1" dirty="0" smtClean="0">
                <a:solidFill>
                  <a:srgbClr val="1581CB"/>
                </a:solidFill>
                <a:latin typeface="Calibri" pitchFamily="34" charset="0"/>
                <a:cs typeface="Calibri" pitchFamily="34" charset="0"/>
              </a:rPr>
              <a:t>Методика "Лесенка" В.Щур</a:t>
            </a:r>
            <a:r>
              <a:rPr lang="ru-RU" dirty="0" smtClean="0"/>
              <a:t/>
            </a:r>
            <a:br>
              <a:rPr lang="ru-RU" dirty="0" smtClean="0"/>
            </a:br>
            <a:endParaRPr lang="ru-RU" dirty="0"/>
          </a:p>
        </p:txBody>
      </p:sp>
      <p:sp>
        <p:nvSpPr>
          <p:cNvPr id="17412" name="TextBox 4"/>
          <p:cNvSpPr txBox="1">
            <a:spLocks noChangeArrowheads="1"/>
          </p:cNvSpPr>
          <p:nvPr/>
        </p:nvSpPr>
        <p:spPr bwMode="auto">
          <a:xfrm>
            <a:off x="4499992" y="1268760"/>
            <a:ext cx="3888432" cy="4093428"/>
          </a:xfrm>
          <a:prstGeom prst="rect">
            <a:avLst/>
          </a:prstGeom>
          <a:noFill/>
          <a:ln w="9525">
            <a:noFill/>
            <a:miter lim="800000"/>
            <a:headEnd/>
            <a:tailEnd/>
          </a:ln>
        </p:spPr>
        <p:txBody>
          <a:bodyPr wrap="square">
            <a:spAutoFit/>
          </a:bodyPr>
          <a:lstStyle/>
          <a:p>
            <a:r>
              <a:rPr lang="ru-RU" sz="2000" i="1" dirty="0">
                <a:solidFill>
                  <a:schemeClr val="bg2">
                    <a:lumMod val="10000"/>
                  </a:schemeClr>
                </a:solidFill>
                <a:latin typeface="Calibri" pitchFamily="34" charset="0"/>
                <a:ea typeface="Calibri" pitchFamily="34" charset="0"/>
                <a:cs typeface="Calibri" pitchFamily="34" charset="0"/>
              </a:rPr>
              <a:t>«На самой нижней ступеньке стоят самые плохие мальчики и девочки.</a:t>
            </a:r>
          </a:p>
          <a:p>
            <a:r>
              <a:rPr lang="ru-RU" sz="2000" i="1" dirty="0">
                <a:solidFill>
                  <a:schemeClr val="bg2">
                    <a:lumMod val="10000"/>
                  </a:schemeClr>
                </a:solidFill>
                <a:latin typeface="Calibri" pitchFamily="34" charset="0"/>
                <a:ea typeface="Calibri" pitchFamily="34" charset="0"/>
                <a:cs typeface="Calibri" pitchFamily="34" charset="0"/>
              </a:rPr>
              <a:t>На второй - чуть-чуть получше, а вот на верхней ступеньке стоят самые хорошие, добрые и умные мальчики и девочки.</a:t>
            </a:r>
          </a:p>
          <a:p>
            <a:r>
              <a:rPr lang="ru-RU" sz="2000" i="1" dirty="0">
                <a:solidFill>
                  <a:schemeClr val="bg2">
                    <a:lumMod val="10000"/>
                  </a:schemeClr>
                </a:solidFill>
                <a:latin typeface="Calibri" pitchFamily="34" charset="0"/>
                <a:ea typeface="Calibri" pitchFamily="34" charset="0"/>
                <a:cs typeface="Calibri" pitchFamily="34" charset="0"/>
              </a:rPr>
              <a:t>На какую ступеньку поставил бы ты себя? А на какую ступеньку поставит вас ваша  учительница? А на какую ступеньку поставит вас ваша </a:t>
            </a:r>
            <a:r>
              <a:rPr lang="ru-RU" sz="2000" i="1" dirty="0" smtClean="0">
                <a:solidFill>
                  <a:schemeClr val="bg2">
                    <a:lumMod val="10000"/>
                  </a:schemeClr>
                </a:solidFill>
                <a:latin typeface="Calibri" pitchFamily="34" charset="0"/>
                <a:ea typeface="Calibri" pitchFamily="34" charset="0"/>
                <a:cs typeface="Calibri" pitchFamily="34" charset="0"/>
              </a:rPr>
              <a:t>мама?»</a:t>
            </a:r>
            <a:endParaRPr lang="ru-RU" sz="2000" i="1" dirty="0">
              <a:solidFill>
                <a:schemeClr val="bg2">
                  <a:lumMod val="10000"/>
                </a:schemeClr>
              </a:solidFill>
              <a:latin typeface="Calibri" pitchFamily="34" charset="0"/>
              <a:ea typeface="Calibri" pitchFamily="34" charset="0"/>
              <a:cs typeface="Calibri" pitchFamily="34" charset="0"/>
            </a:endParaRPr>
          </a:p>
        </p:txBody>
      </p:sp>
      <p:sp>
        <p:nvSpPr>
          <p:cNvPr id="49153" name="Rectangle 1"/>
          <p:cNvSpPr>
            <a:spLocks noChangeArrowheads="1"/>
          </p:cNvSpPr>
          <p:nvPr/>
        </p:nvSpPr>
        <p:spPr bwMode="auto">
          <a:xfrm>
            <a:off x="0" y="-85728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4" name="Rectangle 2"/>
          <p:cNvSpPr>
            <a:spLocks noChangeArrowheads="1"/>
          </p:cNvSpPr>
          <p:nvPr/>
        </p:nvSpPr>
        <p:spPr bwMode="auto">
          <a:xfrm>
            <a:off x="539552" y="4725144"/>
            <a:ext cx="50760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1-4 ступенька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низкий уровень </a:t>
            </a:r>
            <a:r>
              <a:rPr lang="ru-RU" sz="1400" dirty="0" smtClean="0">
                <a:solidFill>
                  <a:srgbClr val="000000"/>
                </a:solidFill>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(заниженная);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5-7 ступенька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средний уровень </a:t>
            </a:r>
            <a:r>
              <a:rPr lang="ru-RU" sz="1400" dirty="0" smtClean="0">
                <a:solidFill>
                  <a:srgbClr val="000000"/>
                </a:solidFill>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lang="ru-RU" sz="1400" dirty="0" smtClean="0">
                <a:solidFill>
                  <a:srgbClr val="000000"/>
                </a:solidFill>
                <a:latin typeface="Times New Roman" pitchFamily="18" charset="0"/>
                <a:ea typeface="Calibri" pitchFamily="34" charset="0"/>
                <a:cs typeface="Times New Roman" pitchFamily="18" charset="0"/>
              </a:rPr>
              <a:t>адекватная)</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8-10 ступенька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высокий уровень </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(завышенная).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shkolabuduschego.ru/wp-content/uploads/2016/05/risovannye-malchik-i-devochka-nas-stupenkah-1.jpg"/>
          <p:cNvPicPr/>
          <p:nvPr/>
        </p:nvPicPr>
        <p:blipFill>
          <a:blip r:embed="rId2" cstate="print"/>
          <a:srcRect l="9836" t="4037"/>
          <a:stretch>
            <a:fillRect/>
          </a:stretch>
        </p:blipFill>
        <p:spPr bwMode="auto">
          <a:xfrm>
            <a:off x="571472" y="1285860"/>
            <a:ext cx="3929090" cy="3395977"/>
          </a:xfrm>
          <a:prstGeom prst="rect">
            <a:avLst/>
          </a:prstGeom>
          <a:noFill/>
          <a:ln w="9525">
            <a:noFill/>
            <a:miter lim="800000"/>
            <a:headEnd/>
            <a:tailEnd/>
          </a:ln>
        </p:spPr>
      </p:pic>
      <p:sp>
        <p:nvSpPr>
          <p:cNvPr id="9" name="Содержимое 8"/>
          <p:cNvSpPr>
            <a:spLocks noGrp="1"/>
          </p:cNvSpPr>
          <p:nvPr>
            <p:ph idx="1"/>
          </p:nvPr>
        </p:nvSpPr>
        <p:spPr/>
        <p:txBody>
          <a:bodyPr/>
          <a:lstStyle/>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1378" name="Picture 2" descr="H:\DCIM\132_PANA\P1320499.JPG"/>
          <p:cNvPicPr>
            <a:picLocks noGrp="1" noChangeAspect="1" noChangeArrowheads="1"/>
          </p:cNvPicPr>
          <p:nvPr>
            <p:ph idx="1"/>
          </p:nvPr>
        </p:nvPicPr>
        <p:blipFill>
          <a:blip r:embed="rId2" cstate="print"/>
          <a:srcRect/>
          <a:stretch>
            <a:fillRect/>
          </a:stretch>
        </p:blipFill>
        <p:spPr bwMode="auto">
          <a:xfrm>
            <a:off x="827584" y="764704"/>
            <a:ext cx="7411235" cy="55584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9330" name="Picture 2" descr="H:\DCIM\132_PANA\P1320494.JPG"/>
          <p:cNvPicPr>
            <a:picLocks noGrp="1" noChangeAspect="1" noChangeArrowheads="1"/>
          </p:cNvPicPr>
          <p:nvPr>
            <p:ph idx="1"/>
          </p:nvPr>
        </p:nvPicPr>
        <p:blipFill>
          <a:blip r:embed="rId2" cstate="print"/>
          <a:srcRect/>
          <a:stretch>
            <a:fillRect/>
          </a:stretch>
        </p:blipFill>
        <p:spPr bwMode="auto">
          <a:xfrm>
            <a:off x="755576" y="836712"/>
            <a:ext cx="7632848" cy="57246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6019" name="Picture 3" descr="H:\DCIM\132_PANA\P1320495.JPG"/>
          <p:cNvPicPr>
            <a:picLocks noGrp="1" noChangeAspect="1" noChangeArrowheads="1"/>
          </p:cNvPicPr>
          <p:nvPr>
            <p:ph idx="1"/>
          </p:nvPr>
        </p:nvPicPr>
        <p:blipFill>
          <a:blip r:embed="rId2" cstate="print"/>
          <a:srcRect/>
          <a:stretch>
            <a:fillRect/>
          </a:stretch>
        </p:blipFill>
        <p:spPr bwMode="auto">
          <a:xfrm>
            <a:off x="899592" y="692696"/>
            <a:ext cx="7318590" cy="54889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7" name="Picture 3" descr="H:\DCIM\132_PANA\P1320520.JPG"/>
          <p:cNvPicPr>
            <a:picLocks noGrp="1" noChangeAspect="1" noChangeArrowheads="1"/>
          </p:cNvPicPr>
          <p:nvPr>
            <p:ph idx="1"/>
          </p:nvPr>
        </p:nvPicPr>
        <p:blipFill>
          <a:blip r:embed="rId2" cstate="print"/>
          <a:srcRect/>
          <a:stretch>
            <a:fillRect/>
          </a:stretch>
        </p:blipFill>
        <p:spPr bwMode="auto">
          <a:xfrm>
            <a:off x="899592" y="692695"/>
            <a:ext cx="7344816" cy="55086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0354" name="Picture 2" descr="H:\DCIM\132_PANA\P1320498.JPG"/>
          <p:cNvPicPr>
            <a:picLocks noGrp="1" noChangeAspect="1" noChangeArrowheads="1"/>
          </p:cNvPicPr>
          <p:nvPr>
            <p:ph idx="1"/>
          </p:nvPr>
        </p:nvPicPr>
        <p:blipFill>
          <a:blip r:embed="rId2" cstate="print"/>
          <a:srcRect/>
          <a:stretch>
            <a:fillRect/>
          </a:stretch>
        </p:blipFill>
        <p:spPr bwMode="auto">
          <a:xfrm>
            <a:off x="827584" y="764704"/>
            <a:ext cx="7488831" cy="5616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02" name="Picture 2" descr="H:\DCIM\132_PANA\P1320502.JPG"/>
          <p:cNvPicPr>
            <a:picLocks noGrp="1" noChangeAspect="1" noChangeArrowheads="1"/>
          </p:cNvPicPr>
          <p:nvPr>
            <p:ph idx="1"/>
          </p:nvPr>
        </p:nvPicPr>
        <p:blipFill>
          <a:blip r:embed="rId2" cstate="print"/>
          <a:srcRect t="11136" r="262"/>
          <a:stretch>
            <a:fillRect/>
          </a:stretch>
        </p:blipFill>
        <p:spPr bwMode="auto">
          <a:xfrm>
            <a:off x="1043608" y="764704"/>
            <a:ext cx="7171207" cy="47920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1115617" y="1124744"/>
          <a:ext cx="6912768" cy="45981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0" y="1828800"/>
            <a:ext cx="4724400" cy="4191000"/>
          </a:xfrm>
        </p:spPr>
        <p:txBody>
          <a:bodyPr/>
          <a:lstStyle/>
          <a:p>
            <a:pPr eaLnBrk="1" hangingPunct="1">
              <a:buFont typeface="Wingdings 3" pitchFamily="18" charset="2"/>
              <a:buNone/>
            </a:pPr>
            <a:endParaRPr lang="ru-RU" sz="2000" b="1" dirty="0" smtClean="0">
              <a:solidFill>
                <a:srgbClr val="00297A"/>
              </a:solidFill>
              <a:latin typeface="Calibri" pitchFamily="34" charset="0"/>
              <a:ea typeface="Calibri" pitchFamily="34" charset="0"/>
              <a:cs typeface="Calibri" pitchFamily="34" charset="0"/>
            </a:endParaRPr>
          </a:p>
        </p:txBody>
      </p:sp>
      <p:sp>
        <p:nvSpPr>
          <p:cNvPr id="2" name="Заголовок 1"/>
          <p:cNvSpPr>
            <a:spLocks noGrp="1"/>
          </p:cNvSpPr>
          <p:nvPr>
            <p:ph type="title"/>
          </p:nvPr>
        </p:nvSpPr>
        <p:spPr>
          <a:xfrm>
            <a:off x="1043608" y="260648"/>
            <a:ext cx="6964363" cy="1201737"/>
          </a:xfrm>
        </p:spPr>
        <p:txBody>
          <a:bodyPr/>
          <a:lstStyle/>
          <a:p>
            <a:pPr eaLnBrk="1" fontAlgn="auto" hangingPunct="1">
              <a:spcAft>
                <a:spcPts val="0"/>
              </a:spcAft>
              <a:defRPr/>
            </a:pPr>
            <a:r>
              <a:rPr lang="ru-RU" sz="4400" i="1" dirty="0" smtClean="0">
                <a:solidFill>
                  <a:srgbClr val="1A53C6"/>
                </a:solidFill>
                <a:latin typeface="Calibri" pitchFamily="34" charset="0"/>
                <a:cs typeface="Calibri" pitchFamily="34" charset="0"/>
              </a:rPr>
              <a:t>Методика “Какой Я?</a:t>
            </a:r>
            <a:endParaRPr lang="ru-RU" sz="4400" dirty="0">
              <a:solidFill>
                <a:srgbClr val="1A53C6"/>
              </a:solidFill>
              <a:latin typeface="Calibri" pitchFamily="34" charset="0"/>
              <a:cs typeface="Calibri" pitchFamily="34" charset="0"/>
            </a:endParaRPr>
          </a:p>
        </p:txBody>
      </p:sp>
      <p:pic>
        <p:nvPicPr>
          <p:cNvPr id="48130" name="Picture 2" descr="http://refy.ru/images/78/1395045613_1.jpg"/>
          <p:cNvPicPr>
            <a:picLocks noChangeAspect="1" noChangeArrowheads="1"/>
          </p:cNvPicPr>
          <p:nvPr/>
        </p:nvPicPr>
        <p:blipFill>
          <a:blip r:embed="rId2" cstate="print"/>
          <a:srcRect/>
          <a:stretch>
            <a:fillRect/>
          </a:stretch>
        </p:blipFill>
        <p:spPr bwMode="auto">
          <a:xfrm>
            <a:off x="1331639" y="1916832"/>
            <a:ext cx="6416209" cy="4176464"/>
          </a:xfrm>
          <a:prstGeom prst="rect">
            <a:avLst/>
          </a:prstGeom>
          <a:noFill/>
        </p:spPr>
      </p:pic>
      <p:sp>
        <p:nvSpPr>
          <p:cNvPr id="6" name="Прямоугольник 5"/>
          <p:cNvSpPr/>
          <p:nvPr/>
        </p:nvSpPr>
        <p:spPr>
          <a:xfrm>
            <a:off x="683568" y="1124744"/>
            <a:ext cx="7488832" cy="648072"/>
          </a:xfrm>
          <a:prstGeom prst="rect">
            <a:avLst/>
          </a:prstGeom>
        </p:spPr>
        <p:txBody>
          <a:bodyPr wrap="square">
            <a:spAutoFit/>
          </a:bodyPr>
          <a:lstStyle/>
          <a:p>
            <a:r>
              <a:rPr lang="ru-RU" dirty="0" smtClean="0"/>
              <a:t>Цель: выявление уровня адекватности оценки и наличия у себя нравственных качеств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3426" name="Picture 2" descr="H:\DCIM\132_PANA\P1320507.JPG"/>
          <p:cNvPicPr>
            <a:picLocks noGrp="1" noChangeAspect="1" noChangeArrowheads="1"/>
          </p:cNvPicPr>
          <p:nvPr>
            <p:ph idx="1"/>
          </p:nvPr>
        </p:nvPicPr>
        <p:blipFill>
          <a:blip r:embed="rId2" cstate="print"/>
          <a:srcRect/>
          <a:stretch>
            <a:fillRect/>
          </a:stretch>
        </p:blipFill>
        <p:spPr bwMode="auto">
          <a:xfrm>
            <a:off x="827584" y="764704"/>
            <a:ext cx="7488832" cy="5616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a:xfrm>
            <a:off x="827584" y="764703"/>
            <a:ext cx="7416824" cy="4874097"/>
          </a:xfrm>
        </p:spPr>
        <p:txBody>
          <a:bodyPr/>
          <a:lstStyle/>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Знаете ли Вы, какую роль играют контроль и оценка в учебной деятельности обучающихся?</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Можете ли Вы назвать основные принципы оценивания?</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Знаете ли Вы, как организовать оценочную деятельность на уроке?</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Можете ли Вы назвать приёмы оценивания деятельности обучающихся на уроке?</a:t>
            </a:r>
            <a:endParaRPr lang="ru-RU" sz="2800"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4450" name="Picture 2" descr="H:\DCIM\132_PANA\P1320510.JPG"/>
          <p:cNvPicPr>
            <a:picLocks noGrp="1" noChangeAspect="1" noChangeArrowheads="1"/>
          </p:cNvPicPr>
          <p:nvPr>
            <p:ph idx="1"/>
          </p:nvPr>
        </p:nvPicPr>
        <p:blipFill>
          <a:blip r:embed="rId2" cstate="print"/>
          <a:srcRect/>
          <a:stretch>
            <a:fillRect/>
          </a:stretch>
        </p:blipFill>
        <p:spPr bwMode="auto">
          <a:xfrm>
            <a:off x="971600" y="548680"/>
            <a:ext cx="7219213" cy="54144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5474" name="Picture 2" descr="H:\DCIM\132_PANA\P1320509.JPG"/>
          <p:cNvPicPr>
            <a:picLocks noGrp="1" noChangeAspect="1" noChangeArrowheads="1"/>
          </p:cNvPicPr>
          <p:nvPr>
            <p:ph idx="1"/>
          </p:nvPr>
        </p:nvPicPr>
        <p:blipFill>
          <a:blip r:embed="rId2" cstate="print"/>
          <a:srcRect/>
          <a:stretch>
            <a:fillRect/>
          </a:stretch>
        </p:blipFill>
        <p:spPr bwMode="auto">
          <a:xfrm>
            <a:off x="1043608" y="692696"/>
            <a:ext cx="7075197" cy="53063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4" name="Диаграмма 3"/>
          <p:cNvGraphicFramePr/>
          <p:nvPr/>
        </p:nvGraphicFramePr>
        <p:xfrm>
          <a:off x="1043608" y="764704"/>
          <a:ext cx="7128792"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ru-RU" dirty="0" smtClean="0"/>
              <a:t>Рисуночный тест</a:t>
            </a:r>
            <a:endParaRPr lang="ru-RU" dirty="0"/>
          </a:p>
        </p:txBody>
      </p:sp>
      <p:pic>
        <p:nvPicPr>
          <p:cNvPr id="51203" name="Picture 3" descr="H:\DCIM\132_PANA\P1320482.JPG"/>
          <p:cNvPicPr>
            <a:picLocks noChangeAspect="1" noChangeArrowheads="1"/>
          </p:cNvPicPr>
          <p:nvPr/>
        </p:nvPicPr>
        <p:blipFill>
          <a:blip r:embed="rId2" cstate="print"/>
          <a:srcRect t="19477" r="-1124"/>
          <a:stretch>
            <a:fillRect/>
          </a:stretch>
        </p:blipFill>
        <p:spPr bwMode="auto">
          <a:xfrm>
            <a:off x="1547664" y="1844824"/>
            <a:ext cx="6480720" cy="38701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Рисуночный тест</a:t>
            </a:r>
            <a:endParaRPr lang="ru-RU" dirty="0"/>
          </a:p>
        </p:txBody>
      </p:sp>
      <p:pic>
        <p:nvPicPr>
          <p:cNvPr id="83970" name="Picture 2" descr="H:\DCIM\132_PANA\P1320484.JPG"/>
          <p:cNvPicPr>
            <a:picLocks noChangeAspect="1" noChangeArrowheads="1"/>
          </p:cNvPicPr>
          <p:nvPr/>
        </p:nvPicPr>
        <p:blipFill>
          <a:blip r:embed="rId2" cstate="print"/>
          <a:srcRect l="2000" t="10661" r="5000" b="6667"/>
          <a:stretch>
            <a:fillRect/>
          </a:stretch>
        </p:blipFill>
        <p:spPr bwMode="auto">
          <a:xfrm>
            <a:off x="1259632" y="1844824"/>
            <a:ext cx="6696744" cy="44644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4995" name="Picture 3" descr="H:\DCIM\132_PANA\P1320481.JPG"/>
          <p:cNvPicPr>
            <a:picLocks noChangeAspect="1" noChangeArrowheads="1"/>
          </p:cNvPicPr>
          <p:nvPr/>
        </p:nvPicPr>
        <p:blipFill>
          <a:blip r:embed="rId2" cstate="print"/>
          <a:srcRect/>
          <a:stretch>
            <a:fillRect/>
          </a:stretch>
        </p:blipFill>
        <p:spPr bwMode="auto">
          <a:xfrm>
            <a:off x="755576" y="548680"/>
            <a:ext cx="7669418" cy="575173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89089" name="Picture 1" descr="H:\DCIM\132_PANA\P1320496.JPG"/>
          <p:cNvPicPr>
            <a:picLocks noGrp="1" noChangeAspect="1" noChangeArrowheads="1"/>
          </p:cNvPicPr>
          <p:nvPr>
            <p:ph idx="1"/>
          </p:nvPr>
        </p:nvPicPr>
        <p:blipFill>
          <a:blip r:embed="rId2" cstate="print"/>
          <a:srcRect/>
          <a:stretch>
            <a:fillRect/>
          </a:stretch>
        </p:blipFill>
        <p:spPr bwMode="auto">
          <a:xfrm>
            <a:off x="1043608" y="764704"/>
            <a:ext cx="7003189" cy="52523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838200"/>
            <a:ext cx="8229600" cy="1143000"/>
          </a:xfrm>
        </p:spPr>
        <p:txBody>
          <a:bodyPr/>
          <a:lstStyle/>
          <a:p>
            <a:pPr eaLnBrk="1" hangingPunct="1"/>
            <a:r>
              <a:rPr lang="ru-RU" sz="2400" b="1" dirty="0" smtClean="0">
                <a:solidFill>
                  <a:srgbClr val="C00000"/>
                </a:solidFill>
                <a:effectLst>
                  <a:outerShdw blurRad="38100" dist="38100" dir="2700000" algn="tl">
                    <a:srgbClr val="000000">
                      <a:alpha val="43137"/>
                    </a:srgbClr>
                  </a:outerShdw>
                </a:effectLst>
                <a:latin typeface="+mn-lt"/>
              </a:rPr>
              <a:t/>
            </a:r>
            <a:br>
              <a:rPr lang="ru-RU" sz="2400" b="1" dirty="0" smtClean="0">
                <a:solidFill>
                  <a:srgbClr val="C00000"/>
                </a:solidFill>
                <a:effectLst>
                  <a:outerShdw blurRad="38100" dist="38100" dir="2700000" algn="tl">
                    <a:srgbClr val="000000">
                      <a:alpha val="43137"/>
                    </a:srgbClr>
                  </a:outerShdw>
                </a:effectLst>
                <a:latin typeface="+mn-lt"/>
              </a:rPr>
            </a:br>
            <a:r>
              <a:rPr lang="ru-RU" sz="2400" b="1" dirty="0" smtClean="0">
                <a:solidFill>
                  <a:srgbClr val="C00000"/>
                </a:solidFill>
                <a:effectLst>
                  <a:outerShdw blurRad="38100" dist="38100" dir="2700000" algn="tl">
                    <a:srgbClr val="000000">
                      <a:alpha val="43137"/>
                    </a:srgbClr>
                  </a:outerShdw>
                </a:effectLst>
                <a:latin typeface="+mn-lt"/>
              </a:rPr>
              <a:t/>
            </a:r>
            <a:br>
              <a:rPr lang="ru-RU" sz="2400" b="1" dirty="0" smtClean="0">
                <a:solidFill>
                  <a:srgbClr val="C00000"/>
                </a:solidFill>
                <a:effectLst>
                  <a:outerShdw blurRad="38100" dist="38100" dir="2700000" algn="tl">
                    <a:srgbClr val="000000">
                      <a:alpha val="43137"/>
                    </a:srgbClr>
                  </a:outerShdw>
                </a:effectLst>
                <a:latin typeface="+mn-lt"/>
              </a:rPr>
            </a:br>
            <a:r>
              <a:rPr lang="ru-RU" sz="2400" b="1" dirty="0" smtClean="0">
                <a:solidFill>
                  <a:srgbClr val="C00000"/>
                </a:solidFill>
                <a:effectLst>
                  <a:outerShdw blurRad="38100" dist="38100" dir="2700000" algn="tl">
                    <a:srgbClr val="000000">
                      <a:alpha val="43137"/>
                    </a:srgbClr>
                  </a:outerShdw>
                </a:effectLst>
                <a:latin typeface="+mn-lt"/>
              </a:rPr>
              <a:t/>
            </a:r>
            <a:br>
              <a:rPr lang="ru-RU" sz="2400" b="1" dirty="0" smtClean="0">
                <a:solidFill>
                  <a:srgbClr val="C00000"/>
                </a:solidFill>
                <a:effectLst>
                  <a:outerShdw blurRad="38100" dist="38100" dir="2700000" algn="tl">
                    <a:srgbClr val="000000">
                      <a:alpha val="43137"/>
                    </a:srgbClr>
                  </a:outerShdw>
                </a:effectLst>
                <a:latin typeface="+mn-lt"/>
              </a:rPr>
            </a:br>
            <a:r>
              <a:rPr lang="ru-RU" sz="2400" b="1" dirty="0" smtClean="0">
                <a:solidFill>
                  <a:srgbClr val="C00000"/>
                </a:solidFill>
                <a:effectLst>
                  <a:outerShdw blurRad="38100" dist="38100" dir="2700000" algn="tl">
                    <a:srgbClr val="000000">
                      <a:alpha val="43137"/>
                    </a:srgbClr>
                  </a:outerShdw>
                </a:effectLst>
                <a:latin typeface="+mn-lt"/>
              </a:rPr>
              <a:t>Цель</a:t>
            </a:r>
            <a:r>
              <a:rPr lang="ru-RU" sz="2400" dirty="0" smtClean="0">
                <a:solidFill>
                  <a:srgbClr val="C00000"/>
                </a:solidFill>
                <a:effectLst>
                  <a:outerShdw blurRad="38100" dist="38100" dir="2700000" algn="tl">
                    <a:srgbClr val="000000">
                      <a:alpha val="43137"/>
                    </a:srgbClr>
                  </a:outerShdw>
                </a:effectLst>
                <a:latin typeface="+mn-lt"/>
              </a:rPr>
              <a:t>: нахождение количественного выражения уровня самооценки методом набора слов, соответствующих «идеалу» и «</a:t>
            </a:r>
            <a:r>
              <a:rPr lang="ru-RU" sz="2400" dirty="0" err="1" smtClean="0">
                <a:solidFill>
                  <a:srgbClr val="C00000"/>
                </a:solidFill>
                <a:effectLst>
                  <a:outerShdw blurRad="38100" dist="38100" dir="2700000" algn="tl">
                    <a:srgbClr val="000000">
                      <a:alpha val="43137"/>
                    </a:srgbClr>
                  </a:outerShdw>
                </a:effectLst>
                <a:latin typeface="+mn-lt"/>
              </a:rPr>
              <a:t>антиидеалу</a:t>
            </a:r>
            <a:r>
              <a:rPr lang="ru-RU" sz="2400" dirty="0" smtClean="0">
                <a:solidFill>
                  <a:srgbClr val="C00000"/>
                </a:solidFill>
                <a:effectLst>
                  <a:outerShdw blurRad="38100" dist="38100" dir="2700000" algn="tl">
                    <a:srgbClr val="000000">
                      <a:alpha val="43137"/>
                    </a:srgbClr>
                  </a:outerShdw>
                </a:effectLst>
                <a:latin typeface="+mn-lt"/>
              </a:rPr>
              <a:t>» </a:t>
            </a:r>
            <a:r>
              <a:rPr lang="ru-RU" sz="4000" dirty="0" smtClean="0"/>
              <a:t/>
            </a:r>
            <a:br>
              <a:rPr lang="ru-RU" sz="4000" dirty="0" smtClean="0"/>
            </a:br>
            <a:r>
              <a:rPr lang="ru-RU" sz="4000" b="1" dirty="0" smtClean="0">
                <a:solidFill>
                  <a:srgbClr val="FF0000"/>
                </a:solidFill>
              </a:rPr>
              <a:t/>
            </a:r>
            <a:br>
              <a:rPr lang="ru-RU" sz="4000" b="1" dirty="0" smtClean="0">
                <a:solidFill>
                  <a:srgbClr val="FF0000"/>
                </a:solidFill>
              </a:rPr>
            </a:br>
            <a:endParaRPr lang="ru-RU" sz="4000" b="1" dirty="0" smtClean="0">
              <a:solidFill>
                <a:srgbClr val="FF0000"/>
              </a:solidFill>
            </a:endParaRPr>
          </a:p>
        </p:txBody>
      </p:sp>
      <p:sp>
        <p:nvSpPr>
          <p:cNvPr id="6147" name="Rectangle 4"/>
          <p:cNvSpPr>
            <a:spLocks noChangeArrowheads="1"/>
          </p:cNvSpPr>
          <p:nvPr/>
        </p:nvSpPr>
        <p:spPr bwMode="auto">
          <a:xfrm>
            <a:off x="827584" y="1484784"/>
            <a:ext cx="3096344" cy="5047536"/>
          </a:xfrm>
          <a:prstGeom prst="rect">
            <a:avLst/>
          </a:prstGeom>
          <a:noFill/>
          <a:ln w="9525">
            <a:noFill/>
            <a:miter lim="800000"/>
            <a:headEnd/>
            <a:tailEnd/>
          </a:ln>
        </p:spPr>
        <p:txBody>
          <a:bodyPr wrap="square">
            <a:spAutoFit/>
          </a:bodyPr>
          <a:lstStyle/>
          <a:p>
            <a:r>
              <a:rPr lang="ru-RU" sz="4000" b="1" dirty="0">
                <a:solidFill>
                  <a:schemeClr val="accent2"/>
                </a:solidFill>
                <a:effectLst/>
                <a:latin typeface="Arial" pitchFamily="34" charset="0"/>
                <a:cs typeface="Arial" pitchFamily="34" charset="0"/>
              </a:rPr>
              <a:t>      </a:t>
            </a:r>
          </a:p>
          <a:p>
            <a:r>
              <a:rPr lang="ru-RU" sz="2400" b="1" dirty="0">
                <a:solidFill>
                  <a:srgbClr val="0000CC"/>
                </a:solidFill>
                <a:effectLst/>
                <a:latin typeface="Arial" pitchFamily="34" charset="0"/>
                <a:cs typeface="Arial" pitchFamily="34" charset="0"/>
              </a:rPr>
              <a:t>ДОБРЫЙ</a:t>
            </a:r>
          </a:p>
          <a:p>
            <a:r>
              <a:rPr lang="ru-RU" sz="2400" b="1" dirty="0">
                <a:solidFill>
                  <a:srgbClr val="0000CC"/>
                </a:solidFill>
                <a:effectLst/>
                <a:latin typeface="Arial" pitchFamily="34" charset="0"/>
                <a:cs typeface="Arial" pitchFamily="34" charset="0"/>
              </a:rPr>
              <a:t>СМЕЛЫЙ</a:t>
            </a:r>
          </a:p>
          <a:p>
            <a:r>
              <a:rPr lang="ru-RU" sz="2400" b="1" dirty="0">
                <a:solidFill>
                  <a:srgbClr val="0000CC"/>
                </a:solidFill>
                <a:effectLst/>
                <a:latin typeface="Arial" pitchFamily="34" charset="0"/>
                <a:cs typeface="Arial" pitchFamily="34" charset="0"/>
              </a:rPr>
              <a:t>ЧЕСТНЫЙ</a:t>
            </a:r>
          </a:p>
          <a:p>
            <a:r>
              <a:rPr lang="ru-RU" sz="2400" b="1" dirty="0">
                <a:solidFill>
                  <a:srgbClr val="0000CC"/>
                </a:solidFill>
                <a:effectLst/>
                <a:latin typeface="Arial" pitchFamily="34" charset="0"/>
                <a:cs typeface="Arial" pitchFamily="34" charset="0"/>
              </a:rPr>
              <a:t>АККУРАТНЫЙ</a:t>
            </a:r>
          </a:p>
          <a:p>
            <a:r>
              <a:rPr lang="ru-RU" sz="2400" b="1" dirty="0">
                <a:solidFill>
                  <a:srgbClr val="0000CC"/>
                </a:solidFill>
                <a:effectLst/>
                <a:latin typeface="Arial" pitchFamily="34" charset="0"/>
                <a:cs typeface="Arial" pitchFamily="34" charset="0"/>
              </a:rPr>
              <a:t>ВЕСЁЛЫЙ</a:t>
            </a:r>
          </a:p>
          <a:p>
            <a:r>
              <a:rPr lang="ru-RU" sz="2400" b="1" dirty="0">
                <a:solidFill>
                  <a:srgbClr val="0000CC"/>
                </a:solidFill>
                <a:effectLst/>
                <a:latin typeface="Arial" pitchFamily="34" charset="0"/>
                <a:cs typeface="Arial" pitchFamily="34" charset="0"/>
              </a:rPr>
              <a:t>ОТЗЫВЧИВЫЙ</a:t>
            </a:r>
          </a:p>
          <a:p>
            <a:r>
              <a:rPr lang="ru-RU" sz="2400" b="1" dirty="0">
                <a:solidFill>
                  <a:srgbClr val="0000CC"/>
                </a:solidFill>
                <a:effectLst/>
                <a:latin typeface="Arial" pitchFamily="34" charset="0"/>
                <a:cs typeface="Arial" pitchFamily="34" charset="0"/>
              </a:rPr>
              <a:t>ОБЩИТЕЛЬНЫЙ</a:t>
            </a:r>
          </a:p>
          <a:p>
            <a:r>
              <a:rPr lang="ru-RU" sz="2400" b="1" dirty="0">
                <a:solidFill>
                  <a:srgbClr val="0000CC"/>
                </a:solidFill>
                <a:effectLst/>
                <a:latin typeface="Arial" pitchFamily="34" charset="0"/>
                <a:cs typeface="Arial" pitchFamily="34" charset="0"/>
              </a:rPr>
              <a:t>УМНЫЙ</a:t>
            </a:r>
          </a:p>
          <a:p>
            <a:r>
              <a:rPr lang="ru-RU" sz="2400" b="1" dirty="0">
                <a:solidFill>
                  <a:srgbClr val="0000CC"/>
                </a:solidFill>
                <a:effectLst/>
                <a:latin typeface="Arial" pitchFamily="34" charset="0"/>
                <a:cs typeface="Arial" pitchFamily="34" charset="0"/>
              </a:rPr>
              <a:t>ВНИМАТЕЛЬНЫЙ</a:t>
            </a:r>
          </a:p>
          <a:p>
            <a:r>
              <a:rPr lang="ru-RU" sz="2400" b="1" dirty="0">
                <a:solidFill>
                  <a:srgbClr val="0000CC"/>
                </a:solidFill>
                <a:effectLst/>
                <a:latin typeface="Arial" pitchFamily="34" charset="0"/>
                <a:cs typeface="Arial" pitchFamily="34" charset="0"/>
              </a:rPr>
              <a:t>ТРУДОЛЮБИВЫЙ</a:t>
            </a:r>
          </a:p>
          <a:p>
            <a:pPr>
              <a:spcBef>
                <a:spcPct val="50000"/>
              </a:spcBef>
            </a:pPr>
            <a:endParaRPr lang="ru-RU" sz="2800" b="1" dirty="0">
              <a:solidFill>
                <a:srgbClr val="0000CC"/>
              </a:solidFill>
              <a:effectLst/>
              <a:latin typeface="Tahoma" pitchFamily="34" charset="0"/>
            </a:endParaRPr>
          </a:p>
        </p:txBody>
      </p:sp>
      <p:sp>
        <p:nvSpPr>
          <p:cNvPr id="6148" name="Rectangle 6"/>
          <p:cNvSpPr>
            <a:spLocks noChangeArrowheads="1"/>
          </p:cNvSpPr>
          <p:nvPr/>
        </p:nvSpPr>
        <p:spPr bwMode="auto">
          <a:xfrm>
            <a:off x="5148064" y="1412776"/>
            <a:ext cx="3276600" cy="5109091"/>
          </a:xfrm>
          <a:prstGeom prst="rect">
            <a:avLst/>
          </a:prstGeom>
          <a:noFill/>
          <a:ln w="9525">
            <a:noFill/>
            <a:miter lim="800000"/>
            <a:headEnd/>
            <a:tailEnd/>
          </a:ln>
        </p:spPr>
        <p:txBody>
          <a:bodyPr>
            <a:spAutoFit/>
          </a:bodyPr>
          <a:lstStyle/>
          <a:p>
            <a:r>
              <a:rPr lang="ru-RU" sz="4400" b="1" dirty="0">
                <a:solidFill>
                  <a:schemeClr val="accent2"/>
                </a:solidFill>
                <a:effectLst/>
                <a:latin typeface="Arial" pitchFamily="34" charset="0"/>
                <a:cs typeface="Arial" pitchFamily="34" charset="0"/>
              </a:rPr>
              <a:t>       </a:t>
            </a:r>
          </a:p>
          <a:p>
            <a:r>
              <a:rPr lang="ru-RU" sz="2400" b="1" dirty="0">
                <a:solidFill>
                  <a:srgbClr val="0000CC"/>
                </a:solidFill>
                <a:effectLst/>
                <a:latin typeface="Arial" pitchFamily="34" charset="0"/>
                <a:cs typeface="Arial" pitchFamily="34" charset="0"/>
              </a:rPr>
              <a:t>ЛЕНИВЫЙ</a:t>
            </a:r>
          </a:p>
          <a:p>
            <a:r>
              <a:rPr lang="ru-RU" sz="2400" b="1" dirty="0">
                <a:solidFill>
                  <a:srgbClr val="0000CC"/>
                </a:solidFill>
                <a:effectLst/>
                <a:latin typeface="Arial" pitchFamily="34" charset="0"/>
                <a:cs typeface="Arial" pitchFamily="34" charset="0"/>
              </a:rPr>
              <a:t>НЕРЯШЛИВЫЙ</a:t>
            </a:r>
          </a:p>
          <a:p>
            <a:r>
              <a:rPr lang="ru-RU" sz="2400" b="1" dirty="0">
                <a:solidFill>
                  <a:srgbClr val="0000CC"/>
                </a:solidFill>
                <a:effectLst/>
                <a:latin typeface="Arial" pitchFamily="34" charset="0"/>
                <a:cs typeface="Arial" pitchFamily="34" charset="0"/>
              </a:rPr>
              <a:t>ГРУБЫЙ</a:t>
            </a:r>
          </a:p>
          <a:p>
            <a:r>
              <a:rPr lang="ru-RU" sz="2400" b="1" dirty="0">
                <a:solidFill>
                  <a:srgbClr val="0000CC"/>
                </a:solidFill>
                <a:effectLst/>
                <a:latin typeface="Arial" pitchFamily="34" charset="0"/>
                <a:cs typeface="Arial" pitchFamily="34" charset="0"/>
              </a:rPr>
              <a:t>БОЛТЛИВЫЙ</a:t>
            </a:r>
          </a:p>
          <a:p>
            <a:r>
              <a:rPr lang="ru-RU" sz="2400" b="1" dirty="0">
                <a:solidFill>
                  <a:srgbClr val="0000CC"/>
                </a:solidFill>
                <a:effectLst/>
                <a:latin typeface="Arial" pitchFamily="34" charset="0"/>
                <a:cs typeface="Arial" pitchFamily="34" charset="0"/>
              </a:rPr>
              <a:t>КАПРИЗНЫЙ</a:t>
            </a:r>
          </a:p>
          <a:p>
            <a:r>
              <a:rPr lang="ru-RU" sz="2400" b="1" dirty="0">
                <a:solidFill>
                  <a:srgbClr val="0000CC"/>
                </a:solidFill>
                <a:effectLst/>
                <a:latin typeface="Arial" pitchFamily="34" charset="0"/>
                <a:cs typeface="Arial" pitchFamily="34" charset="0"/>
              </a:rPr>
              <a:t>УПРЯМЫЙ</a:t>
            </a:r>
          </a:p>
          <a:p>
            <a:r>
              <a:rPr lang="ru-RU" sz="2400" b="1" dirty="0">
                <a:solidFill>
                  <a:srgbClr val="0000CC"/>
                </a:solidFill>
                <a:effectLst/>
                <a:latin typeface="Arial" pitchFamily="34" charset="0"/>
                <a:cs typeface="Arial" pitchFamily="34" charset="0"/>
              </a:rPr>
              <a:t>ЗАДИРИСТЫЙ</a:t>
            </a:r>
          </a:p>
          <a:p>
            <a:r>
              <a:rPr lang="ru-RU" sz="2400" b="1" dirty="0">
                <a:solidFill>
                  <a:srgbClr val="0000CC"/>
                </a:solidFill>
                <a:effectLst/>
                <a:latin typeface="Arial" pitchFamily="34" charset="0"/>
                <a:cs typeface="Arial" pitchFamily="34" charset="0"/>
              </a:rPr>
              <a:t>ТРУСЛИВЫЙ</a:t>
            </a:r>
          </a:p>
          <a:p>
            <a:r>
              <a:rPr lang="ru-RU" sz="2400" b="1" dirty="0">
                <a:solidFill>
                  <a:srgbClr val="0000CC"/>
                </a:solidFill>
                <a:effectLst/>
                <a:latin typeface="Arial" pitchFamily="34" charset="0"/>
                <a:cs typeface="Arial" pitchFamily="34" charset="0"/>
              </a:rPr>
              <a:t>ЛЖИВЫЙ</a:t>
            </a:r>
          </a:p>
          <a:p>
            <a:r>
              <a:rPr lang="ru-RU" sz="2400" b="1" dirty="0">
                <a:solidFill>
                  <a:srgbClr val="0000CC"/>
                </a:solidFill>
                <a:effectLst/>
                <a:latin typeface="Arial" pitchFamily="34" charset="0"/>
                <a:cs typeface="Arial" pitchFamily="34" charset="0"/>
              </a:rPr>
              <a:t>ЗЛОЙ</a:t>
            </a:r>
          </a:p>
          <a:p>
            <a:pPr>
              <a:spcBef>
                <a:spcPct val="50000"/>
              </a:spcBef>
            </a:pPr>
            <a:endParaRPr lang="ru-RU" sz="2800" b="1" dirty="0">
              <a:solidFill>
                <a:srgbClr val="0000CC"/>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ru-RU" b="1" smtClean="0">
                <a:solidFill>
                  <a:srgbClr val="FF0000"/>
                </a:solidFill>
              </a:rPr>
              <a:t>КЛЮЧ</a:t>
            </a:r>
          </a:p>
        </p:txBody>
      </p:sp>
      <p:graphicFrame>
        <p:nvGraphicFramePr>
          <p:cNvPr id="13361" name="Group 49"/>
          <p:cNvGraphicFramePr>
            <a:graphicFrameLocks noGrp="1"/>
          </p:cNvGraphicFramePr>
          <p:nvPr>
            <p:ph idx="1"/>
          </p:nvPr>
        </p:nvGraphicFramePr>
        <p:xfrm>
          <a:off x="107503" y="1143000"/>
          <a:ext cx="8856985" cy="5715000"/>
        </p:xfrm>
        <a:graphic>
          <a:graphicData uri="http://schemas.openxmlformats.org/drawingml/2006/table">
            <a:tbl>
              <a:tblPr/>
              <a:tblGrid>
                <a:gridCol w="844182"/>
                <a:gridCol w="2763194"/>
                <a:gridCol w="2624805"/>
                <a:gridCol w="2624804"/>
              </a:tblGrid>
              <a:tr h="1937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smtClean="0">
                          <a:ln>
                            <a:noFill/>
                          </a:ln>
                          <a:solidFill>
                            <a:srgbClr val="0000CC"/>
                          </a:solidFill>
                          <a:effectLst/>
                          <a:latin typeface="Arial" charset="0"/>
                        </a:rPr>
                        <a:t>завышенная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smtClean="0">
                          <a:ln>
                            <a:noFill/>
                          </a:ln>
                          <a:solidFill>
                            <a:srgbClr val="0000CC"/>
                          </a:solidFill>
                          <a:effectLst/>
                          <a:latin typeface="Arial" charset="0"/>
                        </a:rPr>
                        <a:t>заниженная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3200" b="1" i="0" u="none" strike="noStrike" cap="none" normalizeH="0" baseline="0" smtClean="0">
                          <a:ln>
                            <a:noFill/>
                          </a:ln>
                          <a:solidFill>
                            <a:srgbClr val="0000CC"/>
                          </a:solidFill>
                          <a:effectLst/>
                          <a:latin typeface="Arial" charset="0"/>
                        </a:rPr>
                        <a:t>адекватная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5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6000" b="1" i="0" u="none" strike="noStrike" cap="none" normalizeH="0" baseline="0" dirty="0" smtClean="0">
                          <a:ln>
                            <a:noFill/>
                          </a:ln>
                          <a:solidFill>
                            <a:schemeClr val="accent2"/>
                          </a:solidFill>
                          <a:effectLst/>
                          <a:latin typeface="Arial" charset="0"/>
                        </a:rPr>
                        <a:t>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  </a:t>
                      </a:r>
                      <a:r>
                        <a:rPr kumimoji="0" lang="ru-RU" sz="2800" b="0" i="0" u="none" strike="noStrike" cap="none" normalizeH="0" baseline="0" smtClean="0">
                          <a:ln>
                            <a:noFill/>
                          </a:ln>
                          <a:solidFill>
                            <a:srgbClr val="FF0000"/>
                          </a:solidFill>
                          <a:effectLst/>
                          <a:latin typeface="Arial" charset="0"/>
                        </a:rPr>
                        <a:t>   </a:t>
                      </a:r>
                      <a:r>
                        <a:rPr kumimoji="0" lang="en-US" sz="6000" b="1" i="0" u="none" strike="noStrike" cap="none" normalizeH="0" baseline="0" smtClean="0">
                          <a:ln>
                            <a:noFill/>
                          </a:ln>
                          <a:solidFill>
                            <a:srgbClr val="FF0000"/>
                          </a:solidFill>
                          <a:effectLst/>
                          <a:latin typeface="Arial" charset="0"/>
                        </a:rPr>
                        <a:t>&gt;6</a:t>
                      </a:r>
                      <a:endParaRPr kumimoji="0" lang="ru-RU" sz="6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rgbClr val="FF0000"/>
                          </a:solidFill>
                          <a:effectLst/>
                          <a:latin typeface="Arial" charset="0"/>
                        </a:rPr>
                        <a:t>  &lt;4</a:t>
                      </a:r>
                      <a:endParaRPr kumimoji="0" lang="ru-RU" sz="6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rgbClr val="FF0000"/>
                          </a:solidFill>
                          <a:effectLst/>
                          <a:latin typeface="Arial" charset="0"/>
                        </a:rPr>
                        <a:t>    5</a:t>
                      </a:r>
                      <a:endParaRPr kumimoji="0" lang="ru-RU" sz="60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2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6000" b="1" i="0" u="none" strike="noStrike" cap="none" normalizeH="0" baseline="0" dirty="0" smtClean="0">
                          <a:ln>
                            <a:noFill/>
                          </a:ln>
                          <a:solidFill>
                            <a:srgbClr val="66FF33"/>
                          </a:solidFill>
                          <a:effectLst/>
                          <a:latin typeface="Arial" charset="0"/>
                        </a:rPr>
                        <a:t>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rgbClr val="FF0000"/>
                          </a:solidFill>
                          <a:effectLst/>
                          <a:latin typeface="Arial" charset="0"/>
                        </a:rPr>
                        <a:t>  &lt;4</a:t>
                      </a:r>
                      <a:endParaRPr kumimoji="0" lang="ru-RU" sz="6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smtClean="0">
                          <a:ln>
                            <a:noFill/>
                          </a:ln>
                          <a:solidFill>
                            <a:srgbClr val="FF0000"/>
                          </a:solidFill>
                          <a:effectLst/>
                          <a:latin typeface="Arial" charset="0"/>
                        </a:rPr>
                        <a:t>  &gt;6</a:t>
                      </a:r>
                      <a:endParaRPr kumimoji="0" lang="ru-RU" sz="6000" b="1" i="0" u="none" strike="noStrike" cap="none" normalizeH="0" baseline="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rgbClr val="FF0000"/>
                          </a:solidFill>
                          <a:effectLst/>
                          <a:latin typeface="Arial" charset="0"/>
                        </a:rPr>
                        <a:t>    5</a:t>
                      </a:r>
                      <a:endParaRPr kumimoji="0" lang="ru-RU" sz="6000" b="1" i="0" u="none"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93" name="Picture 26" descr="Изображение 163"/>
          <p:cNvPicPr>
            <a:picLocks noChangeAspect="1" noChangeArrowheads="1"/>
          </p:cNvPicPr>
          <p:nvPr/>
        </p:nvPicPr>
        <p:blipFill>
          <a:blip r:embed="rId2" cstate="print"/>
          <a:srcRect/>
          <a:stretch>
            <a:fillRect/>
          </a:stretch>
        </p:blipFill>
        <p:spPr bwMode="auto">
          <a:xfrm>
            <a:off x="4343400" y="1676401"/>
            <a:ext cx="1462188" cy="1392560"/>
          </a:xfrm>
          <a:prstGeom prst="rect">
            <a:avLst/>
          </a:prstGeom>
          <a:noFill/>
          <a:ln w="9525">
            <a:noFill/>
            <a:miter lim="800000"/>
            <a:headEnd/>
            <a:tailEnd/>
          </a:ln>
        </p:spPr>
      </p:pic>
      <p:pic>
        <p:nvPicPr>
          <p:cNvPr id="7194" name="Picture 27" descr="Изображение 164"/>
          <p:cNvPicPr>
            <a:picLocks noChangeAspect="1" noChangeArrowheads="1"/>
          </p:cNvPicPr>
          <p:nvPr/>
        </p:nvPicPr>
        <p:blipFill>
          <a:blip r:embed="rId3" cstate="print"/>
          <a:srcRect/>
          <a:stretch>
            <a:fillRect/>
          </a:stretch>
        </p:blipFill>
        <p:spPr bwMode="auto">
          <a:xfrm>
            <a:off x="6804248" y="1628801"/>
            <a:ext cx="1516259" cy="1440159"/>
          </a:xfrm>
          <a:prstGeom prst="rect">
            <a:avLst/>
          </a:prstGeom>
          <a:noFill/>
          <a:ln w="9525">
            <a:noFill/>
            <a:miter lim="800000"/>
            <a:headEnd/>
            <a:tailEnd/>
          </a:ln>
        </p:spPr>
      </p:pic>
      <p:pic>
        <p:nvPicPr>
          <p:cNvPr id="7195" name="Picture 28" descr="Изображение 165"/>
          <p:cNvPicPr>
            <a:picLocks noChangeAspect="1" noChangeArrowheads="1"/>
          </p:cNvPicPr>
          <p:nvPr/>
        </p:nvPicPr>
        <p:blipFill>
          <a:blip r:embed="rId4" cstate="print"/>
          <a:srcRect/>
          <a:stretch>
            <a:fillRect/>
          </a:stretch>
        </p:blipFill>
        <p:spPr bwMode="auto">
          <a:xfrm>
            <a:off x="1371600" y="1654175"/>
            <a:ext cx="1533894" cy="141478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i="1" dirty="0" smtClean="0">
                <a:solidFill>
                  <a:srgbClr val="C00000"/>
                </a:solidFill>
                <a:latin typeface="+mn-lt"/>
              </a:rPr>
              <a:t>Методика «Три оценки»</a:t>
            </a:r>
            <a:br>
              <a:rPr lang="ru-RU" sz="3600" i="1" dirty="0" smtClean="0">
                <a:solidFill>
                  <a:srgbClr val="C00000"/>
                </a:solidFill>
                <a:latin typeface="+mn-lt"/>
              </a:rPr>
            </a:br>
            <a:r>
              <a:rPr lang="ru-RU" sz="3600" i="1" dirty="0" smtClean="0">
                <a:solidFill>
                  <a:srgbClr val="C00000"/>
                </a:solidFill>
                <a:latin typeface="+mn-lt"/>
              </a:rPr>
              <a:t>А.И. Липкиной</a:t>
            </a:r>
            <a:endParaRPr lang="ru-RU" sz="3600" i="1" dirty="0">
              <a:solidFill>
                <a:srgbClr val="C00000"/>
              </a:solidFill>
              <a:latin typeface="+mn-lt"/>
            </a:endParaRPr>
          </a:p>
        </p:txBody>
      </p:sp>
      <p:sp>
        <p:nvSpPr>
          <p:cNvPr id="4" name="Содержимое 3"/>
          <p:cNvSpPr>
            <a:spLocks noGrp="1"/>
          </p:cNvSpPr>
          <p:nvPr>
            <p:ph idx="1"/>
          </p:nvPr>
        </p:nvSpPr>
        <p:spPr>
          <a:xfrm>
            <a:off x="899592" y="2132856"/>
            <a:ext cx="7200799" cy="3590082"/>
          </a:xfrm>
        </p:spPr>
        <p:txBody>
          <a:bodyPr/>
          <a:lstStyle/>
          <a:p>
            <a:pPr>
              <a:buNone/>
            </a:pPr>
            <a:r>
              <a:rPr lang="ru-RU" sz="2800" dirty="0" smtClean="0"/>
              <a:t>«Три учительницы из разных школ проверяли ваши работы. У каждой сложилось разное мнение о выполненном задании и поэтому они поставили разные отметки. Обведите кружком ту отметку, с которой вы согласны»</a:t>
            </a:r>
            <a:endParaRPr lang="ru-RU"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3"/>
          <p:cNvSpPr txBox="1">
            <a:spLocks noChangeArrowheads="1"/>
          </p:cNvSpPr>
          <p:nvPr/>
        </p:nvSpPr>
        <p:spPr bwMode="auto">
          <a:xfrm>
            <a:off x="683568" y="188640"/>
            <a:ext cx="1258678" cy="1555747"/>
          </a:xfrm>
          <a:prstGeom prst="rect">
            <a:avLst/>
          </a:prstGeom>
          <a:noFill/>
          <a:ln w="9525">
            <a:noFill/>
            <a:miter lim="800000"/>
            <a:headEnd/>
            <a:tailEnd/>
          </a:ln>
        </p:spPr>
        <p:txBody>
          <a:bodyPr wrap="none">
            <a:spAutoFit/>
          </a:bodyPr>
          <a:lstStyle/>
          <a:p>
            <a:pPr>
              <a:lnSpc>
                <a:spcPct val="140000"/>
              </a:lnSpc>
            </a:pPr>
            <a:endParaRPr lang="ru-RU" sz="3600" b="1" u="sng" dirty="0" smtClean="0">
              <a:solidFill>
                <a:srgbClr val="E05406"/>
              </a:solidFill>
            </a:endParaRPr>
          </a:p>
          <a:p>
            <a:pPr>
              <a:lnSpc>
                <a:spcPct val="140000"/>
              </a:lnSpc>
            </a:pPr>
            <a:r>
              <a:rPr lang="ru-RU" sz="3600" b="1" u="sng" dirty="0" smtClean="0">
                <a:solidFill>
                  <a:schemeClr val="tx2">
                    <a:lumMod val="50000"/>
                  </a:schemeClr>
                </a:solidFill>
                <a:effectLst>
                  <a:outerShdw blurRad="38100" dist="38100" dir="2700000" algn="tl">
                    <a:srgbClr val="000000">
                      <a:alpha val="43137"/>
                    </a:srgbClr>
                  </a:outerShdw>
                </a:effectLst>
              </a:rPr>
              <a:t>Цель:</a:t>
            </a:r>
            <a:endParaRPr lang="ru-RU" sz="3600" b="1" u="sng" dirty="0">
              <a:solidFill>
                <a:schemeClr val="tx2">
                  <a:lumMod val="50000"/>
                </a:schemeClr>
              </a:solidFill>
              <a:effectLst>
                <a:outerShdw blurRad="38100" dist="38100" dir="2700000" algn="tl">
                  <a:srgbClr val="000000">
                    <a:alpha val="43137"/>
                  </a:srgbClr>
                </a:outerShdw>
              </a:effectLst>
            </a:endParaRPr>
          </a:p>
        </p:txBody>
      </p:sp>
      <p:sp>
        <p:nvSpPr>
          <p:cNvPr id="12295" name="TextBox 3"/>
          <p:cNvSpPr txBox="1">
            <a:spLocks noChangeArrowheads="1"/>
          </p:cNvSpPr>
          <p:nvPr/>
        </p:nvSpPr>
        <p:spPr bwMode="auto">
          <a:xfrm>
            <a:off x="755576" y="1700808"/>
            <a:ext cx="1550617" cy="1393202"/>
          </a:xfrm>
          <a:prstGeom prst="rect">
            <a:avLst/>
          </a:prstGeom>
          <a:noFill/>
          <a:ln w="9525">
            <a:noFill/>
            <a:miter lim="800000"/>
            <a:headEnd/>
            <a:tailEnd/>
          </a:ln>
        </p:spPr>
        <p:txBody>
          <a:bodyPr wrap="none">
            <a:spAutoFit/>
          </a:bodyPr>
          <a:lstStyle/>
          <a:p>
            <a:pPr>
              <a:lnSpc>
                <a:spcPct val="140000"/>
              </a:lnSpc>
            </a:pPr>
            <a:endParaRPr lang="ru-RU" sz="3200" b="1" u="sng" dirty="0" smtClean="0">
              <a:solidFill>
                <a:srgbClr val="E05406"/>
              </a:solidFill>
            </a:endParaRPr>
          </a:p>
          <a:p>
            <a:pPr>
              <a:lnSpc>
                <a:spcPct val="140000"/>
              </a:lnSpc>
            </a:pPr>
            <a:r>
              <a:rPr lang="ru-RU" sz="3200" b="1" u="sng" dirty="0" smtClean="0">
                <a:solidFill>
                  <a:schemeClr val="tx2">
                    <a:lumMod val="50000"/>
                  </a:schemeClr>
                </a:solidFill>
                <a:effectLst>
                  <a:outerShdw blurRad="38100" dist="38100" dir="2700000" algn="tl">
                    <a:srgbClr val="000000">
                      <a:alpha val="43137"/>
                    </a:srgbClr>
                  </a:outerShdw>
                </a:effectLst>
              </a:rPr>
              <a:t>Задачи</a:t>
            </a:r>
            <a:r>
              <a:rPr lang="ru-RU" sz="3200" b="1" u="sng" dirty="0">
                <a:solidFill>
                  <a:schemeClr val="tx2">
                    <a:lumMod val="50000"/>
                  </a:schemeClr>
                </a:solidFill>
                <a:effectLst>
                  <a:outerShdw blurRad="38100" dist="38100" dir="2700000" algn="tl">
                    <a:srgbClr val="000000">
                      <a:alpha val="43137"/>
                    </a:srgbClr>
                  </a:outerShdw>
                </a:effectLst>
              </a:rPr>
              <a:t>:</a:t>
            </a:r>
          </a:p>
        </p:txBody>
      </p:sp>
      <p:sp>
        <p:nvSpPr>
          <p:cNvPr id="6" name="TextBox 5"/>
          <p:cNvSpPr txBox="1"/>
          <p:nvPr/>
        </p:nvSpPr>
        <p:spPr>
          <a:xfrm>
            <a:off x="755576" y="1772816"/>
            <a:ext cx="6664517" cy="830997"/>
          </a:xfrm>
          <a:prstGeom prst="rect">
            <a:avLst/>
          </a:prstGeom>
          <a:noFill/>
        </p:spPr>
        <p:txBody>
          <a:bodyPr wrap="none" rtlCol="0">
            <a:spAutoFit/>
          </a:bodyPr>
          <a:lstStyle/>
          <a:p>
            <a:r>
              <a:rPr lang="ru-RU" sz="2400" dirty="0" smtClean="0"/>
              <a:t>Показать, какую роль играют контроль и оценка </a:t>
            </a:r>
          </a:p>
          <a:p>
            <a:r>
              <a:rPr lang="ru-RU" sz="2400" dirty="0" smtClean="0"/>
              <a:t>в учебной деятельности.</a:t>
            </a:r>
            <a:endParaRPr lang="ru-RU" sz="2400" dirty="0"/>
          </a:p>
        </p:txBody>
      </p:sp>
      <p:sp>
        <p:nvSpPr>
          <p:cNvPr id="7" name="TextBox 6"/>
          <p:cNvSpPr txBox="1"/>
          <p:nvPr/>
        </p:nvSpPr>
        <p:spPr>
          <a:xfrm>
            <a:off x="755576" y="3212976"/>
            <a:ext cx="7792774" cy="1846659"/>
          </a:xfrm>
          <a:prstGeom prst="rect">
            <a:avLst/>
          </a:prstGeom>
          <a:noFill/>
        </p:spPr>
        <p:txBody>
          <a:bodyPr wrap="none" rtlCol="0">
            <a:spAutoFit/>
          </a:bodyPr>
          <a:lstStyle/>
          <a:p>
            <a:pPr>
              <a:buFontTx/>
              <a:buChar char="-"/>
            </a:pPr>
            <a:r>
              <a:rPr lang="ru-RU" sz="2400" dirty="0" smtClean="0"/>
              <a:t> познакомить с основным принципом оценивания;</a:t>
            </a:r>
          </a:p>
          <a:p>
            <a:pPr>
              <a:buFontTx/>
              <a:buChar char="-"/>
            </a:pPr>
            <a:r>
              <a:rPr lang="ru-RU" sz="2400" dirty="0" smtClean="0"/>
              <a:t> показать приёмы организации оценочной деятельности</a:t>
            </a:r>
          </a:p>
          <a:p>
            <a:r>
              <a:rPr lang="ru-RU" sz="2400" dirty="0" smtClean="0"/>
              <a:t>  и  приёмами отслеживания оценочных умений </a:t>
            </a:r>
          </a:p>
          <a:p>
            <a:r>
              <a:rPr lang="ru-RU" sz="2400" dirty="0" smtClean="0"/>
              <a:t>  обучающихся.</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6498" name="Picture 2" descr="H:\DCIM\132_PANA\P1320512.JPG"/>
          <p:cNvPicPr>
            <a:picLocks noGrp="1" noChangeAspect="1" noChangeArrowheads="1"/>
          </p:cNvPicPr>
          <p:nvPr>
            <p:ph idx="1"/>
          </p:nvPr>
        </p:nvPicPr>
        <p:blipFill>
          <a:blip r:embed="rId2" cstate="print"/>
          <a:srcRect/>
          <a:stretch>
            <a:fillRect/>
          </a:stretch>
        </p:blipFill>
        <p:spPr bwMode="auto">
          <a:xfrm>
            <a:off x="1115616" y="836712"/>
            <a:ext cx="6984775" cy="523858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7522" name="Picture 2" descr="H:\DCIM\132_PANA\P1320514.JPG"/>
          <p:cNvPicPr>
            <a:picLocks noGrp="1" noChangeAspect="1" noChangeArrowheads="1"/>
          </p:cNvPicPr>
          <p:nvPr>
            <p:ph idx="1"/>
          </p:nvPr>
        </p:nvPicPr>
        <p:blipFill>
          <a:blip r:embed="rId2" cstate="print"/>
          <a:srcRect t="14974" r="-291" b="3745"/>
          <a:stretch>
            <a:fillRect/>
          </a:stretch>
        </p:blipFill>
        <p:spPr bwMode="auto">
          <a:xfrm>
            <a:off x="971600" y="980728"/>
            <a:ext cx="7344816" cy="44644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a:xfrm>
            <a:off x="899592" y="764704"/>
            <a:ext cx="7344816" cy="5252814"/>
          </a:xfrm>
          <a:solidFill>
            <a:schemeClr val="bg1">
              <a:lumMod val="85000"/>
            </a:schemeClr>
          </a:solidFill>
          <a:ln>
            <a:solidFill>
              <a:schemeClr val="bg1">
                <a:lumMod val="95000"/>
              </a:schemeClr>
            </a:solidFill>
          </a:ln>
          <a:effectLst>
            <a:softEdge rad="31750"/>
          </a:effectLst>
        </p:spPr>
        <p:style>
          <a:lnRef idx="1">
            <a:schemeClr val="accent1"/>
          </a:lnRef>
          <a:fillRef idx="2">
            <a:schemeClr val="accent1"/>
          </a:fillRef>
          <a:effectRef idx="1">
            <a:schemeClr val="accent1"/>
          </a:effectRef>
          <a:fontRef idx="minor">
            <a:schemeClr val="dk1"/>
          </a:fontRef>
        </p:style>
        <p:txBody>
          <a:bodyPr rtlCol="0">
            <a:normAutofit/>
          </a:bodyPr>
          <a:lstStyle/>
          <a:p>
            <a:pPr marL="0" indent="0" algn="ctr" eaLnBrk="1" fontAlgn="auto" hangingPunct="1">
              <a:spcAft>
                <a:spcPts val="0"/>
              </a:spcAft>
              <a:buFont typeface="Brush Script MT" pitchFamily="66" charset="0"/>
              <a:buNone/>
              <a:defRPr/>
            </a:pPr>
            <a:r>
              <a:rPr lang="ru-RU" sz="7200" dirty="0" smtClean="0">
                <a:solidFill>
                  <a:srgbClr val="C00000"/>
                </a:solidFill>
                <a:effectLst>
                  <a:outerShdw blurRad="38100" dist="38100" dir="2700000" algn="tl">
                    <a:srgbClr val="000000">
                      <a:alpha val="43137"/>
                    </a:srgbClr>
                  </a:outerShdw>
                </a:effectLst>
                <a:latin typeface="+mj-lt"/>
              </a:rPr>
              <a:t>Приемы формирования</a:t>
            </a:r>
          </a:p>
          <a:p>
            <a:pPr marL="0" indent="0" algn="ctr" eaLnBrk="1" fontAlgn="auto" hangingPunct="1">
              <a:spcAft>
                <a:spcPts val="0"/>
              </a:spcAft>
              <a:buFont typeface="Brush Script MT" pitchFamily="66" charset="0"/>
              <a:buNone/>
              <a:defRPr/>
            </a:pPr>
            <a:r>
              <a:rPr lang="ru-RU" sz="7200" dirty="0" smtClean="0">
                <a:solidFill>
                  <a:srgbClr val="C00000"/>
                </a:solidFill>
                <a:effectLst>
                  <a:outerShdw blurRad="38100" dist="38100" dir="2700000" algn="tl">
                    <a:srgbClr val="000000">
                      <a:alpha val="43137"/>
                    </a:srgbClr>
                  </a:outerShdw>
                </a:effectLst>
                <a:latin typeface="+mj-lt"/>
              </a:rPr>
              <a:t>адекватной  самооценки</a:t>
            </a:r>
            <a:endParaRPr lang="ru-RU" sz="7200" dirty="0">
              <a:solidFill>
                <a:srgbClr val="C00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22" name="Picture 2" descr="https://fs00.infourok.ru/images/doc/159/183830/img6.jpg"/>
          <p:cNvPicPr>
            <a:picLocks noChangeAspect="1" noChangeArrowheads="1"/>
          </p:cNvPicPr>
          <p:nvPr/>
        </p:nvPicPr>
        <p:blipFill>
          <a:blip r:embed="rId2" cstate="print"/>
          <a:srcRect r="2828"/>
          <a:stretch>
            <a:fillRect/>
          </a:stretch>
        </p:blipFill>
        <p:spPr bwMode="auto">
          <a:xfrm>
            <a:off x="251520" y="188640"/>
            <a:ext cx="8640960" cy="6669360"/>
          </a:xfrm>
          <a:prstGeom prst="rect">
            <a:avLst/>
          </a:prstGeom>
          <a:noFill/>
          <a:effectLst>
            <a:softEdge rad="127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360114"/>
          </a:xfrm>
        </p:spPr>
        <p:txBody>
          <a:bodyPr/>
          <a:lstStyle/>
          <a:p>
            <a:pPr algn="ctr">
              <a:buNone/>
            </a:pPr>
            <a:r>
              <a:rPr lang="ru-RU" sz="3200" dirty="0" smtClean="0">
                <a:solidFill>
                  <a:srgbClr val="C00000"/>
                </a:solidFill>
                <a:effectLst>
                  <a:outerShdw blurRad="38100" dist="38100" dir="2700000" algn="tl">
                    <a:srgbClr val="000000">
                      <a:alpha val="43137"/>
                    </a:srgbClr>
                  </a:outerShdw>
                </a:effectLst>
              </a:rPr>
              <a:t>    Прием </a:t>
            </a:r>
            <a:r>
              <a:rPr lang="ru-RU" sz="3200" b="1" dirty="0" smtClean="0">
                <a:solidFill>
                  <a:srgbClr val="C00000"/>
                </a:solidFill>
                <a:effectLst>
                  <a:outerShdw blurRad="38100" dist="38100" dir="2700000" algn="tl">
                    <a:srgbClr val="000000">
                      <a:alpha val="43137"/>
                    </a:srgbClr>
                  </a:outerShdw>
                </a:effectLst>
              </a:rPr>
              <a:t>«Смайлики»</a:t>
            </a:r>
          </a:p>
          <a:p>
            <a:pPr>
              <a:buNone/>
            </a:pPr>
            <a:endParaRPr lang="ru-RU" dirty="0" smtClean="0"/>
          </a:p>
          <a:p>
            <a:pPr>
              <a:buNone/>
            </a:pPr>
            <a:endParaRPr lang="ru-RU" dirty="0" smtClean="0"/>
          </a:p>
          <a:p>
            <a:pPr>
              <a:buNone/>
            </a:pPr>
            <a:r>
              <a:rPr lang="ru-RU" dirty="0" smtClean="0"/>
              <a:t>                 </a:t>
            </a:r>
            <a:r>
              <a:rPr lang="ru-RU" sz="2000" dirty="0" smtClean="0"/>
              <a:t>   - все получилось , доволен собой</a:t>
            </a:r>
            <a:endParaRPr lang="ru-RU" dirty="0" smtClean="0"/>
          </a:p>
          <a:p>
            <a:pPr>
              <a:buNone/>
            </a:pPr>
            <a:endParaRPr lang="ru-RU" dirty="0" smtClean="0"/>
          </a:p>
          <a:p>
            <a:pPr>
              <a:buNone/>
            </a:pPr>
            <a:endParaRPr lang="ru-RU" sz="2000" dirty="0" smtClean="0"/>
          </a:p>
          <a:p>
            <a:pPr>
              <a:buNone/>
            </a:pPr>
            <a:r>
              <a:rPr lang="ru-RU" sz="2000" dirty="0" smtClean="0"/>
              <a:t>                         - не все получилось , было непросто</a:t>
            </a:r>
            <a:endParaRPr lang="ru-RU" dirty="0" smtClean="0"/>
          </a:p>
          <a:p>
            <a:pPr>
              <a:buNone/>
            </a:pPr>
            <a:endParaRPr lang="ru-RU" dirty="0" smtClean="0"/>
          </a:p>
          <a:p>
            <a:pPr>
              <a:buNone/>
            </a:pPr>
            <a:r>
              <a:rPr lang="ru-RU" dirty="0" smtClean="0"/>
              <a:t>                     </a:t>
            </a:r>
            <a:r>
              <a:rPr lang="ru-RU" sz="2000" dirty="0" smtClean="0"/>
              <a:t>- многое не получалось ,было сложно</a:t>
            </a:r>
            <a:endParaRPr lang="ru-RU" dirty="0" smtClean="0"/>
          </a:p>
          <a:p>
            <a:pPr>
              <a:buNone/>
            </a:pPr>
            <a:endParaRPr lang="ru-RU" dirty="0" smtClean="0"/>
          </a:p>
          <a:p>
            <a:pPr>
              <a:buNone/>
            </a:pPr>
            <a:endParaRPr lang="ru-RU" dirty="0"/>
          </a:p>
        </p:txBody>
      </p:sp>
      <p:sp>
        <p:nvSpPr>
          <p:cNvPr id="4" name="Улыбающееся лицо 3"/>
          <p:cNvSpPr/>
          <p:nvPr/>
        </p:nvSpPr>
        <p:spPr>
          <a:xfrm>
            <a:off x="971600" y="2204864"/>
            <a:ext cx="1000132" cy="10001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5" name="Улыбающееся лицо 4"/>
          <p:cNvSpPr/>
          <p:nvPr/>
        </p:nvSpPr>
        <p:spPr>
          <a:xfrm>
            <a:off x="971600" y="3356992"/>
            <a:ext cx="1000132" cy="1000132"/>
          </a:xfrm>
          <a:prstGeom prst="smileyFace">
            <a:avLst>
              <a:gd name="adj" fmla="val 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лыбающееся лицо 5"/>
          <p:cNvSpPr/>
          <p:nvPr/>
        </p:nvSpPr>
        <p:spPr>
          <a:xfrm>
            <a:off x="971600" y="4509120"/>
            <a:ext cx="1000132" cy="1000132"/>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095375" y="214313"/>
            <a:ext cx="6905625" cy="1143000"/>
          </a:xfrm>
        </p:spPr>
        <p:txBody>
          <a:bodyPr/>
          <a:lstStyle/>
          <a:p>
            <a:r>
              <a:rPr lang="ru-RU" dirty="0" smtClean="0"/>
              <a:t>«Дерево знаний»</a:t>
            </a:r>
          </a:p>
        </p:txBody>
      </p:sp>
      <p:sp>
        <p:nvSpPr>
          <p:cNvPr id="22531" name="Содержимое 3"/>
          <p:cNvSpPr>
            <a:spLocks noGrp="1"/>
          </p:cNvSpPr>
          <p:nvPr>
            <p:ph sz="quarter" idx="14"/>
          </p:nvPr>
        </p:nvSpPr>
        <p:spPr>
          <a:xfrm>
            <a:off x="4500563" y="1285875"/>
            <a:ext cx="3363912" cy="4438650"/>
          </a:xfrm>
        </p:spPr>
        <p:txBody>
          <a:bodyPr/>
          <a:lstStyle/>
          <a:p>
            <a:pPr>
              <a:buFont typeface="Brush Script MT" pitchFamily="66" charset="0"/>
              <a:buNone/>
            </a:pPr>
            <a:r>
              <a:rPr lang="ru-RU" sz="1800" b="1" i="1" smtClean="0">
                <a:solidFill>
                  <a:srgbClr val="FF0000"/>
                </a:solidFill>
              </a:rPr>
              <a:t>-</a:t>
            </a:r>
            <a:r>
              <a:rPr lang="ru-RU" b="1" i="1" smtClean="0">
                <a:solidFill>
                  <a:srgbClr val="FF0000"/>
                </a:solidFill>
              </a:rPr>
              <a:t>ЯБЛОКО </a:t>
            </a:r>
            <a:r>
              <a:rPr lang="ru-RU" i="1" smtClean="0">
                <a:solidFill>
                  <a:srgbClr val="FF0000"/>
                </a:solidFill>
              </a:rPr>
              <a:t>– </a:t>
            </a:r>
            <a:r>
              <a:rPr lang="ru-RU" i="1" smtClean="0"/>
              <a:t>все удалось</a:t>
            </a:r>
          </a:p>
          <a:p>
            <a:pPr>
              <a:buFont typeface="Brush Script MT" pitchFamily="66" charset="0"/>
              <a:buNone/>
            </a:pPr>
            <a:endParaRPr lang="ru-RU" b="1" i="1" smtClean="0">
              <a:solidFill>
                <a:srgbClr val="FF0000"/>
              </a:solidFill>
            </a:endParaRPr>
          </a:p>
          <a:p>
            <a:pPr>
              <a:buFont typeface="Brush Script MT" pitchFamily="66" charset="0"/>
              <a:buNone/>
            </a:pPr>
            <a:r>
              <a:rPr lang="ru-RU" b="1" i="1" smtClean="0">
                <a:solidFill>
                  <a:srgbClr val="FF0000"/>
                </a:solidFill>
              </a:rPr>
              <a:t>-ЦВЕТОК</a:t>
            </a:r>
            <a:r>
              <a:rPr lang="ru-RU" i="1" smtClean="0">
                <a:solidFill>
                  <a:srgbClr val="FF0000"/>
                </a:solidFill>
              </a:rPr>
              <a:t> – </a:t>
            </a:r>
            <a:r>
              <a:rPr lang="ru-RU" i="1" smtClean="0"/>
              <a:t>неплохо </a:t>
            </a:r>
          </a:p>
          <a:p>
            <a:pPr>
              <a:buFont typeface="Brush Script MT" pitchFamily="66" charset="0"/>
              <a:buNone/>
            </a:pPr>
            <a:r>
              <a:rPr lang="ru-RU" i="1" smtClean="0"/>
              <a:t>поработал, но что-то </a:t>
            </a:r>
          </a:p>
          <a:p>
            <a:pPr>
              <a:buFont typeface="Brush Script MT" pitchFamily="66" charset="0"/>
              <a:buNone/>
            </a:pPr>
            <a:r>
              <a:rPr lang="ru-RU" i="1" smtClean="0"/>
              <a:t>не совсем получилось</a:t>
            </a:r>
          </a:p>
          <a:p>
            <a:pPr>
              <a:buFont typeface="Brush Script MT" pitchFamily="66" charset="0"/>
              <a:buNone/>
            </a:pPr>
            <a:endParaRPr lang="ru-RU" b="1" i="1" smtClean="0">
              <a:solidFill>
                <a:srgbClr val="FF0000"/>
              </a:solidFill>
            </a:endParaRPr>
          </a:p>
          <a:p>
            <a:pPr>
              <a:buFont typeface="Brush Script MT" pitchFamily="66" charset="0"/>
              <a:buNone/>
            </a:pPr>
            <a:endParaRPr lang="ru-RU" b="1" i="1" smtClean="0">
              <a:solidFill>
                <a:srgbClr val="FF0000"/>
              </a:solidFill>
            </a:endParaRPr>
          </a:p>
          <a:p>
            <a:pPr>
              <a:buFont typeface="Brush Script MT" pitchFamily="66" charset="0"/>
              <a:buNone/>
            </a:pPr>
            <a:r>
              <a:rPr lang="ru-RU" b="1" i="1" smtClean="0">
                <a:solidFill>
                  <a:srgbClr val="FF0000"/>
                </a:solidFill>
              </a:rPr>
              <a:t>-ЛИСТОК</a:t>
            </a:r>
            <a:r>
              <a:rPr lang="ru-RU" i="1" smtClean="0">
                <a:solidFill>
                  <a:srgbClr val="FF0000"/>
                </a:solidFill>
              </a:rPr>
              <a:t>– </a:t>
            </a:r>
            <a:r>
              <a:rPr lang="ru-RU" i="1" smtClean="0"/>
              <a:t>сегодня не получилось, но я не отчаиваюсь.</a:t>
            </a:r>
          </a:p>
          <a:p>
            <a:endParaRPr lang="ru-RU" i="1" smtClean="0"/>
          </a:p>
          <a:p>
            <a:endParaRPr lang="ru-RU" smtClean="0"/>
          </a:p>
        </p:txBody>
      </p:sp>
      <p:pic>
        <p:nvPicPr>
          <p:cNvPr id="7" name="Объект 5"/>
          <p:cNvPicPr>
            <a:picLocks noGrp="1" noChangeAspect="1"/>
          </p:cNvPicPr>
          <p:nvPr>
            <p:ph sz="quarter" idx="13"/>
          </p:nvPr>
        </p:nvPicPr>
        <p:blipFill>
          <a:blip r:embed="rId2" cstate="print"/>
          <a:stretch>
            <a:fillRect/>
          </a:stretch>
        </p:blipFill>
        <p:spPr>
          <a:xfrm>
            <a:off x="808038" y="1643063"/>
            <a:ext cx="3621087" cy="4143375"/>
          </a:xfrm>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Рефлексивный плакат</a:t>
            </a:r>
            <a:endParaRPr lang="ru-RU" dirty="0"/>
          </a:p>
        </p:txBody>
      </p:sp>
      <p:pic>
        <p:nvPicPr>
          <p:cNvPr id="87042" name="Picture 2" descr="http://festival.1september.ru/articles/661050/Image4073.jpg"/>
          <p:cNvPicPr>
            <a:picLocks noChangeAspect="1" noChangeArrowheads="1"/>
          </p:cNvPicPr>
          <p:nvPr/>
        </p:nvPicPr>
        <p:blipFill>
          <a:blip r:embed="rId2" cstate="print"/>
          <a:srcRect/>
          <a:stretch>
            <a:fillRect/>
          </a:stretch>
        </p:blipFill>
        <p:spPr bwMode="auto">
          <a:xfrm>
            <a:off x="755576" y="2060848"/>
            <a:ext cx="7692215" cy="410445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87624" y="548680"/>
            <a:ext cx="6964363" cy="1201737"/>
          </a:xfrm>
        </p:spPr>
        <p:txBody>
          <a:bodyPr>
            <a:normAutofit fontScale="90000"/>
          </a:bodyPr>
          <a:lstStyle/>
          <a:p>
            <a:r>
              <a:rPr lang="ru-RU" sz="4000" u="sng" dirty="0">
                <a:solidFill>
                  <a:srgbClr val="FF0000"/>
                </a:solidFill>
                <a:latin typeface="Times New Roman" pitchFamily="18" charset="0"/>
                <a:cs typeface="Times New Roman" pitchFamily="18" charset="0"/>
              </a:rPr>
              <a:t>Оценивание своей активности и качества</a:t>
            </a:r>
            <a:r>
              <a:rPr lang="ru-RU" u="sng" dirty="0">
                <a:solidFill>
                  <a:srgbClr val="FF0000"/>
                </a:solidFill>
                <a:latin typeface="Times New Roman" pitchFamily="18" charset="0"/>
                <a:cs typeface="Times New Roman" pitchFamily="18" charset="0"/>
              </a:rPr>
              <a:t> </a:t>
            </a:r>
            <a:r>
              <a:rPr lang="ru-RU" sz="4000" u="sng" dirty="0">
                <a:solidFill>
                  <a:srgbClr val="FF0000"/>
                </a:solidFill>
                <a:latin typeface="Times New Roman" pitchFamily="18" charset="0"/>
                <a:cs typeface="Times New Roman" pitchFamily="18" charset="0"/>
              </a:rPr>
              <a:t>своей работы на уроке.</a:t>
            </a:r>
          </a:p>
        </p:txBody>
      </p:sp>
      <p:sp>
        <p:nvSpPr>
          <p:cNvPr id="58371" name="Rectangle 3"/>
          <p:cNvSpPr>
            <a:spLocks noGrp="1" noChangeArrowheads="1"/>
          </p:cNvSpPr>
          <p:nvPr>
            <p:ph type="body" idx="1"/>
          </p:nvPr>
        </p:nvSpPr>
        <p:spPr>
          <a:xfrm>
            <a:off x="755576" y="1772816"/>
            <a:ext cx="7632848" cy="3603625"/>
          </a:xfrm>
        </p:spPr>
        <p:txBody>
          <a:bodyPr/>
          <a:lstStyle/>
          <a:p>
            <a:pPr>
              <a:lnSpc>
                <a:spcPct val="90000"/>
              </a:lnSpc>
              <a:buNone/>
            </a:pPr>
            <a:r>
              <a:rPr lang="ru-RU" sz="2800"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ответил </a:t>
            </a:r>
            <a:r>
              <a:rPr lang="ru-RU" sz="2800" dirty="0">
                <a:latin typeface="Times New Roman" pitchFamily="18" charset="0"/>
                <a:cs typeface="Times New Roman" pitchFamily="18" charset="0"/>
              </a:rPr>
              <a:t>по просьбе учителя, но ответ не правильный</a:t>
            </a:r>
          </a:p>
          <a:p>
            <a:pPr>
              <a:lnSpc>
                <a:spcPct val="90000"/>
              </a:lnSpc>
              <a:buNone/>
            </a:pPr>
            <a:r>
              <a:rPr lang="ru-RU" sz="2800"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ответил </a:t>
            </a:r>
            <a:r>
              <a:rPr lang="ru-RU" sz="2800" dirty="0">
                <a:latin typeface="Times New Roman" pitchFamily="18" charset="0"/>
                <a:cs typeface="Times New Roman" pitchFamily="18" charset="0"/>
              </a:rPr>
              <a:t>по просьбе учителя, ответ правильный</a:t>
            </a:r>
          </a:p>
          <a:p>
            <a:pPr>
              <a:lnSpc>
                <a:spcPct val="90000"/>
              </a:lnSpc>
              <a:buNone/>
            </a:pPr>
            <a:r>
              <a:rPr lang="ru-RU" sz="2800"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ответил </a:t>
            </a:r>
            <a:r>
              <a:rPr lang="ru-RU" sz="2800" dirty="0">
                <a:latin typeface="Times New Roman" pitchFamily="18" charset="0"/>
                <a:cs typeface="Times New Roman" pitchFamily="18" charset="0"/>
              </a:rPr>
              <a:t>по своей инициативе, но ответ не правильный</a:t>
            </a:r>
          </a:p>
          <a:p>
            <a:pPr>
              <a:lnSpc>
                <a:spcPct val="90000"/>
              </a:lnSpc>
              <a:buNone/>
            </a:pPr>
            <a:r>
              <a:rPr lang="ru-RU" sz="2800"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ответил по своей инициативе</a:t>
            </a:r>
            <a:r>
              <a:rPr lang="ru-RU" sz="2800" dirty="0" smtClean="0">
                <a:latin typeface="Times New Roman" pitchFamily="18" charset="0"/>
                <a:cs typeface="Times New Roman" pitchFamily="18" charset="0"/>
              </a:rPr>
              <a:t>,</a:t>
            </a:r>
          </a:p>
          <a:p>
            <a:pPr>
              <a:lnSpc>
                <a:spcPct val="90000"/>
              </a:lnSpc>
              <a:buNone/>
            </a:pP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ответ правильный</a:t>
            </a:r>
          </a:p>
          <a:p>
            <a:pPr>
              <a:lnSpc>
                <a:spcPct val="90000"/>
              </a:lnSpc>
              <a:buNone/>
            </a:pPr>
            <a:r>
              <a:rPr lang="ru-RU" sz="2800" dirty="0">
                <a:solidFill>
                  <a:srgbClr val="FF0000"/>
                </a:solidFill>
                <a:latin typeface="Times New Roman" pitchFamily="18" charset="0"/>
                <a:cs typeface="Times New Roman" pitchFamily="18" charset="0"/>
              </a:rPr>
              <a:t>«0»- </a:t>
            </a:r>
            <a:r>
              <a:rPr lang="ru-RU" sz="2800" dirty="0">
                <a:latin typeface="Times New Roman" pitchFamily="18" charset="0"/>
                <a:cs typeface="Times New Roman" pitchFamily="18" charset="0"/>
              </a:rPr>
              <a:t>не отвечал</a:t>
            </a:r>
          </a:p>
        </p:txBody>
      </p:sp>
      <p:pic>
        <p:nvPicPr>
          <p:cNvPr id="19458" name="Picture 2" descr="http://optomamarf.ru/files/970/970ff1198cc144284ec091c76f0bdfc0.png"/>
          <p:cNvPicPr>
            <a:picLocks noChangeAspect="1" noChangeArrowheads="1"/>
          </p:cNvPicPr>
          <p:nvPr/>
        </p:nvPicPr>
        <p:blipFill>
          <a:blip r:embed="rId2" cstate="print"/>
          <a:srcRect/>
          <a:stretch>
            <a:fillRect/>
          </a:stretch>
        </p:blipFill>
        <p:spPr bwMode="auto">
          <a:xfrm>
            <a:off x="5364088" y="4581128"/>
            <a:ext cx="3074860" cy="1679199"/>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3"/>
            <a:ext cx="3429024" cy="857255"/>
          </a:xfrm>
        </p:spPr>
        <p:txBody>
          <a:bodyPr>
            <a:normAutofit fontScale="90000"/>
          </a:bodyPr>
          <a:lstStyle/>
          <a:p>
            <a:r>
              <a:rPr lang="ru-RU" sz="3200" i="1" dirty="0" smtClean="0">
                <a:solidFill>
                  <a:srgbClr val="C00000"/>
                </a:solidFill>
                <a:effectLst>
                  <a:outerShdw blurRad="38100" dist="38100" dir="2700000" algn="tl">
                    <a:srgbClr val="000000">
                      <a:alpha val="43137"/>
                    </a:srgbClr>
                  </a:outerShdw>
                </a:effectLst>
                <a:latin typeface="+mn-lt"/>
              </a:rPr>
              <a:t>«Сосед по парте»</a:t>
            </a:r>
            <a:endParaRPr lang="ru-RU" sz="3200" i="1" dirty="0">
              <a:solidFill>
                <a:srgbClr val="C00000"/>
              </a:solidFill>
              <a:effectLst>
                <a:outerShdw blurRad="38100" dist="38100" dir="2700000" algn="tl">
                  <a:srgbClr val="000000">
                    <a:alpha val="43137"/>
                  </a:srgbClr>
                </a:outerShdw>
              </a:effectLst>
              <a:latin typeface="+mn-lt"/>
            </a:endParaRPr>
          </a:p>
        </p:txBody>
      </p:sp>
      <p:sp>
        <p:nvSpPr>
          <p:cNvPr id="3" name="Текст 2"/>
          <p:cNvSpPr>
            <a:spLocks noGrp="1"/>
          </p:cNvSpPr>
          <p:nvPr>
            <p:ph type="body" idx="1"/>
          </p:nvPr>
        </p:nvSpPr>
        <p:spPr>
          <a:xfrm>
            <a:off x="683568" y="1857364"/>
            <a:ext cx="7704856" cy="4000528"/>
          </a:xfrm>
        </p:spPr>
        <p:txBody>
          <a:bodyPr>
            <a:normAutofit fontScale="92500" lnSpcReduction="20000"/>
          </a:bodyPr>
          <a:lstStyle/>
          <a:p>
            <a:pPr algn="l"/>
            <a:r>
              <a:rPr lang="ru-RU" sz="2400" u="sng" dirty="0" smtClean="0">
                <a:solidFill>
                  <a:schemeClr val="tx2">
                    <a:lumMod val="50000"/>
                  </a:schemeClr>
                </a:solidFill>
              </a:rPr>
              <a:t>1 способ. </a:t>
            </a:r>
            <a:r>
              <a:rPr lang="ru-RU" sz="2400" dirty="0" smtClean="0">
                <a:solidFill>
                  <a:schemeClr val="tx2">
                    <a:lumMod val="50000"/>
                  </a:schemeClr>
                </a:solidFill>
              </a:rPr>
              <a:t>Сосед по парте оценивает рядом сидящего     ученика          сразу же после выполнения  самостоятельной    работы, обосновывает свою оценку, указывает недочёты.</a:t>
            </a:r>
          </a:p>
          <a:p>
            <a:pPr algn="l"/>
            <a:endParaRPr lang="ru-RU" sz="2400" dirty="0" smtClean="0">
              <a:solidFill>
                <a:schemeClr val="tx2">
                  <a:lumMod val="50000"/>
                </a:schemeClr>
              </a:solidFill>
            </a:endParaRPr>
          </a:p>
          <a:p>
            <a:pPr algn="l"/>
            <a:r>
              <a:rPr lang="ru-RU" sz="2400" u="sng" dirty="0" smtClean="0">
                <a:solidFill>
                  <a:schemeClr val="tx2">
                    <a:lumMod val="50000"/>
                  </a:schemeClr>
                </a:solidFill>
              </a:rPr>
              <a:t>2 способ. </a:t>
            </a:r>
            <a:r>
              <a:rPr lang="ru-RU" sz="2400" dirty="0" smtClean="0">
                <a:solidFill>
                  <a:schemeClr val="tx2">
                    <a:lumMod val="50000"/>
                  </a:schemeClr>
                </a:solidFill>
              </a:rPr>
              <a:t>Ученик сначала оценивает себя, затем идёт обмен        тетрадями и оценивание в паре.</a:t>
            </a:r>
          </a:p>
          <a:p>
            <a:pPr algn="l"/>
            <a:endParaRPr lang="ru-RU" sz="2400" dirty="0" smtClean="0">
              <a:solidFill>
                <a:schemeClr val="tx2">
                  <a:lumMod val="50000"/>
                </a:schemeClr>
              </a:solidFill>
            </a:endParaRPr>
          </a:p>
          <a:p>
            <a:pPr algn="l"/>
            <a:r>
              <a:rPr lang="ru-RU" sz="2400" dirty="0" smtClean="0">
                <a:solidFill>
                  <a:schemeClr val="tx2">
                    <a:lumMod val="50000"/>
                  </a:schemeClr>
                </a:solidFill>
              </a:rPr>
              <a:t>         Если оценки совпали, то кружок соседа обводится таким же цветом.</a:t>
            </a:r>
          </a:p>
          <a:p>
            <a:pPr algn="l"/>
            <a:endParaRPr lang="ru-RU" sz="2400" dirty="0" smtClean="0">
              <a:solidFill>
                <a:schemeClr val="tx2">
                  <a:lumMod val="50000"/>
                </a:schemeClr>
              </a:solidFill>
            </a:endParaRPr>
          </a:p>
          <a:p>
            <a:pPr algn="l"/>
            <a:r>
              <a:rPr lang="ru-RU" sz="2400" dirty="0" smtClean="0">
                <a:solidFill>
                  <a:schemeClr val="tx2">
                    <a:lumMod val="50000"/>
                  </a:schemeClr>
                </a:solidFill>
              </a:rPr>
              <a:t>           Если оценки не совпали, то кружок соседа обводится другим цветом.</a:t>
            </a:r>
          </a:p>
          <a:p>
            <a:endParaRPr lang="ru-RU" sz="2400" dirty="0" smtClean="0"/>
          </a:p>
          <a:p>
            <a:endParaRPr lang="ru-RU" dirty="0"/>
          </a:p>
        </p:txBody>
      </p:sp>
      <p:pic>
        <p:nvPicPr>
          <p:cNvPr id="4" name="Рисунок 3"/>
          <p:cNvPicPr/>
          <p:nvPr/>
        </p:nvPicPr>
        <p:blipFill>
          <a:blip r:embed="rId2" cstate="print"/>
          <a:srcRect/>
          <a:stretch>
            <a:fillRect/>
          </a:stretch>
        </p:blipFill>
        <p:spPr bwMode="auto">
          <a:xfrm>
            <a:off x="5148064" y="332656"/>
            <a:ext cx="2000254" cy="1500198"/>
          </a:xfrm>
          <a:prstGeom prst="rect">
            <a:avLst/>
          </a:prstGeom>
          <a:noFill/>
          <a:ln w="9525">
            <a:noFill/>
            <a:miter lim="800000"/>
            <a:headEnd/>
            <a:tailEnd/>
          </a:ln>
        </p:spPr>
      </p:pic>
      <p:sp>
        <p:nvSpPr>
          <p:cNvPr id="5" name="Овал 4"/>
          <p:cNvSpPr/>
          <p:nvPr/>
        </p:nvSpPr>
        <p:spPr>
          <a:xfrm>
            <a:off x="7524328" y="5301208"/>
            <a:ext cx="500066" cy="428628"/>
          </a:xfrm>
          <a:prstGeom prst="ellipse">
            <a:avLst/>
          </a:prstGeom>
          <a:solidFill>
            <a:schemeClr val="accent4">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347864" y="4581128"/>
            <a:ext cx="500066" cy="428628"/>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i="1" dirty="0" smtClean="0">
                <a:solidFill>
                  <a:srgbClr val="C00000"/>
                </a:solidFill>
                <a:effectLst>
                  <a:outerShdw blurRad="38100" dist="38100" dir="2700000" algn="tl">
                    <a:srgbClr val="000000">
                      <a:alpha val="43137"/>
                    </a:srgbClr>
                  </a:outerShdw>
                </a:effectLst>
                <a:latin typeface="+mn-lt"/>
              </a:rPr>
              <a:t>Основными принципами оценивания являются:</a:t>
            </a:r>
            <a:r>
              <a:rPr lang="ru-RU" dirty="0" smtClean="0"/>
              <a:t/>
            </a:r>
            <a:br>
              <a:rPr lang="ru-RU" dirty="0" smtClean="0"/>
            </a:br>
            <a:endParaRPr lang="ru-RU" dirty="0"/>
          </a:p>
        </p:txBody>
      </p:sp>
      <p:sp>
        <p:nvSpPr>
          <p:cNvPr id="3" name="Содержимое 2"/>
          <p:cNvSpPr>
            <a:spLocks noGrp="1"/>
          </p:cNvSpPr>
          <p:nvPr>
            <p:ph idx="1"/>
          </p:nvPr>
        </p:nvSpPr>
        <p:spPr>
          <a:xfrm>
            <a:off x="899592" y="1844825"/>
            <a:ext cx="7560840" cy="3600400"/>
          </a:xfrm>
        </p:spPr>
        <p:txBody>
          <a:bodyPr/>
          <a:lstStyle/>
          <a:p>
            <a:pPr>
              <a:buFont typeface="Wingdings" pitchFamily="2" charset="2"/>
              <a:buChar char="§"/>
            </a:pPr>
            <a:r>
              <a:rPr lang="ru-RU" u="sng" dirty="0" smtClean="0">
                <a:solidFill>
                  <a:schemeClr val="accent5">
                    <a:lumMod val="50000"/>
                  </a:schemeClr>
                </a:solidFill>
              </a:rPr>
              <a:t>приоритет самооценки </a:t>
            </a:r>
            <a:r>
              <a:rPr lang="ru-RU" dirty="0" smtClean="0"/>
              <a:t>(очень важно - самооценка ученика должна предшествовать оценке учителя. Для воспитания адекватной самооценки применяется сравнение двух самооценок учащихся: прогностической (оценка предстоящей работы) и ретроспективной (оценка выполненной работы));</a:t>
            </a:r>
          </a:p>
          <a:p>
            <a:pPr>
              <a:buFont typeface="Wingdings" pitchFamily="2" charset="2"/>
              <a:buChar char="§"/>
            </a:pPr>
            <a:r>
              <a:rPr lang="ru-RU" u="sng" dirty="0" err="1" smtClean="0">
                <a:solidFill>
                  <a:schemeClr val="accent5">
                    <a:lumMod val="50000"/>
                  </a:schemeClr>
                </a:solidFill>
              </a:rPr>
              <a:t>критериальность</a:t>
            </a:r>
            <a:r>
              <a:rPr lang="ru-RU" dirty="0" smtClean="0"/>
              <a:t> (критерии должны быть однозначными и предельно чёткими).</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923928" y="1052736"/>
            <a:ext cx="2830198" cy="677108"/>
          </a:xfrm>
          <a:prstGeom prst="rect">
            <a:avLst/>
          </a:prstGeom>
          <a:noFill/>
          <a:ln w="9525">
            <a:noFill/>
            <a:miter lim="800000"/>
            <a:headEnd/>
            <a:tailEnd/>
          </a:ln>
          <a:effectLst/>
        </p:spPr>
        <p:txBody>
          <a:bodyPr wrap="none" anchor="ctr">
            <a:spAutoFit/>
          </a:bodyPr>
          <a:lstStyle/>
          <a:p>
            <a:pPr indent="288925" algn="ctr"/>
            <a:endParaRPr lang="ru-RU" dirty="0"/>
          </a:p>
          <a:p>
            <a:pPr indent="288925" algn="ctr"/>
            <a:r>
              <a:rPr lang="ru-RU" sz="2000" b="1" i="1" u="sng" dirty="0"/>
              <a:t>Выпускник научится:</a:t>
            </a:r>
          </a:p>
        </p:txBody>
      </p:sp>
      <p:sp>
        <p:nvSpPr>
          <p:cNvPr id="9221" name="Rectangle 5"/>
          <p:cNvSpPr>
            <a:spLocks noChangeArrowheads="1"/>
          </p:cNvSpPr>
          <p:nvPr/>
        </p:nvSpPr>
        <p:spPr bwMode="auto">
          <a:xfrm>
            <a:off x="2627784" y="2008584"/>
            <a:ext cx="5976664" cy="1323439"/>
          </a:xfrm>
          <a:prstGeom prst="rect">
            <a:avLst/>
          </a:prstGeom>
          <a:noFill/>
          <a:ln w="9525">
            <a:noFill/>
            <a:miter lim="800000"/>
            <a:headEnd/>
            <a:tailEnd/>
          </a:ln>
          <a:effectLst/>
        </p:spPr>
        <p:txBody>
          <a:bodyPr wrap="square" anchor="ctr">
            <a:spAutoFit/>
          </a:bodyPr>
          <a:lstStyle/>
          <a:p>
            <a:pPr indent="288925"/>
            <a:r>
              <a:rPr lang="ru-RU" sz="2000" dirty="0" smtClean="0"/>
              <a:t>оценивать </a:t>
            </a:r>
            <a:r>
              <a:rPr lang="ru-RU" sz="2000" dirty="0"/>
              <a:t>правильность выполнения действия на уровне </a:t>
            </a:r>
            <a:r>
              <a:rPr lang="ru-RU" sz="2000" dirty="0" smtClean="0"/>
              <a:t>адекватной </a:t>
            </a:r>
            <a:r>
              <a:rPr lang="ru-RU" sz="2000" dirty="0"/>
              <a:t>ретроспективной </a:t>
            </a:r>
            <a:r>
              <a:rPr lang="ru-RU" sz="2000" dirty="0" smtClean="0"/>
              <a:t>оценки;</a:t>
            </a:r>
            <a:endParaRPr lang="ru-RU" sz="2000" dirty="0"/>
          </a:p>
          <a:p>
            <a:pPr indent="288925"/>
            <a:r>
              <a:rPr lang="ru-RU" sz="2000" dirty="0"/>
              <a:t>   адекватно воспринимать предложения и оценку учителей, </a:t>
            </a:r>
            <a:r>
              <a:rPr lang="ru-RU" sz="2000" dirty="0" smtClean="0"/>
              <a:t>товарищей</a:t>
            </a:r>
            <a:r>
              <a:rPr lang="ru-RU" sz="2000" dirty="0"/>
              <a:t>, родителей и других людей;</a:t>
            </a:r>
          </a:p>
        </p:txBody>
      </p:sp>
      <p:sp>
        <p:nvSpPr>
          <p:cNvPr id="9222" name="Rectangle 6"/>
          <p:cNvSpPr>
            <a:spLocks noChangeArrowheads="1"/>
          </p:cNvSpPr>
          <p:nvPr/>
        </p:nvSpPr>
        <p:spPr bwMode="auto">
          <a:xfrm>
            <a:off x="3160351" y="3402429"/>
            <a:ext cx="5088957" cy="707886"/>
          </a:xfrm>
          <a:prstGeom prst="rect">
            <a:avLst/>
          </a:prstGeom>
          <a:noFill/>
          <a:ln w="9525">
            <a:noFill/>
            <a:miter lim="800000"/>
            <a:headEnd/>
            <a:tailEnd/>
          </a:ln>
          <a:effectLst/>
        </p:spPr>
        <p:txBody>
          <a:bodyPr wrap="none" anchor="ctr">
            <a:spAutoFit/>
          </a:bodyPr>
          <a:lstStyle/>
          <a:p>
            <a:pPr algn="just" eaLnBrk="0" hangingPunct="0"/>
            <a:endParaRPr lang="ru-RU" sz="2000" b="1" i="1" u="sng" dirty="0" smtClean="0"/>
          </a:p>
          <a:p>
            <a:pPr algn="just" eaLnBrk="0" hangingPunct="0"/>
            <a:r>
              <a:rPr lang="ru-RU" sz="2000" b="1" i="1" u="sng" dirty="0" smtClean="0"/>
              <a:t>Выпускник </a:t>
            </a:r>
            <a:r>
              <a:rPr lang="ru-RU" sz="2000" b="1" i="1" u="sng" dirty="0"/>
              <a:t>получит возможность научиться:</a:t>
            </a:r>
          </a:p>
        </p:txBody>
      </p:sp>
      <p:sp>
        <p:nvSpPr>
          <p:cNvPr id="9223" name="Rectangle 7"/>
          <p:cNvSpPr>
            <a:spLocks noChangeArrowheads="1"/>
          </p:cNvSpPr>
          <p:nvPr/>
        </p:nvSpPr>
        <p:spPr bwMode="auto">
          <a:xfrm>
            <a:off x="827584" y="4221088"/>
            <a:ext cx="7582717" cy="1015663"/>
          </a:xfrm>
          <a:prstGeom prst="rect">
            <a:avLst/>
          </a:prstGeom>
          <a:noFill/>
          <a:ln w="9525">
            <a:noFill/>
            <a:miter lim="800000"/>
            <a:headEnd/>
            <a:tailEnd/>
          </a:ln>
          <a:effectLst/>
        </p:spPr>
        <p:txBody>
          <a:bodyPr wrap="square" anchor="ctr">
            <a:spAutoFit/>
          </a:bodyPr>
          <a:lstStyle/>
          <a:p>
            <a:pPr algn="just" eaLnBrk="0" hangingPunct="0"/>
            <a:r>
              <a:rPr lang="ru-RU" sz="2000" dirty="0" smtClean="0"/>
              <a:t>Самостоятельно адекватно </a:t>
            </a:r>
            <a:r>
              <a:rPr lang="ru-RU" sz="2000" dirty="0"/>
              <a:t>оценивать правильность выполнения действия </a:t>
            </a:r>
            <a:r>
              <a:rPr lang="ru-RU" sz="2000" dirty="0" smtClean="0"/>
              <a:t>и </a:t>
            </a:r>
            <a:r>
              <a:rPr lang="ru-RU" sz="2000" dirty="0"/>
              <a:t>вносить необходимые коррективы в </a:t>
            </a:r>
            <a:r>
              <a:rPr lang="ru-RU" sz="2000" dirty="0" smtClean="0"/>
              <a:t>исполнение, </a:t>
            </a:r>
            <a:r>
              <a:rPr lang="ru-RU" sz="2000" dirty="0"/>
              <a:t>как по ходу его </a:t>
            </a:r>
            <a:r>
              <a:rPr lang="ru-RU" sz="2000" dirty="0" smtClean="0"/>
              <a:t>реализации</a:t>
            </a:r>
            <a:r>
              <a:rPr lang="ru-RU" sz="2000" dirty="0"/>
              <a:t>, так и в конце действия.</a:t>
            </a:r>
          </a:p>
        </p:txBody>
      </p:sp>
      <p:pic>
        <p:nvPicPr>
          <p:cNvPr id="8" name="Picture 7" descr="attachment"/>
          <p:cNvPicPr>
            <a:picLocks noChangeAspect="1" noChangeArrowheads="1"/>
          </p:cNvPicPr>
          <p:nvPr/>
        </p:nvPicPr>
        <p:blipFill>
          <a:blip r:embed="rId2" cstate="print"/>
          <a:srcRect/>
          <a:stretch>
            <a:fillRect/>
          </a:stretch>
        </p:blipFill>
        <p:spPr bwMode="auto">
          <a:xfrm>
            <a:off x="755576" y="692696"/>
            <a:ext cx="1800200" cy="2835315"/>
          </a:xfrm>
          <a:prstGeom prst="rect">
            <a:avLst/>
          </a:prstGeom>
          <a:noFill/>
          <a:ln w="9525">
            <a:noFill/>
            <a:miter lim="800000"/>
            <a:headEnd/>
            <a:tailEnd/>
          </a:ln>
        </p:spPr>
      </p:pic>
      <p:sp>
        <p:nvSpPr>
          <p:cNvPr id="7" name="Прямоугольник 6"/>
          <p:cNvSpPr/>
          <p:nvPr/>
        </p:nvSpPr>
        <p:spPr>
          <a:xfrm>
            <a:off x="3923928" y="476672"/>
            <a:ext cx="3081869" cy="584775"/>
          </a:xfrm>
          <a:prstGeom prst="rect">
            <a:avLst/>
          </a:prstGeom>
        </p:spPr>
        <p:txBody>
          <a:bodyPr wrap="none">
            <a:spAutoFit/>
          </a:bodyPr>
          <a:lstStyle/>
          <a:p>
            <a:pPr algn="ctr"/>
            <a:r>
              <a:rPr lang="ru-RU" sz="3200" i="1" dirty="0" smtClean="0">
                <a:solidFill>
                  <a:srgbClr val="1A53C6"/>
                </a:solidFill>
                <a:effectLst>
                  <a:outerShdw blurRad="38100" dist="38100" dir="2700000" algn="tl">
                    <a:srgbClr val="000000">
                      <a:alpha val="43137"/>
                    </a:srgbClr>
                  </a:outerShdw>
                </a:effectLst>
                <a:latin typeface="Arial" pitchFamily="34" charset="0"/>
                <a:cs typeface="Arial" pitchFamily="34" charset="0"/>
              </a:rPr>
              <a:t>Актуальность</a:t>
            </a:r>
            <a:endParaRPr lang="ru-RU"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457200"/>
            <a:ext cx="8229600" cy="1143000"/>
          </a:xfrm>
        </p:spPr>
        <p:txBody>
          <a:bodyPr/>
          <a:lstStyle/>
          <a:p>
            <a:pPr eaLnBrk="1" hangingPunct="1"/>
            <a:r>
              <a:rPr lang="ru-RU" sz="3600" b="1" dirty="0" smtClean="0">
                <a:solidFill>
                  <a:srgbClr val="C00000"/>
                </a:solidFill>
                <a:latin typeface="Arial" pitchFamily="34" charset="0"/>
                <a:cs typeface="Arial" pitchFamily="34" charset="0"/>
              </a:rPr>
              <a:t>МЕТОДИКА ФОРМИРОВАНИЯ АДЕКВАТНОЙ САМООЦЕНКИ</a:t>
            </a:r>
          </a:p>
        </p:txBody>
      </p:sp>
      <p:sp>
        <p:nvSpPr>
          <p:cNvPr id="28675" name="Rectangle 4"/>
          <p:cNvSpPr>
            <a:spLocks noChangeArrowheads="1"/>
          </p:cNvSpPr>
          <p:nvPr/>
        </p:nvSpPr>
        <p:spPr bwMode="auto">
          <a:xfrm>
            <a:off x="827584" y="2996952"/>
            <a:ext cx="7200800" cy="8382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2. </a:t>
            </a:r>
            <a:r>
              <a:rPr lang="ru-RU" sz="3200" b="1" dirty="0" smtClean="0">
                <a:solidFill>
                  <a:srgbClr val="0000CC"/>
                </a:solidFill>
              </a:rPr>
              <a:t>КОЛЛЕКТИВНЫЙ </a:t>
            </a:r>
            <a:r>
              <a:rPr lang="ru-RU" sz="3200" b="1" dirty="0" smtClean="0">
                <a:solidFill>
                  <a:srgbClr val="0000CC"/>
                </a:solidFill>
                <a:effectLst/>
              </a:rPr>
              <a:t>ВЫБОР КРИТЕРИЙ</a:t>
            </a:r>
            <a:endParaRPr lang="ru-RU" sz="3200" b="1" dirty="0">
              <a:solidFill>
                <a:srgbClr val="0000CC"/>
              </a:solidFill>
              <a:effectLst/>
            </a:endParaRPr>
          </a:p>
        </p:txBody>
      </p:sp>
      <p:sp>
        <p:nvSpPr>
          <p:cNvPr id="28676" name="Rectangle 6"/>
          <p:cNvSpPr>
            <a:spLocks noChangeArrowheads="1"/>
          </p:cNvSpPr>
          <p:nvPr/>
        </p:nvSpPr>
        <p:spPr bwMode="auto">
          <a:xfrm>
            <a:off x="827584" y="4149080"/>
            <a:ext cx="5410200" cy="7620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a:solidFill>
                  <a:srgbClr val="0000CC"/>
                </a:solidFill>
                <a:effectLst/>
              </a:rPr>
              <a:t>3. ОЦЕНКА СЕБЯ</a:t>
            </a:r>
          </a:p>
        </p:txBody>
      </p:sp>
      <p:sp>
        <p:nvSpPr>
          <p:cNvPr id="28677" name="Rectangle 7"/>
          <p:cNvSpPr>
            <a:spLocks noChangeArrowheads="1"/>
          </p:cNvSpPr>
          <p:nvPr/>
        </p:nvSpPr>
        <p:spPr bwMode="auto">
          <a:xfrm>
            <a:off x="827584" y="5157192"/>
            <a:ext cx="6248400" cy="72697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4. КОРРЕКЦИЯ САМООЦЕНКИ</a:t>
            </a:r>
          </a:p>
        </p:txBody>
      </p:sp>
      <p:sp>
        <p:nvSpPr>
          <p:cNvPr id="28678" name="Rectangle 10"/>
          <p:cNvSpPr>
            <a:spLocks noChangeArrowheads="1"/>
          </p:cNvSpPr>
          <p:nvPr/>
        </p:nvSpPr>
        <p:spPr bwMode="auto">
          <a:xfrm>
            <a:off x="827584" y="1916832"/>
            <a:ext cx="5410200" cy="76693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1.</a:t>
            </a:r>
            <a:r>
              <a:rPr lang="ru-RU" sz="3200" b="1" dirty="0">
                <a:solidFill>
                  <a:schemeClr val="accent5">
                    <a:lumMod val="50000"/>
                  </a:schemeClr>
                </a:solidFill>
                <a:effectLst/>
              </a:rPr>
              <a:t> ДИАГНОСТИКА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867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3200"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Критерии устного ответа</a:t>
            </a:r>
            <a:r>
              <a:rPr lang="ru-RU" sz="2800" i="1" dirty="0" smtClean="0">
                <a:solidFill>
                  <a:srgbClr val="C00000"/>
                </a:solidFill>
                <a:effectLst>
                  <a:outerShdw blurRad="38100" dist="38100" dir="2700000" algn="tl">
                    <a:srgbClr val="000000">
                      <a:alpha val="43137"/>
                    </a:srgbClr>
                  </a:outerShdw>
                </a:effectLst>
                <a:latin typeface="+mn-lt"/>
              </a:rPr>
              <a:t/>
            </a:r>
            <a:br>
              <a:rPr lang="ru-RU" sz="2800" i="1" dirty="0" smtClean="0">
                <a:solidFill>
                  <a:srgbClr val="C00000"/>
                </a:solidFill>
                <a:effectLst>
                  <a:outerShdw blurRad="38100" dist="38100" dir="2700000" algn="tl">
                    <a:srgbClr val="000000">
                      <a:alpha val="43137"/>
                    </a:srgbClr>
                  </a:outerShdw>
                </a:effectLst>
                <a:latin typeface="+mn-lt"/>
              </a:rPr>
            </a:br>
            <a:r>
              <a:rPr lang="ru-RU" sz="2800" dirty="0" smtClean="0">
                <a:latin typeface="+mn-lt"/>
              </a:rPr>
              <a:t/>
            </a:r>
            <a:br>
              <a:rPr lang="ru-RU" sz="2800" dirty="0" smtClean="0">
                <a:latin typeface="+mn-lt"/>
              </a:rPr>
            </a:br>
            <a:r>
              <a:rPr lang="ru-RU" sz="2800" dirty="0" smtClean="0">
                <a:latin typeface="+mn-lt"/>
              </a:rPr>
              <a:t>1.Соответствует  ли ответ заданному вопросу?</a:t>
            </a:r>
            <a:br>
              <a:rPr lang="ru-RU" sz="2800" dirty="0" smtClean="0">
                <a:latin typeface="+mn-lt"/>
              </a:rPr>
            </a:br>
            <a:r>
              <a:rPr lang="ru-RU" sz="2800" dirty="0" smtClean="0">
                <a:latin typeface="+mn-lt"/>
              </a:rPr>
              <a:t>2. Последовательно ли отвечал?</a:t>
            </a:r>
            <a:br>
              <a:rPr lang="ru-RU" sz="2800" dirty="0" smtClean="0">
                <a:latin typeface="+mn-lt"/>
              </a:rPr>
            </a:br>
            <a:r>
              <a:rPr lang="ru-RU" sz="2800" dirty="0" smtClean="0">
                <a:latin typeface="+mn-lt"/>
              </a:rPr>
              <a:t>3. Можно ли считать ответ убедительным?</a:t>
            </a:r>
            <a:br>
              <a:rPr lang="ru-RU" sz="2800" dirty="0" smtClean="0">
                <a:latin typeface="+mn-lt"/>
              </a:rPr>
            </a:br>
            <a:r>
              <a:rPr lang="ru-RU" sz="2800" dirty="0" smtClean="0">
                <a:latin typeface="+mn-lt"/>
              </a:rPr>
              <a:t>4. Достаточно ли было приведено примеров, фактов для подтверждения изложенного?</a:t>
            </a:r>
            <a:br>
              <a:rPr lang="ru-RU" sz="2800" dirty="0" smtClean="0">
                <a:latin typeface="+mn-lt"/>
              </a:rPr>
            </a:br>
            <a:r>
              <a:rPr lang="ru-RU" sz="2800" dirty="0" smtClean="0">
                <a:latin typeface="+mn-lt"/>
              </a:rPr>
              <a:t>5. Были ли ошибки по существу изложения?</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1691680" y="980728"/>
            <a:ext cx="5166320" cy="3970318"/>
          </a:xfrm>
          <a:prstGeom prst="rect">
            <a:avLst/>
          </a:prstGeom>
        </p:spPr>
        <p:txBody>
          <a:bodyPr wrap="square">
            <a:spAutoFit/>
          </a:bodyPr>
          <a:lstStyle/>
          <a:p>
            <a:r>
              <a:rPr lang="ru-RU" sz="3600" dirty="0" smtClean="0">
                <a:latin typeface="+mn-lt"/>
              </a:rPr>
              <a:t>1. Культура речи.</a:t>
            </a:r>
          </a:p>
          <a:p>
            <a:r>
              <a:rPr lang="ru-RU" sz="3600" dirty="0" smtClean="0">
                <a:latin typeface="+mn-lt"/>
              </a:rPr>
              <a:t>2. Понятно. Слышно.</a:t>
            </a:r>
          </a:p>
          <a:p>
            <a:r>
              <a:rPr lang="ru-RU" sz="3600" dirty="0" smtClean="0">
                <a:latin typeface="+mn-lt"/>
              </a:rPr>
              <a:t>3. Быстро. Медленно.</a:t>
            </a:r>
          </a:p>
          <a:p>
            <a:r>
              <a:rPr lang="ru-RU" sz="3600" dirty="0" smtClean="0">
                <a:latin typeface="+mn-lt"/>
              </a:rPr>
              <a:t>4.Плавность чтения.</a:t>
            </a:r>
          </a:p>
          <a:p>
            <a:r>
              <a:rPr lang="ru-RU" sz="3600" dirty="0" smtClean="0">
                <a:latin typeface="+mn-lt"/>
              </a:rPr>
              <a:t>5. Правильно.</a:t>
            </a:r>
          </a:p>
          <a:p>
            <a:r>
              <a:rPr lang="ru-RU" sz="3600" dirty="0" smtClean="0">
                <a:latin typeface="+mn-lt"/>
              </a:rPr>
              <a:t>6. Настроение.</a:t>
            </a:r>
          </a:p>
          <a:p>
            <a:r>
              <a:rPr lang="ru-RU" sz="3600" dirty="0" smtClean="0">
                <a:latin typeface="+mn-lt"/>
              </a:rPr>
              <a:t>7. Знаки препинания.</a:t>
            </a:r>
            <a:endParaRPr lang="ru-RU" sz="36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festival.1september.ru/articles/627151/img3.jpg"/>
          <p:cNvPicPr>
            <a:picLocks noChangeAspect="1" noChangeArrowheads="1"/>
          </p:cNvPicPr>
          <p:nvPr/>
        </p:nvPicPr>
        <p:blipFill>
          <a:blip r:embed="rId2" cstate="print"/>
          <a:srcRect/>
          <a:stretch>
            <a:fillRect/>
          </a:stretch>
        </p:blipFill>
        <p:spPr bwMode="auto">
          <a:xfrm>
            <a:off x="1259632" y="548680"/>
            <a:ext cx="6616845" cy="5688632"/>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457200"/>
            <a:ext cx="8229600" cy="1143000"/>
          </a:xfrm>
        </p:spPr>
        <p:txBody>
          <a:bodyPr/>
          <a:lstStyle/>
          <a:p>
            <a:pPr eaLnBrk="1" hangingPunct="1"/>
            <a:r>
              <a:rPr lang="ru-RU" sz="3600" b="1" dirty="0" smtClean="0">
                <a:solidFill>
                  <a:srgbClr val="FF0000"/>
                </a:solidFill>
                <a:latin typeface="Arial" pitchFamily="34" charset="0"/>
                <a:cs typeface="Arial" pitchFamily="34" charset="0"/>
              </a:rPr>
              <a:t>МЕТОДИКА ФОРМИРОВАНИЯ АДЕКВАТНОЙ САМООЦЕНКИ</a:t>
            </a:r>
          </a:p>
        </p:txBody>
      </p:sp>
      <p:sp>
        <p:nvSpPr>
          <p:cNvPr id="28675" name="Rectangle 4"/>
          <p:cNvSpPr>
            <a:spLocks noChangeArrowheads="1"/>
          </p:cNvSpPr>
          <p:nvPr/>
        </p:nvSpPr>
        <p:spPr bwMode="auto">
          <a:xfrm>
            <a:off x="827584" y="2996952"/>
            <a:ext cx="7128792" cy="8382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2. </a:t>
            </a:r>
            <a:r>
              <a:rPr lang="ru-RU" sz="3200" b="1" dirty="0" smtClean="0">
                <a:solidFill>
                  <a:schemeClr val="accent5">
                    <a:lumMod val="50000"/>
                  </a:schemeClr>
                </a:solidFill>
                <a:effectLst/>
              </a:rPr>
              <a:t>КОЛЛЕКТИВНЫЙ ВЫБОР КРИТЕРИЙ</a:t>
            </a:r>
            <a:endParaRPr lang="ru-RU" sz="3200" b="1" dirty="0">
              <a:solidFill>
                <a:schemeClr val="accent5">
                  <a:lumMod val="50000"/>
                </a:schemeClr>
              </a:solidFill>
              <a:effectLst/>
            </a:endParaRPr>
          </a:p>
        </p:txBody>
      </p:sp>
      <p:sp>
        <p:nvSpPr>
          <p:cNvPr id="28676" name="Rectangle 6"/>
          <p:cNvSpPr>
            <a:spLocks noChangeArrowheads="1"/>
          </p:cNvSpPr>
          <p:nvPr/>
        </p:nvSpPr>
        <p:spPr bwMode="auto">
          <a:xfrm>
            <a:off x="827584" y="4221088"/>
            <a:ext cx="5410200" cy="7620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3. ОЦЕНКА СЕБЯ</a:t>
            </a:r>
          </a:p>
        </p:txBody>
      </p:sp>
      <p:sp>
        <p:nvSpPr>
          <p:cNvPr id="28677" name="Rectangle 7"/>
          <p:cNvSpPr>
            <a:spLocks noChangeArrowheads="1"/>
          </p:cNvSpPr>
          <p:nvPr/>
        </p:nvSpPr>
        <p:spPr bwMode="auto">
          <a:xfrm>
            <a:off x="755576" y="5157192"/>
            <a:ext cx="6248400" cy="72697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4. КОРРЕКЦИЯ САМООЦЕНКИ</a:t>
            </a:r>
          </a:p>
        </p:txBody>
      </p:sp>
      <p:sp>
        <p:nvSpPr>
          <p:cNvPr id="28678" name="Rectangle 10"/>
          <p:cNvSpPr>
            <a:spLocks noChangeArrowheads="1"/>
          </p:cNvSpPr>
          <p:nvPr/>
        </p:nvSpPr>
        <p:spPr bwMode="auto">
          <a:xfrm>
            <a:off x="827584" y="1916832"/>
            <a:ext cx="5410200" cy="76693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1. </a:t>
            </a:r>
            <a:r>
              <a:rPr lang="ru-RU" sz="3200" b="1" dirty="0">
                <a:solidFill>
                  <a:schemeClr val="accent5">
                    <a:lumMod val="50000"/>
                  </a:schemeClr>
                </a:solidFill>
                <a:effectLst/>
              </a:rPr>
              <a:t>ДИАГНОСТИКА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8676">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effectLst>
                  <a:outerShdw blurRad="38100" dist="38100" dir="2700000" algn="tl">
                    <a:srgbClr val="000000">
                      <a:alpha val="43137"/>
                    </a:srgbClr>
                  </a:outerShdw>
                </a:effectLst>
              </a:rPr>
              <a:t>Алгоритмы устной самооценки</a:t>
            </a:r>
            <a:endParaRPr lang="ru-RU" dirty="0">
              <a:effectLst>
                <a:outerShdw blurRad="38100" dist="38100" dir="2700000" algn="tl">
                  <a:srgbClr val="000000">
                    <a:alpha val="43137"/>
                  </a:srgbClr>
                </a:outerShdw>
              </a:effectLst>
            </a:endParaRPr>
          </a:p>
        </p:txBody>
      </p:sp>
      <p:sp>
        <p:nvSpPr>
          <p:cNvPr id="25603" name="Объект 2"/>
          <p:cNvSpPr>
            <a:spLocks noGrp="1"/>
          </p:cNvSpPr>
          <p:nvPr>
            <p:ph idx="1"/>
          </p:nvPr>
        </p:nvSpPr>
        <p:spPr>
          <a:xfrm>
            <a:off x="827088" y="2205038"/>
            <a:ext cx="3024187" cy="792162"/>
          </a:xfrm>
        </p:spPr>
        <p:txBody>
          <a:bodyPr/>
          <a:lstStyle/>
          <a:p>
            <a:pPr marL="0" indent="0" algn="ctr" eaLnBrk="1" hangingPunct="1">
              <a:buFont typeface="Brush Script MT" pitchFamily="66" charset="0"/>
              <a:buNone/>
            </a:pPr>
            <a:r>
              <a:rPr lang="ru-RU" sz="2800" smtClean="0">
                <a:latin typeface="Times New Roman" pitchFamily="18" charset="0"/>
                <a:cs typeface="Times New Roman" pitchFamily="18" charset="0"/>
              </a:rPr>
              <a:t>Фронтальная самооценка</a:t>
            </a:r>
          </a:p>
        </p:txBody>
      </p:sp>
      <p:cxnSp>
        <p:nvCxnSpPr>
          <p:cNvPr id="5" name="Прямая со стрелкой 4"/>
          <p:cNvCxnSpPr/>
          <p:nvPr/>
        </p:nvCxnSpPr>
        <p:spPr>
          <a:xfrm flipH="1">
            <a:off x="1692275" y="1916113"/>
            <a:ext cx="1800225"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p:nvPr/>
        </p:nvCxnSpPr>
        <p:spPr>
          <a:xfrm>
            <a:off x="5219700" y="1916113"/>
            <a:ext cx="1512888" cy="433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06" name="Прямоугольник 7"/>
          <p:cNvSpPr>
            <a:spLocks noChangeArrowheads="1"/>
          </p:cNvSpPr>
          <p:nvPr/>
        </p:nvSpPr>
        <p:spPr bwMode="auto">
          <a:xfrm>
            <a:off x="5148263" y="2205038"/>
            <a:ext cx="2728912"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sz="2800">
                <a:latin typeface="Times New Roman" pitchFamily="18" charset="0"/>
                <a:cs typeface="Times New Roman" pitchFamily="18" charset="0"/>
              </a:rPr>
              <a:t>Индивидуальная</a:t>
            </a:r>
          </a:p>
          <a:p>
            <a:pPr algn="ctr"/>
            <a:r>
              <a:rPr lang="ru-RU" sz="2800">
                <a:latin typeface="Times New Roman" pitchFamily="18" charset="0"/>
                <a:cs typeface="Times New Roman" pitchFamily="18" charset="0"/>
              </a:rPr>
              <a:t> самооценка</a:t>
            </a:r>
          </a:p>
        </p:txBody>
      </p:sp>
      <p:sp>
        <p:nvSpPr>
          <p:cNvPr id="25607" name="Прямоугольник 8"/>
          <p:cNvSpPr>
            <a:spLocks noChangeArrowheads="1"/>
          </p:cNvSpPr>
          <p:nvPr/>
        </p:nvSpPr>
        <p:spPr bwMode="auto">
          <a:xfrm>
            <a:off x="900113" y="3068638"/>
            <a:ext cx="338455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i="1">
                <a:latin typeface="Times New Roman" pitchFamily="18" charset="0"/>
                <a:cs typeface="Times New Roman" pitchFamily="18" charset="0"/>
              </a:rPr>
              <a:t>– Какую работу мы сейчас выполняли?</a:t>
            </a:r>
          </a:p>
          <a:p>
            <a:r>
              <a:rPr lang="ru-RU" i="1">
                <a:latin typeface="Times New Roman" pitchFamily="18" charset="0"/>
                <a:cs typeface="Times New Roman" pitchFamily="18" charset="0"/>
              </a:rPr>
              <a:t>– Чему научились?</a:t>
            </a:r>
          </a:p>
          <a:p>
            <a:r>
              <a:rPr lang="ru-RU" i="1">
                <a:latin typeface="Times New Roman" pitchFamily="18" charset="0"/>
                <a:cs typeface="Times New Roman" pitchFamily="18" charset="0"/>
              </a:rPr>
              <a:t>– Кто с ней справлялся легко?</a:t>
            </a:r>
          </a:p>
          <a:p>
            <a:r>
              <a:rPr lang="ru-RU" i="1">
                <a:latin typeface="Times New Roman" pitchFamily="18" charset="0"/>
                <a:cs typeface="Times New Roman" pitchFamily="18" charset="0"/>
              </a:rPr>
              <a:t>– Кому ПОКА было трудновато?</a:t>
            </a:r>
          </a:p>
          <a:p>
            <a:r>
              <a:rPr lang="ru-RU" i="1">
                <a:latin typeface="Times New Roman" pitchFamily="18" charset="0"/>
                <a:cs typeface="Times New Roman" pitchFamily="18" charset="0"/>
              </a:rPr>
              <a:t>– Кто или что вам помогало справиться?</a:t>
            </a:r>
          </a:p>
          <a:p>
            <a:r>
              <a:rPr lang="ru-RU" i="1">
                <a:latin typeface="Times New Roman" pitchFamily="18" charset="0"/>
                <a:cs typeface="Times New Roman" pitchFamily="18" charset="0"/>
              </a:rPr>
              <a:t>– Кто доволен сегодня своей работой?</a:t>
            </a:r>
          </a:p>
        </p:txBody>
      </p:sp>
      <p:sp>
        <p:nvSpPr>
          <p:cNvPr id="25608" name="Прямоугольник 9"/>
          <p:cNvSpPr>
            <a:spLocks noChangeArrowheads="1"/>
          </p:cNvSpPr>
          <p:nvPr/>
        </p:nvSpPr>
        <p:spPr bwMode="auto">
          <a:xfrm>
            <a:off x="5148263" y="3213100"/>
            <a:ext cx="2952750"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i="1" dirty="0">
                <a:latin typeface="Times New Roman" pitchFamily="18" charset="0"/>
                <a:cs typeface="Times New Roman" pitchFamily="18" charset="0"/>
              </a:rPr>
              <a:t>– Что тебе нужно было сделать?</a:t>
            </a:r>
          </a:p>
          <a:p>
            <a:r>
              <a:rPr lang="ru-RU" i="1" dirty="0">
                <a:latin typeface="Times New Roman" pitchFamily="18" charset="0"/>
                <a:cs typeface="Times New Roman" pitchFamily="18" charset="0"/>
              </a:rPr>
              <a:t>– Ты сделал всё правильно или были недочёты?</a:t>
            </a:r>
          </a:p>
          <a:p>
            <a:r>
              <a:rPr lang="ru-RU" i="1" dirty="0">
                <a:latin typeface="Times New Roman" pitchFamily="18" charset="0"/>
                <a:cs typeface="Times New Roman" pitchFamily="18" charset="0"/>
              </a:rPr>
              <a:t>– Ты сделал всё сам или с чьей-то помощью?</a:t>
            </a:r>
          </a:p>
          <a:p>
            <a:r>
              <a:rPr lang="ru-RU" i="1" dirty="0">
                <a:latin typeface="Times New Roman" pitchFamily="18" charset="0"/>
                <a:cs typeface="Times New Roman" pitchFamily="18" charset="0"/>
              </a:rPr>
              <a:t>– Сейчас мы вместе с … (имя ученика) учились оценивать свою работу.</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chemeClr val="accent5">
                    <a:lumMod val="50000"/>
                  </a:schemeClr>
                </a:solidFill>
                <a:effectLst>
                  <a:outerShdw blurRad="38100" dist="38100" dir="2700000" algn="tl">
                    <a:srgbClr val="000000">
                      <a:alpha val="43137"/>
                    </a:srgbClr>
                  </a:outerShdw>
                </a:effectLst>
                <a:latin typeface="+mn-lt"/>
              </a:rPr>
              <a:t>Алгоритм </a:t>
            </a:r>
            <a:r>
              <a:rPr lang="ru-RU" sz="4000" b="1" dirty="0" err="1" smtClean="0">
                <a:solidFill>
                  <a:schemeClr val="accent5">
                    <a:lumMod val="50000"/>
                  </a:schemeClr>
                </a:solidFill>
                <a:effectLst>
                  <a:outerShdw blurRad="38100" dist="38100" dir="2700000" algn="tl">
                    <a:srgbClr val="000000">
                      <a:alpha val="43137"/>
                    </a:srgbClr>
                  </a:outerShdw>
                </a:effectLst>
                <a:latin typeface="+mn-lt"/>
              </a:rPr>
              <a:t>самооценивания</a:t>
            </a:r>
            <a:r>
              <a:rPr lang="ru-RU" sz="4000" b="1" dirty="0" smtClean="0">
                <a:solidFill>
                  <a:schemeClr val="accent5">
                    <a:lumMod val="50000"/>
                  </a:schemeClr>
                </a:solidFill>
                <a:effectLst>
                  <a:outerShdw blurRad="38100" dist="38100" dir="2700000" algn="tl">
                    <a:srgbClr val="000000">
                      <a:alpha val="43137"/>
                    </a:srgbClr>
                  </a:outerShdw>
                </a:effectLst>
                <a:latin typeface="+mn-lt"/>
              </a:rPr>
              <a:t> </a:t>
            </a:r>
            <a:r>
              <a:rPr lang="ru-RU" dirty="0" smtClean="0"/>
              <a:t/>
            </a:r>
            <a:br>
              <a:rPr lang="ru-RU" dirty="0" smtClean="0"/>
            </a:br>
            <a:endParaRPr lang="ru-RU" dirty="0"/>
          </a:p>
        </p:txBody>
      </p:sp>
      <p:sp>
        <p:nvSpPr>
          <p:cNvPr id="3" name="Содержимое 2"/>
          <p:cNvSpPr>
            <a:spLocks noGrp="1"/>
          </p:cNvSpPr>
          <p:nvPr>
            <p:ph idx="1"/>
          </p:nvPr>
        </p:nvSpPr>
        <p:spPr>
          <a:xfrm>
            <a:off x="1115616" y="1916832"/>
            <a:ext cx="6852741" cy="4117999"/>
          </a:xfrm>
        </p:spPr>
        <p:txBody>
          <a:bodyPr/>
          <a:lstStyle/>
          <a:p>
            <a:pPr>
              <a:buNone/>
            </a:pPr>
            <a:r>
              <a:rPr lang="ru-RU" dirty="0" smtClean="0"/>
              <a:t>1. Какое было задание?</a:t>
            </a:r>
            <a:r>
              <a:rPr lang="ru-RU" dirty="0" smtClean="0">
                <a:solidFill>
                  <a:schemeClr val="accent5">
                    <a:lumMod val="50000"/>
                  </a:schemeClr>
                </a:solidFill>
              </a:rPr>
              <a:t> </a:t>
            </a:r>
            <a:r>
              <a:rPr lang="ru-RU" i="1" dirty="0" smtClean="0">
                <a:solidFill>
                  <a:schemeClr val="accent5">
                    <a:lumMod val="50000"/>
                  </a:schemeClr>
                </a:solidFill>
              </a:rPr>
              <a:t>(Учимся вспоминать цель работы) </a:t>
            </a:r>
            <a:endParaRPr lang="ru-RU" dirty="0" smtClean="0">
              <a:solidFill>
                <a:schemeClr val="accent5">
                  <a:lumMod val="50000"/>
                </a:schemeClr>
              </a:solidFill>
            </a:endParaRPr>
          </a:p>
          <a:p>
            <a:pPr>
              <a:buNone/>
            </a:pPr>
            <a:r>
              <a:rPr lang="ru-RU" dirty="0" smtClean="0"/>
              <a:t>2. Удалось выполнить задание? </a:t>
            </a:r>
            <a:r>
              <a:rPr lang="ru-RU" i="1" dirty="0" smtClean="0">
                <a:solidFill>
                  <a:schemeClr val="accent5">
                    <a:lumMod val="50000"/>
                  </a:schemeClr>
                </a:solidFill>
              </a:rPr>
              <a:t>(Учимся сравнивать результат с целью) </a:t>
            </a:r>
            <a:endParaRPr lang="ru-RU" dirty="0" smtClean="0">
              <a:solidFill>
                <a:schemeClr val="accent5">
                  <a:lumMod val="50000"/>
                </a:schemeClr>
              </a:solidFill>
            </a:endParaRPr>
          </a:p>
          <a:p>
            <a:pPr>
              <a:buNone/>
            </a:pPr>
            <a:r>
              <a:rPr lang="ru-RU" dirty="0" smtClean="0"/>
              <a:t>3. Задание выполнено верно или не совсем? </a:t>
            </a:r>
            <a:r>
              <a:rPr lang="ru-RU" i="1" dirty="0" smtClean="0">
                <a:solidFill>
                  <a:schemeClr val="accent5">
                    <a:lumMod val="50000"/>
                  </a:schemeClr>
                </a:solidFill>
              </a:rPr>
              <a:t>(Учимся находить и признавать ошибки) </a:t>
            </a:r>
            <a:endParaRPr lang="ru-RU" dirty="0" smtClean="0">
              <a:solidFill>
                <a:schemeClr val="accent5">
                  <a:lumMod val="50000"/>
                </a:schemeClr>
              </a:solidFill>
            </a:endParaRPr>
          </a:p>
          <a:p>
            <a:pPr>
              <a:buNone/>
            </a:pPr>
            <a:r>
              <a:rPr lang="ru-RU" dirty="0" smtClean="0"/>
              <a:t>4. Выполнил самостоятельно или с чьей-то помощью? </a:t>
            </a:r>
            <a:r>
              <a:rPr lang="ru-RU" i="1" dirty="0" smtClean="0">
                <a:solidFill>
                  <a:schemeClr val="accent5">
                    <a:lumMod val="50000"/>
                  </a:schemeClr>
                </a:solidFill>
              </a:rPr>
              <a:t>(Учимся оценивать процесс) </a:t>
            </a:r>
            <a:endParaRPr lang="ru-RU" dirty="0" smtClean="0">
              <a:solidFill>
                <a:schemeClr val="accent5">
                  <a:lumMod val="50000"/>
                </a:schemeClr>
              </a:solidFill>
            </a:endParaRPr>
          </a:p>
          <a:p>
            <a:pPr>
              <a:buNone/>
            </a:pPr>
            <a:r>
              <a:rPr lang="ru-RU" dirty="0" smtClean="0"/>
              <a:t>5.Какая отметка? </a:t>
            </a:r>
            <a:r>
              <a:rPr lang="ru-RU" dirty="0" smtClean="0">
                <a:solidFill>
                  <a:schemeClr val="accent5">
                    <a:lumMod val="50000"/>
                  </a:schemeClr>
                </a:solidFill>
              </a:rPr>
              <a:t>(</a:t>
            </a:r>
            <a:r>
              <a:rPr lang="ru-RU" i="1" dirty="0" smtClean="0">
                <a:solidFill>
                  <a:schemeClr val="accent5">
                    <a:lumMod val="50000"/>
                  </a:schemeClr>
                </a:solidFill>
              </a:rPr>
              <a:t>Учимся различать уровни – завышение или занижение)</a:t>
            </a:r>
            <a:endParaRPr lang="ru-RU" dirty="0" smtClean="0">
              <a:solidFill>
                <a:schemeClr val="accent5">
                  <a:lumMod val="50000"/>
                </a:schemeClr>
              </a:solidFill>
            </a:endParaRPr>
          </a:p>
          <a:p>
            <a:pPr>
              <a:buNone/>
            </a:pP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900igr.net/datas/pedagogika/SHkola-2100-po-FGOS/0074-074-Formirovanie-umenija-samootsenki.jpg"/>
          <p:cNvPicPr>
            <a:picLocks noChangeAspect="1" noChangeArrowheads="1"/>
          </p:cNvPicPr>
          <p:nvPr/>
        </p:nvPicPr>
        <p:blipFill>
          <a:blip r:embed="rId2" cstate="print"/>
          <a:srcRect/>
          <a:stretch>
            <a:fillRect/>
          </a:stretch>
        </p:blipFill>
        <p:spPr bwMode="auto">
          <a:xfrm>
            <a:off x="971600" y="692696"/>
            <a:ext cx="7200800" cy="540281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allyslide.com/thumbs/0ba0a9d3fe9147b6e6080841e1b53999/img21.jpg"/>
          <p:cNvPicPr>
            <a:picLocks noChangeAspect="1" noChangeArrowheads="1"/>
          </p:cNvPicPr>
          <p:nvPr/>
        </p:nvPicPr>
        <p:blipFill>
          <a:blip r:embed="rId2" cstate="print"/>
          <a:srcRect r="776" b="6761"/>
          <a:stretch>
            <a:fillRect/>
          </a:stretch>
        </p:blipFill>
        <p:spPr bwMode="auto">
          <a:xfrm>
            <a:off x="827584" y="671436"/>
            <a:ext cx="7488832" cy="53498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272808" cy="5262979"/>
          </a:xfrm>
          <a:prstGeom prst="rect">
            <a:avLst/>
          </a:prstGeom>
        </p:spPr>
        <p:txBody>
          <a:bodyPr wrap="square">
            <a:spAutoFit/>
          </a:bodyPr>
          <a:lstStyle/>
          <a:p>
            <a:pPr algn="ctr"/>
            <a:r>
              <a:rPr lang="ru-RU" sz="3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Самооценка письменных работ</a:t>
            </a:r>
          </a:p>
          <a:p>
            <a:pPr algn="ctr"/>
            <a:endParaRPr lang="ru-RU" sz="36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ctr"/>
            <a:r>
              <a:rPr lang="ru-RU" sz="2400" dirty="0" smtClean="0">
                <a:latin typeface="Arial" pitchFamily="34" charset="0"/>
                <a:cs typeface="Arial" pitchFamily="34" charset="0"/>
              </a:rPr>
              <a:t/>
            </a:r>
            <a:br>
              <a:rPr lang="ru-RU" sz="2400" dirty="0" smtClean="0">
                <a:latin typeface="Arial" pitchFamily="34" charset="0"/>
                <a:cs typeface="Arial" pitchFamily="34" charset="0"/>
              </a:rPr>
            </a:br>
            <a:r>
              <a:rPr lang="ru-RU" sz="2400" dirty="0" smtClean="0">
                <a:latin typeface="Arial" pitchFamily="34" charset="0"/>
                <a:cs typeface="Arial" pitchFamily="34" charset="0"/>
              </a:rPr>
              <a:t>- оценка учеником уже выполненной, но не проверенной учителем работы. </a:t>
            </a:r>
          </a:p>
          <a:p>
            <a:pPr algn="ctr"/>
            <a:r>
              <a:rPr lang="ru-RU" sz="2400" dirty="0" smtClean="0">
                <a:latin typeface="Arial" pitchFamily="34" charset="0"/>
                <a:cs typeface="Arial" pitchFamily="34" charset="0"/>
              </a:rPr>
              <a:t/>
            </a:r>
            <a:br>
              <a:rPr lang="ru-RU" sz="2400" dirty="0" smtClean="0">
                <a:latin typeface="Arial" pitchFamily="34" charset="0"/>
                <a:cs typeface="Arial" pitchFamily="34" charset="0"/>
              </a:rPr>
            </a:br>
            <a:r>
              <a:rPr lang="ru-RU" sz="2400" dirty="0" smtClean="0">
                <a:latin typeface="Arial" pitchFamily="34" charset="0"/>
                <a:cs typeface="Arial" pitchFamily="34" charset="0"/>
              </a:rPr>
              <a:t>- оценка учеником уже проверенной, но не оцененной учителем работы. </a:t>
            </a:r>
          </a:p>
          <a:p>
            <a:pPr algn="ctr"/>
            <a:r>
              <a:rPr lang="ru-RU" sz="2400" dirty="0" smtClean="0">
                <a:latin typeface="Arial" pitchFamily="34" charset="0"/>
                <a:cs typeface="Arial" pitchFamily="34" charset="0"/>
              </a:rPr>
              <a:t/>
            </a:r>
            <a:br>
              <a:rPr lang="ru-RU" sz="2400" dirty="0" smtClean="0">
                <a:latin typeface="Arial" pitchFamily="34" charset="0"/>
                <a:cs typeface="Arial" pitchFamily="34" charset="0"/>
              </a:rPr>
            </a:br>
            <a:r>
              <a:rPr lang="ru-RU" sz="2400" dirty="0" smtClean="0">
                <a:latin typeface="Arial" pitchFamily="34" charset="0"/>
                <a:cs typeface="Arial" pitchFamily="34" charset="0"/>
              </a:rPr>
              <a:t>- прогностическая оценка – является наиболее важной и сложной, но именно она становится базой для формирования умения оценивать себя. </a:t>
            </a:r>
            <a:endParaRPr lang="ru-R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11560" y="1556792"/>
            <a:ext cx="8229600" cy="4145668"/>
          </a:xfrm>
        </p:spPr>
        <p:txBody>
          <a:bodyPr/>
          <a:lstStyle/>
          <a:p>
            <a:pPr>
              <a:buNone/>
            </a:pPr>
            <a:r>
              <a:rPr lang="ru-RU" dirty="0" smtClean="0"/>
              <a:t>            </a:t>
            </a:r>
            <a:r>
              <a:rPr lang="ru-RU" sz="2800" dirty="0" smtClean="0"/>
              <a:t>Установлено, </a:t>
            </a:r>
            <a:r>
              <a:rPr lang="ru-RU" sz="2800" b="1" dirty="0" smtClean="0"/>
              <a:t>что одной из причин отставания</a:t>
            </a:r>
            <a:r>
              <a:rPr lang="ru-RU" sz="2800" dirty="0" smtClean="0"/>
              <a:t> учащихся в учении является </a:t>
            </a:r>
            <a:r>
              <a:rPr lang="ru-RU" sz="2800" b="1" dirty="0" smtClean="0"/>
              <a:t>слаборазвитое умение критически оценивать результаты своей учебной деятельности</a:t>
            </a:r>
            <a:r>
              <a:rPr lang="ru-RU" sz="2800" dirty="0" smtClean="0"/>
              <a:t>. </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899592" y="692696"/>
            <a:ext cx="7488832" cy="5232202"/>
          </a:xfrm>
          <a:prstGeom prst="rect">
            <a:avLst/>
          </a:prstGeom>
        </p:spPr>
        <p:txBody>
          <a:bodyPr wrap="square">
            <a:spAutoFit/>
          </a:bodyPr>
          <a:lstStyle/>
          <a:p>
            <a:r>
              <a:rPr lang="ru-RU" sz="2800" dirty="0" smtClean="0">
                <a:solidFill>
                  <a:srgbClr val="C00000"/>
                </a:solidFill>
                <a:effectLst>
                  <a:outerShdw blurRad="38100" dist="38100" dir="2700000" algn="tl">
                    <a:srgbClr val="000000">
                      <a:alpha val="43137"/>
                    </a:srgbClr>
                  </a:outerShdw>
                </a:effectLst>
                <a:latin typeface="+mn-lt"/>
              </a:rPr>
              <a:t>В чем суть  новой технологии оценивания? </a:t>
            </a:r>
          </a:p>
          <a:p>
            <a:r>
              <a:rPr lang="ru-RU" dirty="0" smtClean="0">
                <a:latin typeface="+mn-lt"/>
              </a:rPr>
              <a:t/>
            </a:r>
            <a:br>
              <a:rPr lang="ru-RU" dirty="0" smtClean="0">
                <a:latin typeface="+mn-lt"/>
              </a:rPr>
            </a:br>
            <a:r>
              <a:rPr lang="ru-RU" dirty="0" smtClean="0">
                <a:latin typeface="+mn-lt"/>
              </a:rPr>
              <a:t>1-е правило. Оценивается любое, особенно успешное действие, а фиксируется отметкой только решение полноценной задачи, т.е. умения по использованию знаний. </a:t>
            </a:r>
            <a:br>
              <a:rPr lang="ru-RU" dirty="0" smtClean="0">
                <a:latin typeface="+mn-lt"/>
              </a:rPr>
            </a:br>
            <a:r>
              <a:rPr lang="ru-RU" dirty="0" smtClean="0">
                <a:latin typeface="+mn-lt"/>
              </a:rPr>
              <a:t>2-е правило. Учитель и ученик по возможности определяют оценку в диалоге (внешняя оценка +самооценка). </a:t>
            </a:r>
            <a:br>
              <a:rPr lang="ru-RU" dirty="0" smtClean="0">
                <a:latin typeface="+mn-lt"/>
              </a:rPr>
            </a:br>
            <a:r>
              <a:rPr lang="ru-RU" dirty="0" smtClean="0">
                <a:latin typeface="+mn-lt"/>
              </a:rPr>
              <a:t>3-е правило. За каждую учебную задачу или группу заданий, показывающих овладение отдельным умением, ставится отдельная отметка. </a:t>
            </a:r>
            <a:br>
              <a:rPr lang="ru-RU" dirty="0" smtClean="0">
                <a:latin typeface="+mn-lt"/>
              </a:rPr>
            </a:br>
            <a:r>
              <a:rPr lang="ru-RU" dirty="0" smtClean="0">
                <a:latin typeface="+mn-lt"/>
              </a:rPr>
              <a:t>4-е правило. За задачи, решенные при изучении новой темы, отметка ставится только по желанию ученика, так как в процессе овладения умениями и знаниями по теме он имеет право на ошибку. За каждую задачу проверочной (контрольной) работы по итогам темы отметки ставятся всем ученикам, так как каждый должен показать, как он овладел умениями и знаниями по теме. Ученик не может отказаться от выставления этой отметки, но имеет право пересдать. </a:t>
            </a:r>
            <a:endParaRPr lang="ru-RU"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a:xfrm>
            <a:off x="827584" y="764703"/>
            <a:ext cx="7416824" cy="4874097"/>
          </a:xfrm>
        </p:spPr>
        <p:txBody>
          <a:bodyPr/>
          <a:lstStyle/>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Знаете ли Вы, какую роль играют контроль и оценка в учебной деятельности обучающихся?</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Можете ли Вы назвать основные принципы оценивания?</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Знаете ли Вы, как организовать оценочную деятельность на уроке?</a:t>
            </a:r>
          </a:p>
          <a:p>
            <a:pPr marL="457200" indent="-457200" algn="l">
              <a:buAutoNum type="arabicPeriod"/>
              <a:defRPr/>
            </a:pPr>
            <a:r>
              <a:rPr lang="ru-RU" sz="2800" dirty="0" smtClean="0">
                <a:solidFill>
                  <a:schemeClr val="tx2">
                    <a:lumMod val="50000"/>
                  </a:schemeClr>
                </a:solidFill>
                <a:effectLst>
                  <a:outerShdw blurRad="38100" dist="38100" dir="2700000" algn="tl">
                    <a:srgbClr val="000000">
                      <a:alpha val="43137"/>
                    </a:srgbClr>
                  </a:outerShdw>
                </a:effectLst>
              </a:rPr>
              <a:t>Можете ли Вы назвать приёмы оценивания деятельности обучающихся на уроке?</a:t>
            </a:r>
            <a:endParaRPr lang="ru-RU" sz="2800"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971601" y="476672"/>
            <a:ext cx="7128791" cy="1224136"/>
          </a:xfrm>
          <a:prstGeom prst="rect">
            <a:avLst/>
          </a:prstGeom>
        </p:spPr>
        <p:txBody>
          <a:bodyPr wrap="none" fromWordArt="1">
            <a:prstTxWarp prst="textPlain">
              <a:avLst>
                <a:gd name="adj" fmla="val 50000"/>
              </a:avLst>
            </a:prstTxWarp>
          </a:bodyPr>
          <a:lstStyle/>
          <a:p>
            <a:pPr algn="ctr"/>
            <a:r>
              <a:rPr lang="ru-RU" sz="1400" b="1" kern="10" dirty="0">
                <a:ln w="9525">
                  <a:solidFill>
                    <a:srgbClr val="800000"/>
                  </a:solidFill>
                  <a:round/>
                  <a:headEnd/>
                  <a:tailEnd/>
                </a:ln>
                <a:solidFill>
                  <a:schemeClr val="bg1">
                    <a:lumMod val="50000"/>
                  </a:schemeClr>
                </a:solidFill>
                <a:effectLst>
                  <a:outerShdw dist="35921" dir="2700000" algn="ctr" rotWithShape="0">
                    <a:srgbClr val="C0C0C0">
                      <a:alpha val="80000"/>
                    </a:srgbClr>
                  </a:outerShdw>
                </a:effectLst>
                <a:latin typeface="Impact"/>
              </a:rPr>
              <a:t>СПАСИБО  ЗА</a:t>
            </a:r>
          </a:p>
          <a:p>
            <a:pPr algn="ctr"/>
            <a:r>
              <a:rPr lang="ru-RU" sz="1400" b="1" kern="10" dirty="0">
                <a:ln w="9525">
                  <a:solidFill>
                    <a:srgbClr val="800000"/>
                  </a:solidFill>
                  <a:round/>
                  <a:headEnd/>
                  <a:tailEnd/>
                </a:ln>
                <a:solidFill>
                  <a:schemeClr val="bg1">
                    <a:lumMod val="50000"/>
                  </a:schemeClr>
                </a:solidFill>
                <a:effectLst>
                  <a:outerShdw dist="35921" dir="2700000" algn="ctr" rotWithShape="0">
                    <a:srgbClr val="C0C0C0">
                      <a:alpha val="80000"/>
                    </a:srgbClr>
                  </a:outerShdw>
                </a:effectLst>
                <a:latin typeface="Impact"/>
              </a:rPr>
              <a:t>ВНИМАНИЕ!</a:t>
            </a:r>
          </a:p>
        </p:txBody>
      </p:sp>
      <p:pic>
        <p:nvPicPr>
          <p:cNvPr id="34818" name="Picture 2"/>
          <p:cNvPicPr>
            <a:picLocks noChangeAspect="1" noChangeArrowheads="1"/>
          </p:cNvPicPr>
          <p:nvPr/>
        </p:nvPicPr>
        <p:blipFill>
          <a:blip r:embed="rId2" cstate="print"/>
          <a:srcRect/>
          <a:stretch>
            <a:fillRect/>
          </a:stretch>
        </p:blipFill>
        <p:spPr bwMode="auto">
          <a:xfrm>
            <a:off x="1547664" y="1844824"/>
            <a:ext cx="6192688" cy="4400317"/>
          </a:xfrm>
          <a:prstGeom prst="rect">
            <a:avLst/>
          </a:prstGeom>
          <a:ln w="127000" cap="rnd">
            <a:solidFill>
              <a:srgbClr val="FFFFFF"/>
            </a:solidFill>
          </a:ln>
          <a:effectLst>
            <a:outerShdw blurRad="76200" dist="95250" dir="10500000" sx="97000" sy="23000" kx="900000" algn="br" rotWithShape="0">
              <a:srgbClr val="000000">
                <a:alpha val="20000"/>
              </a:srgbClr>
            </a:outerShdw>
            <a:softEdge rad="63500"/>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anim calcmode="lin" valueType="num">
                                      <p:cBhvr>
                                        <p:cTn id="9" dur="1000" fill="hold"/>
                                        <p:tgtEl>
                                          <p:spTgt spid="21508"/>
                                        </p:tgtEl>
                                        <p:attrNameLst>
                                          <p:attrName>style.rotation</p:attrName>
                                        </p:attrNameLst>
                                      </p:cBhvr>
                                      <p:tavLst>
                                        <p:tav tm="0">
                                          <p:val>
                                            <p:fltVal val="360"/>
                                          </p:val>
                                        </p:tav>
                                        <p:tav tm="100000">
                                          <p:val>
                                            <p:fltVal val="0"/>
                                          </p:val>
                                        </p:tav>
                                      </p:tavLst>
                                    </p:anim>
                                    <p:animEffect transition="in" filter="fade">
                                      <p:cBhvr>
                                        <p:cTn id="10"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404664"/>
            <a:ext cx="6964363" cy="1201737"/>
          </a:xfrm>
        </p:spPr>
        <p:txBody>
          <a:bodyPr/>
          <a:lstStyle/>
          <a:p>
            <a:pPr eaLnBrk="1" fontAlgn="auto" hangingPunct="1">
              <a:spcAft>
                <a:spcPts val="0"/>
              </a:spcAft>
              <a:defRPr/>
            </a:pPr>
            <a:r>
              <a:rPr lang="ru-RU" i="1" dirty="0" smtClean="0">
                <a:solidFill>
                  <a:srgbClr val="1A53C6"/>
                </a:solidFill>
                <a:latin typeface="Arial" pitchFamily="34" charset="0"/>
                <a:cs typeface="Arial" pitchFamily="34" charset="0"/>
              </a:rPr>
              <a:t>Литература</a:t>
            </a:r>
            <a:endParaRPr lang="ru-RU" i="1" dirty="0">
              <a:solidFill>
                <a:srgbClr val="1A53C6"/>
              </a:solidFill>
              <a:latin typeface="Arial" pitchFamily="34" charset="0"/>
              <a:cs typeface="Arial" pitchFamily="34" charset="0"/>
            </a:endParaRPr>
          </a:p>
        </p:txBody>
      </p:sp>
      <p:sp>
        <p:nvSpPr>
          <p:cNvPr id="27651" name="Содержимое 4"/>
          <p:cNvSpPr>
            <a:spLocks noGrp="1"/>
          </p:cNvSpPr>
          <p:nvPr>
            <p:ph idx="1"/>
          </p:nvPr>
        </p:nvSpPr>
        <p:spPr>
          <a:xfrm>
            <a:off x="755576" y="1556792"/>
            <a:ext cx="7704856" cy="3603625"/>
          </a:xfrm>
        </p:spPr>
        <p:txBody>
          <a:bodyPr/>
          <a:lstStyle/>
          <a:p>
            <a:pPr marL="565150" indent="-457200" eaLnBrk="1" hangingPunct="1">
              <a:buFont typeface="Wingdings 3" pitchFamily="18" charset="2"/>
              <a:buAutoNum type="arabicPeriod"/>
            </a:pPr>
            <a:r>
              <a:rPr lang="ru-RU" sz="2400" dirty="0" smtClean="0">
                <a:solidFill>
                  <a:srgbClr val="002060"/>
                </a:solidFill>
                <a:latin typeface="Calibri" pitchFamily="34" charset="0"/>
                <a:ea typeface="Calibri" pitchFamily="34" charset="0"/>
                <a:cs typeface="Calibri" pitchFamily="34" charset="0"/>
              </a:rPr>
              <a:t>Виноградова  Н.Ф. Контроль и оценка в начальной школе.  // Начальная школа, №15, 2006. </a:t>
            </a:r>
          </a:p>
          <a:p>
            <a:pPr marL="565150" indent="-457200" eaLnBrk="1" hangingPunct="1">
              <a:buFont typeface="Wingdings 3" pitchFamily="18" charset="2"/>
              <a:buAutoNum type="arabicPeriod"/>
            </a:pPr>
            <a:r>
              <a:rPr lang="ru-RU" sz="2400" dirty="0" smtClean="0">
                <a:solidFill>
                  <a:srgbClr val="002060"/>
                </a:solidFill>
                <a:latin typeface="Calibri" pitchFamily="34" charset="0"/>
                <a:ea typeface="Calibri" pitchFamily="34" charset="0"/>
                <a:cs typeface="Calibri" pitchFamily="34" charset="0"/>
              </a:rPr>
              <a:t>Воронцов А.Б. Педагогическая технология контроля и  оценки учебной деятельности. М., 2002.  </a:t>
            </a:r>
          </a:p>
          <a:p>
            <a:pPr marL="565150" indent="-457200" eaLnBrk="1" hangingPunct="1">
              <a:buFont typeface="Lucida Sans Unicode" pitchFamily="34" charset="0"/>
              <a:buAutoNum type="arabicPeriod"/>
            </a:pPr>
            <a:r>
              <a:rPr lang="ru-RU" sz="2400" dirty="0" smtClean="0">
                <a:solidFill>
                  <a:srgbClr val="002060"/>
                </a:solidFill>
                <a:latin typeface="Calibri" pitchFamily="34" charset="0"/>
                <a:ea typeface="Calibri" pitchFamily="34" charset="0"/>
                <a:cs typeface="Calibri" pitchFamily="34" charset="0"/>
              </a:rPr>
              <a:t> Ларина    А. Б.  Формирование  познавательной самооценки  учащихся в начальной школе: методическое пособие. – Калининград: КОИРО, 2011.  </a:t>
            </a:r>
          </a:p>
          <a:p>
            <a:pPr marL="565150" indent="-457200" eaLnBrk="1" hangingPunct="1">
              <a:buFont typeface="Lucida Sans Unicode" pitchFamily="34" charset="0"/>
              <a:buAutoNum type="arabicPeriod"/>
            </a:pPr>
            <a:r>
              <a:rPr lang="ru-RU" sz="2400" dirty="0" smtClean="0">
                <a:solidFill>
                  <a:srgbClr val="002060"/>
                </a:solidFill>
                <a:latin typeface="Calibri" pitchFamily="34" charset="0"/>
                <a:ea typeface="Calibri" pitchFamily="34" charset="0"/>
                <a:cs typeface="Calibri" pitchFamily="34" charset="0"/>
              </a:rPr>
              <a:t> </a:t>
            </a:r>
            <a:r>
              <a:rPr lang="ru-RU" sz="2400" dirty="0" err="1" smtClean="0">
                <a:solidFill>
                  <a:srgbClr val="002060"/>
                </a:solidFill>
                <a:latin typeface="Calibri" pitchFamily="34" charset="0"/>
                <a:ea typeface="Calibri" pitchFamily="34" charset="0"/>
                <a:cs typeface="Calibri" pitchFamily="34" charset="0"/>
              </a:rPr>
              <a:t>Цукерман</a:t>
            </a:r>
            <a:r>
              <a:rPr lang="ru-RU" sz="2400" dirty="0" smtClean="0">
                <a:solidFill>
                  <a:srgbClr val="002060"/>
                </a:solidFill>
                <a:latin typeface="Calibri" pitchFamily="34" charset="0"/>
                <a:ea typeface="Calibri" pitchFamily="34" charset="0"/>
                <a:cs typeface="Calibri" pitchFamily="34" charset="0"/>
              </a:rPr>
              <a:t> Г.А. Оценка без отметки. Москва – Рига: П "Эксперимент", 1999.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0"/>
            <a:ext cx="6964363" cy="1201737"/>
          </a:xfrm>
        </p:spPr>
        <p:txBody>
          <a:bodyPr/>
          <a:lstStyle/>
          <a:p>
            <a:pPr eaLnBrk="1" hangingPunct="1">
              <a:defRPr/>
            </a:pPr>
            <a:r>
              <a:rPr lang="ru-RU" altLang="ru-RU" sz="3200" b="1" i="1" dirty="0" smtClean="0">
                <a:solidFill>
                  <a:schemeClr val="accent2">
                    <a:lumMod val="75000"/>
                  </a:schemeClr>
                </a:solidFill>
                <a:latin typeface="Arial" pitchFamily="34" charset="0"/>
                <a:cs typeface="Arial" pitchFamily="34" charset="0"/>
              </a:rPr>
              <a:t>Самоконтроль –     </a:t>
            </a:r>
          </a:p>
        </p:txBody>
      </p:sp>
      <p:sp>
        <p:nvSpPr>
          <p:cNvPr id="4099" name="Rectangle 3"/>
          <p:cNvSpPr>
            <a:spLocks noGrp="1" noChangeArrowheads="1"/>
          </p:cNvSpPr>
          <p:nvPr>
            <p:ph idx="1"/>
          </p:nvPr>
        </p:nvSpPr>
        <p:spPr>
          <a:xfrm>
            <a:off x="1475656" y="980728"/>
            <a:ext cx="6196013" cy="3603625"/>
          </a:xfrm>
        </p:spPr>
        <p:txBody>
          <a:bodyPr rtlCol="0">
            <a:normAutofit/>
          </a:bodyPr>
          <a:lstStyle/>
          <a:p>
            <a:pPr marL="457200" indent="-457200" eaLnBrk="1" fontAlgn="auto" hangingPunct="1">
              <a:spcAft>
                <a:spcPts val="0"/>
              </a:spcAft>
              <a:buFont typeface="Wingdings" pitchFamily="2" charset="2"/>
              <a:buChar char="§"/>
              <a:defRPr/>
            </a:pPr>
            <a:r>
              <a:rPr lang="ru-RU" dirty="0" smtClean="0">
                <a:latin typeface="Arial" pitchFamily="34" charset="0"/>
                <a:cs typeface="Arial" pitchFamily="34" charset="0"/>
              </a:rPr>
              <a:t>проверка собственными силами самих себя, своей работы, своих знаний; </a:t>
            </a:r>
          </a:p>
          <a:p>
            <a:pPr marL="457200" indent="-457200" eaLnBrk="1" fontAlgn="auto" hangingPunct="1">
              <a:spcAft>
                <a:spcPts val="0"/>
              </a:spcAft>
              <a:buFont typeface="Wingdings" pitchFamily="2" charset="2"/>
              <a:buChar char="§"/>
              <a:defRPr/>
            </a:pPr>
            <a:r>
              <a:rPr lang="ru-RU" dirty="0" smtClean="0">
                <a:latin typeface="Arial" pitchFamily="34" charset="0"/>
                <a:cs typeface="Arial" pitchFamily="34" charset="0"/>
              </a:rPr>
              <a:t>регулирование их путем внесения соответствующих корректив.</a:t>
            </a:r>
          </a:p>
          <a:p>
            <a:pPr algn="r" eaLnBrk="1" fontAlgn="auto" hangingPunct="1">
              <a:spcAft>
                <a:spcPts val="0"/>
              </a:spcAft>
              <a:buFont typeface="Wingdings" pitchFamily="2" charset="2"/>
              <a:buNone/>
              <a:defRPr/>
            </a:pPr>
            <a:r>
              <a:rPr lang="ru-RU" sz="3200" dirty="0" smtClean="0"/>
              <a:t> </a:t>
            </a:r>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smtClean="0"/>
          </a:p>
        </p:txBody>
      </p:sp>
      <p:sp>
        <p:nvSpPr>
          <p:cNvPr id="4" name="Прямоугольник 3"/>
          <p:cNvSpPr/>
          <p:nvPr/>
        </p:nvSpPr>
        <p:spPr>
          <a:xfrm>
            <a:off x="2627784" y="2852936"/>
            <a:ext cx="3143361" cy="584775"/>
          </a:xfrm>
          <a:prstGeom prst="rect">
            <a:avLst/>
          </a:prstGeom>
        </p:spPr>
        <p:txBody>
          <a:bodyPr wrap="none">
            <a:spAutoFit/>
          </a:bodyPr>
          <a:lstStyle/>
          <a:p>
            <a:r>
              <a:rPr lang="ru-RU" sz="3200" b="1" i="1" dirty="0" smtClean="0">
                <a:solidFill>
                  <a:schemeClr val="accent2">
                    <a:lumMod val="50000"/>
                  </a:schemeClr>
                </a:solidFill>
                <a:latin typeface="Arial" pitchFamily="34" charset="0"/>
                <a:cs typeface="Arial" pitchFamily="34" charset="0"/>
              </a:rPr>
              <a:t>Самооценка – </a:t>
            </a:r>
            <a:endParaRPr lang="ru-RU" sz="3200" b="1" i="1" dirty="0">
              <a:solidFill>
                <a:schemeClr val="accent2">
                  <a:lumMod val="50000"/>
                </a:schemeClr>
              </a:solidFill>
              <a:latin typeface="Arial" pitchFamily="34" charset="0"/>
              <a:cs typeface="Arial" pitchFamily="34" charset="0"/>
            </a:endParaRPr>
          </a:p>
        </p:txBody>
      </p:sp>
      <p:sp>
        <p:nvSpPr>
          <p:cNvPr id="5" name="Прямоугольник 4"/>
          <p:cNvSpPr/>
          <p:nvPr/>
        </p:nvSpPr>
        <p:spPr>
          <a:xfrm>
            <a:off x="1691680" y="3573016"/>
            <a:ext cx="6480720" cy="1569660"/>
          </a:xfrm>
          <a:prstGeom prst="rect">
            <a:avLst/>
          </a:prstGeom>
        </p:spPr>
        <p:txBody>
          <a:bodyPr wrap="square">
            <a:spAutoFit/>
          </a:bodyPr>
          <a:lstStyle/>
          <a:p>
            <a:r>
              <a:rPr lang="ru-RU" dirty="0" smtClean="0">
                <a:solidFill>
                  <a:schemeClr val="accent5">
                    <a:lumMod val="50000"/>
                  </a:schemeClr>
                </a:solidFill>
              </a:rPr>
              <a:t> </a:t>
            </a:r>
            <a:r>
              <a:rPr lang="ru-RU" sz="2400" dirty="0" smtClean="0">
                <a:solidFill>
                  <a:schemeClr val="tx1">
                    <a:lumMod val="95000"/>
                    <a:lumOff val="5000"/>
                  </a:schemeClr>
                </a:solidFill>
                <a:latin typeface="Arial" pitchFamily="34" charset="0"/>
                <a:cs typeface="Arial" pitchFamily="34" charset="0"/>
              </a:rPr>
              <a:t>оценка человеком самого себя</a:t>
            </a:r>
            <a:r>
              <a:rPr lang="en-US" sz="2400" dirty="0" smtClean="0">
                <a:solidFill>
                  <a:schemeClr val="tx1">
                    <a:lumMod val="95000"/>
                    <a:lumOff val="5000"/>
                  </a:schemeClr>
                </a:solidFill>
                <a:latin typeface="Arial" pitchFamily="34" charset="0"/>
                <a:cs typeface="Arial" pitchFamily="34" charset="0"/>
              </a:rPr>
              <a:t>: </a:t>
            </a:r>
            <a:endParaRPr lang="ru-RU" sz="2400" dirty="0" smtClean="0">
              <a:solidFill>
                <a:schemeClr val="tx1">
                  <a:lumMod val="95000"/>
                  <a:lumOff val="5000"/>
                </a:schemeClr>
              </a:solidFill>
              <a:latin typeface="Arial" pitchFamily="34" charset="0"/>
              <a:cs typeface="Arial" pitchFamily="34" charset="0"/>
            </a:endParaRPr>
          </a:p>
          <a:p>
            <a:r>
              <a:rPr lang="ru-RU" sz="2400" dirty="0" smtClean="0">
                <a:solidFill>
                  <a:schemeClr val="tx1">
                    <a:lumMod val="95000"/>
                    <a:lumOff val="5000"/>
                  </a:schemeClr>
                </a:solidFill>
                <a:latin typeface="Arial" pitchFamily="34" charset="0"/>
                <a:cs typeface="Arial" pitchFamily="34" charset="0"/>
              </a:rPr>
              <a:t>своих качеств, возможностей, способностей, особенностей своей деятельности</a:t>
            </a:r>
            <a:r>
              <a:rPr lang="en-US" sz="2400" dirty="0" smtClean="0">
                <a:solidFill>
                  <a:schemeClr val="tx1">
                    <a:lumMod val="95000"/>
                    <a:lumOff val="5000"/>
                  </a:schemeClr>
                </a:solidFill>
                <a:latin typeface="Arial" pitchFamily="34" charset="0"/>
                <a:cs typeface="Arial" pitchFamily="34" charset="0"/>
              </a:rPr>
              <a:t>.</a:t>
            </a:r>
            <a:endParaRPr lang="ru-RU" dirty="0">
              <a:solidFill>
                <a:schemeClr val="tx1">
                  <a:lumMod val="95000"/>
                  <a:lumOff val="5000"/>
                </a:schemeClr>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82946" name="Picture 2" descr="http://happypeace.ru/wp-content/uploads/2016/09/%D0%92%D0%B8%D0%B4%D1%8B-%D1%81%D0%B0%D0%BC%D0%BE%D0%BE%D1%86%D0%B5%D0%BD%D0%BA%D0%B8-%D0%BB%D0%B8%D1%87%D0%BD%D0%BE%D1%81%D1%82%D0%B8.jpg"/>
          <p:cNvPicPr>
            <a:picLocks noChangeAspect="1" noChangeArrowheads="1"/>
          </p:cNvPicPr>
          <p:nvPr/>
        </p:nvPicPr>
        <p:blipFill>
          <a:blip r:embed="rId2" cstate="print"/>
          <a:srcRect/>
          <a:stretch>
            <a:fillRect/>
          </a:stretch>
        </p:blipFill>
        <p:spPr bwMode="auto">
          <a:xfrm>
            <a:off x="971600" y="188640"/>
            <a:ext cx="7269855" cy="5454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rubeks.ru/wp-content/uploads/2015/06/Formirovanie-samootsenki.jpeg"/>
          <p:cNvPicPr>
            <a:picLocks noChangeAspect="1" noChangeArrowheads="1"/>
          </p:cNvPicPr>
          <p:nvPr/>
        </p:nvPicPr>
        <p:blipFill>
          <a:blip r:embed="rId2" cstate="print"/>
          <a:srcRect/>
          <a:stretch>
            <a:fillRect/>
          </a:stretch>
        </p:blipFill>
        <p:spPr bwMode="auto">
          <a:xfrm>
            <a:off x="1043608" y="620688"/>
            <a:ext cx="7104788" cy="5112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457200"/>
            <a:ext cx="8229600" cy="1143000"/>
          </a:xfrm>
        </p:spPr>
        <p:txBody>
          <a:bodyPr/>
          <a:lstStyle/>
          <a:p>
            <a:pPr eaLnBrk="1" hangingPunct="1"/>
            <a:r>
              <a:rPr lang="ru-RU" sz="3600" b="1" dirty="0" smtClean="0">
                <a:solidFill>
                  <a:srgbClr val="C00000"/>
                </a:solidFill>
                <a:latin typeface="Arial" pitchFamily="34" charset="0"/>
                <a:cs typeface="Arial" pitchFamily="34" charset="0"/>
              </a:rPr>
              <a:t>МЕТОДИКА ФОРМИРОВАНИЯ АДЕКВАТНОЙ САМООЦЕНКИ</a:t>
            </a:r>
          </a:p>
        </p:txBody>
      </p:sp>
      <p:sp>
        <p:nvSpPr>
          <p:cNvPr id="28675" name="Rectangle 4"/>
          <p:cNvSpPr>
            <a:spLocks noChangeArrowheads="1"/>
          </p:cNvSpPr>
          <p:nvPr/>
        </p:nvSpPr>
        <p:spPr bwMode="auto">
          <a:xfrm>
            <a:off x="827584" y="2996952"/>
            <a:ext cx="6984776" cy="8382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2. </a:t>
            </a:r>
            <a:r>
              <a:rPr lang="ru-RU" sz="3200" b="1" dirty="0" smtClean="0">
                <a:solidFill>
                  <a:srgbClr val="0000CC"/>
                </a:solidFill>
              </a:rPr>
              <a:t>КОЛЛЕКТИВНЫЙ </a:t>
            </a:r>
            <a:r>
              <a:rPr lang="ru-RU" sz="3200" b="1" dirty="0" smtClean="0">
                <a:solidFill>
                  <a:srgbClr val="0000CC"/>
                </a:solidFill>
                <a:effectLst/>
              </a:rPr>
              <a:t>ВЫБОР </a:t>
            </a:r>
            <a:r>
              <a:rPr lang="ru-RU" sz="3200" b="1" dirty="0">
                <a:solidFill>
                  <a:srgbClr val="0000CC"/>
                </a:solidFill>
                <a:effectLst/>
              </a:rPr>
              <a:t>ЭТАЛОНА</a:t>
            </a:r>
          </a:p>
        </p:txBody>
      </p:sp>
      <p:sp>
        <p:nvSpPr>
          <p:cNvPr id="28676" name="Rectangle 6"/>
          <p:cNvSpPr>
            <a:spLocks noChangeArrowheads="1"/>
          </p:cNvSpPr>
          <p:nvPr/>
        </p:nvSpPr>
        <p:spPr bwMode="auto">
          <a:xfrm>
            <a:off x="827584" y="4221088"/>
            <a:ext cx="5410200" cy="762000"/>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a:solidFill>
                  <a:srgbClr val="0000CC"/>
                </a:solidFill>
                <a:effectLst/>
              </a:rPr>
              <a:t>3. ОЦЕНКА СЕБЯ</a:t>
            </a:r>
          </a:p>
        </p:txBody>
      </p:sp>
      <p:sp>
        <p:nvSpPr>
          <p:cNvPr id="28677" name="Rectangle 7"/>
          <p:cNvSpPr>
            <a:spLocks noChangeArrowheads="1"/>
          </p:cNvSpPr>
          <p:nvPr/>
        </p:nvSpPr>
        <p:spPr bwMode="auto">
          <a:xfrm>
            <a:off x="827584" y="5229200"/>
            <a:ext cx="6248400" cy="72697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4. КОРРЕКЦИЯ САМООЦЕНКИ</a:t>
            </a:r>
          </a:p>
        </p:txBody>
      </p:sp>
      <p:sp>
        <p:nvSpPr>
          <p:cNvPr id="28678" name="Rectangle 10"/>
          <p:cNvSpPr>
            <a:spLocks noChangeArrowheads="1"/>
          </p:cNvSpPr>
          <p:nvPr/>
        </p:nvSpPr>
        <p:spPr bwMode="auto">
          <a:xfrm>
            <a:off x="827584" y="1916832"/>
            <a:ext cx="5410200" cy="766936"/>
          </a:xfrm>
          <a:prstGeom prst="rect">
            <a:avLst/>
          </a:prstGeom>
          <a:solidFill>
            <a:schemeClr val="bg1">
              <a:lumMod val="75000"/>
            </a:schemeClr>
          </a:solidFill>
          <a:ln w="9525">
            <a:solidFill>
              <a:schemeClr val="tx1"/>
            </a:solidFill>
            <a:miter lim="800000"/>
            <a:headEnd/>
            <a:tailEnd/>
          </a:ln>
        </p:spPr>
        <p:txBody>
          <a:bodyPr wrap="none" anchor="ctr"/>
          <a:lstStyle/>
          <a:p>
            <a:r>
              <a:rPr lang="ru-RU" sz="3200" b="1" dirty="0">
                <a:solidFill>
                  <a:srgbClr val="0000CC"/>
                </a:solidFill>
                <a:effectLst/>
              </a:rPr>
              <a:t>1. ДИАГНОСТИКА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2867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14538</TotalTime>
  <Words>1026</Words>
  <Application>Microsoft Office PowerPoint</Application>
  <PresentationFormat>Экран (4:3)</PresentationFormat>
  <Paragraphs>185</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Кнопка</vt:lpstr>
      <vt:lpstr>Из опыта работы учителя начальных классов Кравченко Натальи Владимировны по теме:  «Формирование контрольно-оценочной деятельности младших школьников на уроках в условиях реализации ФГОС»</vt:lpstr>
      <vt:lpstr>Слайд 2</vt:lpstr>
      <vt:lpstr>Слайд 3</vt:lpstr>
      <vt:lpstr>Слайд 4</vt:lpstr>
      <vt:lpstr>Слайд 5</vt:lpstr>
      <vt:lpstr>Самоконтроль –     </vt:lpstr>
      <vt:lpstr>Слайд 7</vt:lpstr>
      <vt:lpstr>Слайд 8</vt:lpstr>
      <vt:lpstr>МЕТОДИКА ФОРМИРОВАНИЯ АДЕКВАТНОЙ САМООЦЕНКИ</vt:lpstr>
      <vt:lpstr>Диагностика самооценки Методика "Лесенка" В.Щур </vt:lpstr>
      <vt:lpstr>Слайд 11</vt:lpstr>
      <vt:lpstr>Слайд 12</vt:lpstr>
      <vt:lpstr>Слайд 13</vt:lpstr>
      <vt:lpstr>Слайд 14</vt:lpstr>
      <vt:lpstr>Слайд 15</vt:lpstr>
      <vt:lpstr>Слайд 16</vt:lpstr>
      <vt:lpstr>Слайд 17</vt:lpstr>
      <vt:lpstr>Методика “Какой Я?</vt:lpstr>
      <vt:lpstr>Слайд 19</vt:lpstr>
      <vt:lpstr>Слайд 20</vt:lpstr>
      <vt:lpstr>Слайд 21</vt:lpstr>
      <vt:lpstr>Слайд 22</vt:lpstr>
      <vt:lpstr>Рисуночный тест</vt:lpstr>
      <vt:lpstr>Рисуночный тест</vt:lpstr>
      <vt:lpstr>Слайд 25</vt:lpstr>
      <vt:lpstr>Слайд 26</vt:lpstr>
      <vt:lpstr>   Цель: нахождение количественного выражения уровня самооценки методом набора слов, соответствующих «идеалу» и «антиидеалу»   </vt:lpstr>
      <vt:lpstr>КЛЮЧ</vt:lpstr>
      <vt:lpstr>Методика «Три оценки» А.И. Липкиной</vt:lpstr>
      <vt:lpstr>Слайд 30</vt:lpstr>
      <vt:lpstr>Слайд 31</vt:lpstr>
      <vt:lpstr>Слайд 32</vt:lpstr>
      <vt:lpstr>Слайд 33</vt:lpstr>
      <vt:lpstr>Слайд 34</vt:lpstr>
      <vt:lpstr>«Дерево знаний»</vt:lpstr>
      <vt:lpstr>Рефлексивный плакат</vt:lpstr>
      <vt:lpstr>Оценивание своей активности и качества своей работы на уроке.</vt:lpstr>
      <vt:lpstr>«Сосед по парте»</vt:lpstr>
      <vt:lpstr>Основными принципами оценивания являются: </vt:lpstr>
      <vt:lpstr>МЕТОДИКА ФОРМИРОВАНИЯ АДЕКВАТНОЙ САМООЦЕНКИ</vt:lpstr>
      <vt:lpstr>Критерии устного ответа  1.Соответствует  ли ответ заданному вопросу? 2. Последовательно ли отвечал? 3. Можно ли считать ответ убедительным? 4. Достаточно ли было приведено примеров, фактов для подтверждения изложенного? 5. Были ли ошибки по существу изложения? </vt:lpstr>
      <vt:lpstr>Слайд 42</vt:lpstr>
      <vt:lpstr>Слайд 43</vt:lpstr>
      <vt:lpstr>МЕТОДИКА ФОРМИРОВАНИЯ АДЕКВАТНОЙ САМООЦЕНКИ</vt:lpstr>
      <vt:lpstr>Алгоритмы устной самооценки</vt:lpstr>
      <vt:lpstr>Алгоритм самооценивания  </vt:lpstr>
      <vt:lpstr>Слайд 47</vt:lpstr>
      <vt:lpstr>Слайд 48</vt:lpstr>
      <vt:lpstr>Слайд 49</vt:lpstr>
      <vt:lpstr>Слайд 50</vt:lpstr>
      <vt:lpstr>Слайд 51</vt:lpstr>
      <vt:lpstr>Слайд 52</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Выработка самооценки учащихся начальных классов</dc:title>
  <dc:creator>MaKsImUs</dc:creator>
  <cp:lastModifiedBy>000</cp:lastModifiedBy>
  <cp:revision>95</cp:revision>
  <dcterms:created xsi:type="dcterms:W3CDTF">2014-11-03T13:52:01Z</dcterms:created>
  <dcterms:modified xsi:type="dcterms:W3CDTF">2017-01-29T18:06:21Z</dcterms:modified>
</cp:coreProperties>
</file>