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40"/>
  </p:notesMasterIdLst>
  <p:sldIdLst>
    <p:sldId id="348" r:id="rId2"/>
    <p:sldId id="376" r:id="rId3"/>
    <p:sldId id="377" r:id="rId4"/>
    <p:sldId id="378" r:id="rId5"/>
    <p:sldId id="307" r:id="rId6"/>
    <p:sldId id="351" r:id="rId7"/>
    <p:sldId id="353" r:id="rId8"/>
    <p:sldId id="373" r:id="rId9"/>
    <p:sldId id="372" r:id="rId10"/>
    <p:sldId id="354" r:id="rId11"/>
    <p:sldId id="317" r:id="rId12"/>
    <p:sldId id="360" r:id="rId13"/>
    <p:sldId id="358" r:id="rId14"/>
    <p:sldId id="328" r:id="rId15"/>
    <p:sldId id="327" r:id="rId16"/>
    <p:sldId id="326" r:id="rId17"/>
    <p:sldId id="375" r:id="rId18"/>
    <p:sldId id="355" r:id="rId19"/>
    <p:sldId id="322" r:id="rId20"/>
    <p:sldId id="357" r:id="rId21"/>
    <p:sldId id="321" r:id="rId22"/>
    <p:sldId id="361" r:id="rId23"/>
    <p:sldId id="347" r:id="rId24"/>
    <p:sldId id="359" r:id="rId25"/>
    <p:sldId id="367" r:id="rId26"/>
    <p:sldId id="370" r:id="rId27"/>
    <p:sldId id="363" r:id="rId28"/>
    <p:sldId id="369" r:id="rId29"/>
    <p:sldId id="368" r:id="rId30"/>
    <p:sldId id="364" r:id="rId31"/>
    <p:sldId id="365" r:id="rId32"/>
    <p:sldId id="380" r:id="rId33"/>
    <p:sldId id="381" r:id="rId34"/>
    <p:sldId id="382" r:id="rId35"/>
    <p:sldId id="309" r:id="rId36"/>
    <p:sldId id="339" r:id="rId37"/>
    <p:sldId id="366" r:id="rId38"/>
    <p:sldId id="384" r:id="rId3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FF00"/>
    <a:srgbClr val="FF0000"/>
    <a:srgbClr val="0000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620" autoAdjust="0"/>
  </p:normalViewPr>
  <p:slideViewPr>
    <p:cSldViewPr>
      <p:cViewPr varScale="1">
        <p:scale>
          <a:sx n="64" d="100"/>
          <a:sy n="64" d="100"/>
        </p:scale>
        <p:origin x="-48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AEC4CB-42CF-4469-AFA3-2ECFA0E871A9}" type="datetimeFigureOut">
              <a:rPr lang="ru-RU" smtClean="0"/>
              <a:t>04.08.2016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3AA20A-C4AD-4FB8-9F73-260D6AC69D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5740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AA20A-C4AD-4FB8-9F73-260D6AC69D6C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9476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AA20A-C4AD-4FB8-9F73-260D6AC69D6C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01952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7171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7172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7173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/>
            </a:p>
          </p:txBody>
        </p:sp>
        <p:grpSp>
          <p:nvGrpSpPr>
            <p:cNvPr id="7174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7175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7176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7177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7178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7179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7180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7181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7182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7183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7184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7185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7186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7187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/>
              </a:p>
            </p:txBody>
          </p:sp>
        </p:grpSp>
        <p:sp>
          <p:nvSpPr>
            <p:cNvPr id="7188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7189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7190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7191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7192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7193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7194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7195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7196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7197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7198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 dirty="0"/>
            </a:p>
          </p:txBody>
        </p:sp>
        <p:grpSp>
          <p:nvGrpSpPr>
            <p:cNvPr id="7199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7200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7201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7202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7203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7204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 dirty="0"/>
              </a:p>
            </p:txBody>
          </p:sp>
        </p:grpSp>
        <p:sp>
          <p:nvSpPr>
            <p:cNvPr id="7205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7206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 dirty="0"/>
            </a:p>
          </p:txBody>
        </p:sp>
      </p:grpSp>
      <p:sp>
        <p:nvSpPr>
          <p:cNvPr id="7207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7208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7209" name="Rectangle 41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7210" name="Rectangle 42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7211" name="Rectangle 4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D9D5B18D-32DA-4EC1-81B4-44A4FEBD2BF8}" type="slidenum">
              <a:rPr lang="ru-RU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CE7271-0C63-4B48-B53E-64570D68F0A4}" type="slidenum">
              <a:rPr lang="ru-RU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0ACEB4-0704-47EA-93EE-F254A3B5FD9A}" type="slidenum">
              <a:rPr lang="ru-RU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24E12200-D938-4020-881F-BA19AD9DD734}" type="slidenum">
              <a:rPr lang="ru-RU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D2CDAD0F-C3F4-4F65-AA7A-41D2DA5F8D85}" type="slidenum">
              <a:rPr lang="ru-RU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F5035251-F47F-41D4-B4A0-7D4F0C539030}" type="slidenum">
              <a:rPr lang="ru-RU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F8E3F330-1D61-4313-95E7-5C41A59772DB}" type="slidenum">
              <a:rPr lang="ru-RU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905E645F-7F88-45CF-9F3F-C7678A584955}" type="slidenum">
              <a:rPr lang="ru-RU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Заголовок, 2 маленьких объекта и 1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half" idx="3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9434D49B-8001-4C80-B814-4A0BA43577C2}" type="slidenum">
              <a:rPr lang="ru-RU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FF72C1AD-AB1C-4302-ACD3-12F069E0473B}" type="slidenum">
              <a:rPr lang="ru-RU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C0C80A4B-F0BC-46F8-AD7A-8F552B20F7B0}" type="slidenum">
              <a:rPr lang="ru-RU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D20A54-7529-4E4C-A78B-9E98DDA31BFD}" type="slidenum">
              <a:rPr lang="ru-RU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19089553-860C-4A20-9F3D-B1FD802C3740}" type="slidenum">
              <a:rPr lang="ru-RU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B148C0-C317-49E4-BFE6-82F02C6018D0}" type="slidenum">
              <a:rPr lang="ru-RU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B4D8FE-CA5F-4C08-9DFA-9778C0539CF1}" type="slidenum">
              <a:rPr lang="ru-RU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E320EE-DBF6-4108-9228-759E2A26842A}" type="slidenum">
              <a:rPr lang="ru-RU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E9E876-8546-4605-AFB3-872926B1DF29}" type="slidenum">
              <a:rPr lang="ru-RU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8B64AC-F23A-4F26-A129-93312AE3EB60}" type="slidenum">
              <a:rPr lang="ru-RU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F44F59-AA9D-413E-A91A-04FD7F20BFEB}" type="slidenum">
              <a:rPr lang="ru-RU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1DC3C3-2152-4984-8F79-40B842CEDC68}" type="slidenum">
              <a:rPr lang="ru-RU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6147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6148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6149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/>
            </a:p>
          </p:txBody>
        </p:sp>
        <p:grpSp>
          <p:nvGrpSpPr>
            <p:cNvPr id="6150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6151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6152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6153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6154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6155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6156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6157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6158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6159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6160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6161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6162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6163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/>
              </a:p>
            </p:txBody>
          </p:sp>
        </p:grpSp>
        <p:sp>
          <p:nvSpPr>
            <p:cNvPr id="6164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6165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6166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6167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6168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6169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6170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6171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6172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6173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6174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 dirty="0"/>
            </a:p>
          </p:txBody>
        </p:sp>
        <p:grpSp>
          <p:nvGrpSpPr>
            <p:cNvPr id="6175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6176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6177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6178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6179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6180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 dirty="0"/>
              </a:p>
            </p:txBody>
          </p:sp>
        </p:grpSp>
        <p:sp>
          <p:nvSpPr>
            <p:cNvPr id="618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618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 dirty="0"/>
            </a:p>
          </p:txBody>
        </p:sp>
      </p:grpSp>
      <p:sp>
        <p:nvSpPr>
          <p:cNvPr id="6183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6184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6185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6186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fld id="{91EF7C79-CB09-4725-B447-D29E68DE42DC}" type="slidenum">
              <a:rPr lang="ru-RU"/>
              <a:pPr/>
              <a:t>‹#›</a:t>
            </a:fld>
            <a:endParaRPr lang="ru-RU" dirty="0"/>
          </a:p>
        </p:txBody>
      </p:sp>
      <p:sp>
        <p:nvSpPr>
          <p:cNvPr id="6187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7" r:id="rId16"/>
    <p:sldLayoutId id="2147483668" r:id="rId17"/>
    <p:sldLayoutId id="2147483669" r:id="rId18"/>
    <p:sldLayoutId id="2147483670" r:id="rId19"/>
    <p:sldLayoutId id="2147483671" r:id="rId20"/>
  </p:sldLayoutIdLst>
  <p:transition spd="slow"/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gif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77813"/>
            <a:ext cx="7931224" cy="1134963"/>
          </a:xfrm>
        </p:spPr>
        <p:txBody>
          <a:bodyPr/>
          <a:lstStyle/>
          <a:p>
            <a:pPr lvl="0">
              <a:spcBef>
                <a:spcPct val="20000"/>
              </a:spcBef>
            </a:pPr>
            <a:r>
              <a:rPr lang="en-US" sz="2000" dirty="0" smtClean="0">
                <a:solidFill>
                  <a:srgbClr val="FFFFFF"/>
                </a:solidFill>
                <a:effectLst/>
                <a:latin typeface="Arial, sans-serif"/>
                <a:ea typeface="+mn-ea"/>
                <a:cs typeface="+mn-cs"/>
              </a:rPr>
              <a:t/>
            </a:r>
            <a:br>
              <a:rPr lang="en-US" sz="2000" dirty="0" smtClean="0">
                <a:solidFill>
                  <a:srgbClr val="FFFFFF"/>
                </a:solidFill>
                <a:effectLst/>
                <a:latin typeface="Arial, sans-serif"/>
                <a:ea typeface="+mn-ea"/>
                <a:cs typeface="+mn-cs"/>
              </a:rPr>
            </a:br>
            <a:r>
              <a:rPr lang="ru-RU" sz="6000" b="1" i="1" dirty="0">
                <a:solidFill>
                  <a:srgbClr val="FF00FF"/>
                </a:solidFill>
                <a:ea typeface="+mn-ea"/>
                <a:cs typeface="+mn-cs"/>
              </a:rPr>
              <a:t>Вырубка </a:t>
            </a:r>
            <a:r>
              <a:rPr lang="en-US" sz="6000" b="1" i="1" dirty="0">
                <a:solidFill>
                  <a:srgbClr val="FF00FF"/>
                </a:solidFill>
                <a:ea typeface="+mn-ea"/>
                <a:cs typeface="+mn-cs"/>
              </a:rPr>
              <a:t>	</a:t>
            </a:r>
            <a:r>
              <a:rPr lang="ru-RU" sz="6000" b="1" i="1" dirty="0" smtClean="0">
                <a:solidFill>
                  <a:srgbClr val="FF00FF"/>
                </a:solidFill>
                <a:ea typeface="+mn-ea"/>
                <a:cs typeface="+mn-cs"/>
              </a:rPr>
              <a:t>лесов</a:t>
            </a:r>
            <a:r>
              <a:rPr lang="ru-RU" sz="3200" b="1" i="1" dirty="0">
                <a:solidFill>
                  <a:srgbClr val="FF00FF"/>
                </a:solidFill>
                <a:latin typeface="Verdana"/>
                <a:ea typeface="+mn-ea"/>
                <a:cs typeface="+mn-cs"/>
              </a:rPr>
              <a:t/>
            </a:r>
            <a:br>
              <a:rPr lang="ru-RU" sz="3200" b="1" i="1" dirty="0">
                <a:solidFill>
                  <a:srgbClr val="FF00FF"/>
                </a:solidFill>
                <a:latin typeface="Verdana"/>
                <a:ea typeface="+mn-ea"/>
                <a:cs typeface="+mn-cs"/>
              </a:rPr>
            </a:br>
            <a:r>
              <a:rPr lang="ru-RU" sz="1800" b="1" i="1" dirty="0">
                <a:solidFill>
                  <a:srgbClr val="FF00FF"/>
                </a:solidFill>
                <a:effectLst/>
                <a:latin typeface="Arial, sans-serif"/>
                <a:ea typeface="+mn-ea"/>
                <a:cs typeface="+mn-cs"/>
              </a:rPr>
              <a:t/>
            </a:r>
            <a:br>
              <a:rPr lang="ru-RU" sz="1800" b="1" i="1" dirty="0">
                <a:solidFill>
                  <a:srgbClr val="FF00FF"/>
                </a:solidFill>
                <a:effectLst/>
                <a:latin typeface="Arial, sans-serif"/>
                <a:ea typeface="+mn-ea"/>
                <a:cs typeface="+mn-cs"/>
              </a:rPr>
            </a:br>
            <a:endParaRPr lang="ru-RU" sz="1800" b="1" i="1" dirty="0">
              <a:solidFill>
                <a:srgbClr val="FF00FF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771800" y="5733256"/>
            <a:ext cx="4114800" cy="792087"/>
          </a:xfrm>
        </p:spPr>
        <p:txBody>
          <a:bodyPr/>
          <a:lstStyle/>
          <a:p>
            <a:pPr marL="0" lvl="0" indent="0" algn="ctr">
              <a:buClr>
                <a:srgbClr val="FFFFCC"/>
              </a:buClr>
              <a:buNone/>
            </a:pPr>
            <a:r>
              <a:rPr lang="ru-RU" sz="2000" b="1" dirty="0" smtClean="0">
                <a:solidFill>
                  <a:srgbClr val="FFFF00"/>
                </a:solidFill>
                <a:latin typeface="Arial, sans-serif"/>
              </a:rPr>
              <a:t>     Москва</a:t>
            </a:r>
          </a:p>
          <a:p>
            <a:pPr marL="0" lvl="0" indent="0" algn="ctr">
              <a:buClr>
                <a:srgbClr val="FFFFCC"/>
              </a:buClr>
              <a:buNone/>
            </a:pPr>
            <a:r>
              <a:rPr lang="ru-RU" sz="2000" b="1" dirty="0" smtClean="0">
                <a:solidFill>
                  <a:srgbClr val="FFFF00"/>
                </a:solidFill>
                <a:latin typeface="Arial, sans-serif"/>
              </a:rPr>
              <a:t> </a:t>
            </a:r>
            <a:r>
              <a:rPr lang="en-US" sz="2000" b="1" dirty="0" smtClean="0">
                <a:solidFill>
                  <a:srgbClr val="FFFF00"/>
                </a:solidFill>
                <a:latin typeface="Arial, sans-serif"/>
              </a:rPr>
              <a:t>    </a:t>
            </a:r>
            <a:r>
              <a:rPr lang="ru-RU" sz="2000" b="1" dirty="0" smtClean="0">
                <a:solidFill>
                  <a:srgbClr val="FFFF00"/>
                </a:solidFill>
                <a:latin typeface="Arial, sans-serif"/>
              </a:rPr>
              <a:t>2016 </a:t>
            </a:r>
            <a:r>
              <a:rPr lang="ru-RU" sz="2000" b="1" dirty="0">
                <a:solidFill>
                  <a:srgbClr val="FFFF00"/>
                </a:solidFill>
                <a:latin typeface="Arial, sans-serif"/>
              </a:rPr>
              <a:t>г.</a:t>
            </a:r>
            <a:endParaRPr lang="ru-RU" sz="2000" b="1" dirty="0">
              <a:solidFill>
                <a:srgbClr val="FFFF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76872"/>
            <a:ext cx="3312368" cy="4275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 rot="10800000" flipV="1">
            <a:off x="4211960" y="4113657"/>
            <a:ext cx="468052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buClr>
                <a:srgbClr val="FFFFCC"/>
              </a:buClr>
              <a:buSzPct val="60000"/>
            </a:pPr>
            <a:r>
              <a:rPr lang="en-US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Выполнила:  </a:t>
            </a:r>
            <a:r>
              <a:rPr lang="ru-RU" b="1" kern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Саурская</a:t>
            </a:r>
            <a:r>
              <a:rPr lang="ru-RU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Е.Д.</a:t>
            </a:r>
          </a:p>
          <a:p>
            <a:pPr lvl="0" algn="ctr">
              <a:spcBef>
                <a:spcPct val="20000"/>
              </a:spcBef>
              <a:buClr>
                <a:srgbClr val="FFFFCC"/>
              </a:buClr>
              <a:buSzPct val="60000"/>
            </a:pPr>
            <a:r>
              <a:rPr lang="ru-RU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	воспитатель </a:t>
            </a:r>
            <a:r>
              <a:rPr lang="en-US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кв. категории</a:t>
            </a:r>
          </a:p>
          <a:p>
            <a:pPr lvl="0" algn="ctr">
              <a:spcBef>
                <a:spcPct val="20000"/>
              </a:spcBef>
              <a:buClr>
                <a:srgbClr val="FFFFCC"/>
              </a:buClr>
              <a:buSzPct val="60000"/>
            </a:pPr>
            <a:r>
              <a:rPr lang="ru-RU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ГБОУ </a:t>
            </a:r>
            <a:r>
              <a:rPr lang="ru-RU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Школа № 2127</a:t>
            </a:r>
          </a:p>
        </p:txBody>
      </p:sp>
    </p:spTree>
    <p:extLst>
      <p:ext uri="{BB962C8B-B14F-4D97-AF65-F5344CB8AC3E}">
        <p14:creationId xmlns:p14="http://schemas.microsoft.com/office/powerpoint/2010/main" val="404733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404665"/>
            <a:ext cx="6560971" cy="648071"/>
          </a:xfrm>
        </p:spPr>
        <p:txBody>
          <a:bodyPr/>
          <a:lstStyle/>
          <a:p>
            <a:pPr marL="342900" lvl="0" indent="-342900" algn="l">
              <a:spcBef>
                <a:spcPct val="20000"/>
              </a:spcBef>
            </a:pPr>
            <a:r>
              <a:rPr lang="ru-RU" sz="3200" b="1" dirty="0" smtClean="0">
                <a:solidFill>
                  <a:srgbClr val="FF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Лес – это строительный материал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124745"/>
            <a:ext cx="2208857" cy="1722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 descr="http://im0-tub-ru.yandex.net/i?id=281521127-01-72&amp;n=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41" y="1385738"/>
            <a:ext cx="2094817" cy="157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46323" y="3140968"/>
            <a:ext cx="10919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b="1" kern="0" dirty="0" smtClean="0">
                <a:solidFill>
                  <a:srgbClr val="FFFFFF"/>
                </a:solidFill>
                <a:effectLst/>
                <a:latin typeface="Arial"/>
                <a:ea typeface="+mj-ea"/>
                <a:cs typeface="+mj-cs"/>
              </a:rPr>
              <a:t>Шпалы </a:t>
            </a:r>
            <a:endParaRPr lang="ru-RU" sz="18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58044" y="3114193"/>
            <a:ext cx="3252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b="1" kern="0" dirty="0" smtClean="0">
                <a:solidFill>
                  <a:srgbClr val="FFFFFF"/>
                </a:solidFill>
                <a:effectLst/>
                <a:latin typeface="Arial"/>
                <a:ea typeface="+mj-ea"/>
                <a:cs typeface="+mj-cs"/>
              </a:rPr>
              <a:t>Древесина </a:t>
            </a:r>
            <a:r>
              <a:rPr lang="ru-RU" sz="1800" b="1" kern="0" dirty="0">
                <a:solidFill>
                  <a:srgbClr val="FFFFFF"/>
                </a:solidFill>
                <a:effectLst/>
                <a:latin typeface="Arial"/>
                <a:ea typeface="+mj-ea"/>
                <a:cs typeface="+mj-cs"/>
              </a:rPr>
              <a:t>для постройки </a:t>
            </a:r>
            <a:endParaRPr lang="ru-RU" sz="1800" b="1" dirty="0"/>
          </a:p>
        </p:txBody>
      </p:sp>
      <p:pic>
        <p:nvPicPr>
          <p:cNvPr id="10246" name="Picture 6" descr="http://s3.uploads.ru/t/jylu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80" y="3909246"/>
            <a:ext cx="2880320" cy="1920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43758" y="6037539"/>
            <a:ext cx="31582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b="1" kern="0" dirty="0" smtClean="0">
                <a:solidFill>
                  <a:srgbClr val="FFFFFF"/>
                </a:solidFill>
                <a:effectLst/>
                <a:latin typeface="Arial"/>
                <a:ea typeface="+mj-ea"/>
                <a:cs typeface="+mj-cs"/>
              </a:rPr>
              <a:t>Столбы </a:t>
            </a:r>
            <a:r>
              <a:rPr lang="ru-RU" sz="1800" b="1" kern="0" dirty="0">
                <a:solidFill>
                  <a:srgbClr val="FFFFFF"/>
                </a:solidFill>
                <a:effectLst/>
                <a:latin typeface="Arial"/>
                <a:ea typeface="+mj-ea"/>
                <a:cs typeface="+mj-cs"/>
              </a:rPr>
              <a:t>электропередачи</a:t>
            </a:r>
            <a:endParaRPr lang="ru-RU" sz="1800" b="1" dirty="0"/>
          </a:p>
        </p:txBody>
      </p:sp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3909246"/>
            <a:ext cx="1268156" cy="1944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9" name="Picture 9" descr="http://interiorno.ru/wp-content/uploads/2011/08/387_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718" y="4149080"/>
            <a:ext cx="1949843" cy="1464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801763" y="5924274"/>
            <a:ext cx="23439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kern="0" dirty="0" smtClean="0">
                <a:solidFill>
                  <a:srgbClr val="FFFFFF"/>
                </a:solidFill>
                <a:effectLst/>
                <a:latin typeface="Arial"/>
                <a:ea typeface="+mj-ea"/>
                <a:cs typeface="+mj-cs"/>
              </a:rPr>
              <a:t>Мебель </a:t>
            </a:r>
            <a:r>
              <a:rPr lang="ru-RU" b="1" kern="0" dirty="0">
                <a:solidFill>
                  <a:srgbClr val="FFFFFF"/>
                </a:solidFill>
                <a:effectLst/>
                <a:latin typeface="Arial"/>
                <a:ea typeface="+mj-ea"/>
                <a:cs typeface="+mj-cs"/>
              </a:rPr>
              <a:t>и </a:t>
            </a:r>
            <a:r>
              <a:rPr lang="ru-RU" b="1" kern="0" dirty="0" smtClean="0">
                <a:solidFill>
                  <a:srgbClr val="FFFFFF"/>
                </a:solidFill>
                <a:effectLst/>
                <a:latin typeface="Arial"/>
                <a:ea typeface="+mj-ea"/>
                <a:cs typeface="+mj-cs"/>
              </a:rPr>
              <a:t>бумага</a:t>
            </a:r>
            <a:endParaRPr lang="ru-RU" b="1" dirty="0"/>
          </a:p>
        </p:txBody>
      </p:sp>
      <p:pic>
        <p:nvPicPr>
          <p:cNvPr id="10251" name="Picture 11" descr="http://rnns.ru/uploads/posts/2011-07/thumbs/1311782234_r.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193" y="1295355"/>
            <a:ext cx="2333547" cy="1751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331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992888" cy="1368152"/>
          </a:xfrm>
        </p:spPr>
        <p:txBody>
          <a:bodyPr/>
          <a:lstStyle/>
          <a:p>
            <a:pPr algn="l"/>
            <a:r>
              <a:rPr lang="ru-RU" sz="2200" dirty="0" smtClean="0">
                <a:solidFill>
                  <a:srgbClr val="CCECFF"/>
                </a:solidFill>
              </a:rPr>
              <a:t/>
            </a:r>
            <a:br>
              <a:rPr lang="ru-RU" sz="2200" dirty="0" smtClean="0">
                <a:solidFill>
                  <a:srgbClr val="CCECFF"/>
                </a:solidFill>
              </a:rPr>
            </a:br>
            <a:r>
              <a:rPr lang="ru-RU" sz="2200" dirty="0">
                <a:solidFill>
                  <a:srgbClr val="CCECFF"/>
                </a:solidFill>
              </a:rPr>
              <a:t/>
            </a:r>
            <a:br>
              <a:rPr lang="ru-RU" sz="2200" dirty="0">
                <a:solidFill>
                  <a:srgbClr val="CCECFF"/>
                </a:solidFill>
              </a:rPr>
            </a:br>
            <a:r>
              <a:rPr lang="ru-RU" sz="2400" b="1" dirty="0" smtClean="0">
                <a:solidFill>
                  <a:srgbClr val="FF0000"/>
                </a:solidFill>
                <a:effectLst/>
                <a:latin typeface="Times New Roman"/>
              </a:rPr>
              <a:t/>
            </a:r>
            <a:br>
              <a:rPr lang="ru-RU" sz="2400" b="1" dirty="0" smtClean="0">
                <a:solidFill>
                  <a:srgbClr val="FF0000"/>
                </a:solidFill>
                <a:effectLst/>
                <a:latin typeface="Times New Roman"/>
              </a:rPr>
            </a:b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28800"/>
            <a:ext cx="7272808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539552" y="188640"/>
            <a:ext cx="7931224" cy="973733"/>
          </a:xfrm>
        </p:spPr>
        <p:txBody>
          <a:bodyPr/>
          <a:lstStyle/>
          <a:p>
            <a:r>
              <a:rPr lang="ru-RU" sz="2400" b="1" dirty="0">
                <a:solidFill>
                  <a:srgbClr val="FF0000"/>
                </a:solidFill>
                <a:latin typeface="Arial"/>
                <a:ea typeface="+mj-ea"/>
                <a:cs typeface="+mj-cs"/>
              </a:rPr>
              <a:t>Одной из важнейших экологических проблем в наше время является </a:t>
            </a:r>
            <a:r>
              <a:rPr lang="ru-RU" sz="2800" dirty="0">
                <a:solidFill>
                  <a:srgbClr val="FFFF00"/>
                </a:solidFill>
                <a:latin typeface="Arial"/>
                <a:ea typeface="+mj-ea"/>
                <a:cs typeface="+mj-cs"/>
              </a:rPr>
              <a:t>вырубка лесов.</a:t>
            </a:r>
            <a:br>
              <a:rPr lang="ru-RU" sz="2800" dirty="0">
                <a:solidFill>
                  <a:srgbClr val="FFFF00"/>
                </a:solidFill>
                <a:latin typeface="Arial"/>
                <a:ea typeface="+mj-ea"/>
                <a:cs typeface="+mj-cs"/>
              </a:rPr>
            </a:br>
            <a:endParaRPr lang="ru-RU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51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457200" y="3682682"/>
          <a:ext cx="8229600" cy="365760"/>
        </p:xfrm>
        <a:graphic>
          <a:graphicData uri="http://schemas.openxmlformats.org/drawingml/2006/table">
            <a:tbl>
              <a:tblPr/>
              <a:tblGrid>
                <a:gridCol w="8229600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 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67544" y="454130"/>
            <a:ext cx="813690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Вырубка лесов в Москве и области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61" name="Picture 5" descr="http://www.begin-online.ru/images/438C111C5AEA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52736"/>
            <a:ext cx="6912768" cy="5184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250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4625"/>
            <a:ext cx="8003232" cy="1656184"/>
          </a:xfrm>
        </p:spPr>
        <p:txBody>
          <a:bodyPr/>
          <a:lstStyle/>
          <a:p>
            <a:pPr lvl="0" algn="l"/>
            <a:r>
              <a:rPr lang="ru-RU" sz="2000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+mn-ea"/>
                <a:cs typeface="+mn-cs"/>
              </a:rPr>
              <a:t/>
            </a:r>
            <a:br>
              <a:rPr lang="ru-RU" sz="2000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+mn-ea"/>
                <a:cs typeface="+mn-cs"/>
              </a:rPr>
            </a:br>
            <a:r>
              <a:rPr lang="ru-RU" sz="2000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+mn-ea"/>
                <a:cs typeface="+mn-cs"/>
              </a:rPr>
              <a:t/>
            </a:r>
            <a:br>
              <a:rPr lang="ru-RU" sz="2000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+mn-ea"/>
                <a:cs typeface="+mn-cs"/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32656"/>
            <a:ext cx="7128792" cy="4198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4509120"/>
            <a:ext cx="871296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FFFF"/>
                </a:solidFill>
                <a:latin typeface="Times New Roman"/>
                <a:ea typeface="+mj-ea"/>
                <a:cs typeface="+mj-cs"/>
              </a:rPr>
              <a:t>Лес уничтожается со </a:t>
            </a:r>
            <a:r>
              <a:rPr lang="ru-RU" b="1" dirty="0">
                <a:solidFill>
                  <a:srgbClr val="FFFFFF"/>
                </a:solidFill>
                <a:latin typeface="Times New Roman"/>
                <a:ea typeface="+mj-ea"/>
                <a:cs typeface="+mj-cs"/>
              </a:rPr>
              <a:t>скоростью </a:t>
            </a:r>
            <a:r>
              <a:rPr lang="ru-RU" b="1" dirty="0" smtClean="0">
                <a:solidFill>
                  <a:srgbClr val="FFFFFF"/>
                </a:solidFill>
                <a:latin typeface="Times New Roman"/>
                <a:ea typeface="+mj-ea"/>
                <a:cs typeface="+mj-cs"/>
              </a:rPr>
              <a:t>   -  </a:t>
            </a:r>
            <a:r>
              <a:rPr lang="ru-RU" b="1" dirty="0" smtClean="0">
                <a:solidFill>
                  <a:srgbClr val="FF0000"/>
                </a:solidFill>
                <a:latin typeface="Times New Roman"/>
                <a:ea typeface="+mj-ea"/>
                <a:cs typeface="+mj-cs"/>
              </a:rPr>
              <a:t>10-15 </a:t>
            </a:r>
            <a:r>
              <a:rPr lang="ru-RU" b="1" dirty="0">
                <a:solidFill>
                  <a:srgbClr val="FF0000"/>
                </a:solidFill>
                <a:latin typeface="Times New Roman"/>
                <a:ea typeface="+mj-ea"/>
                <a:cs typeface="+mj-cs"/>
              </a:rPr>
              <a:t>га в минуту, </a:t>
            </a:r>
            <a:r>
              <a:rPr lang="ru-RU" b="1" dirty="0">
                <a:solidFill>
                  <a:srgbClr val="FFFFFF"/>
                </a:solidFill>
                <a:latin typeface="Times New Roman"/>
                <a:ea typeface="+mj-ea"/>
                <a:cs typeface="+mj-cs"/>
              </a:rPr>
              <a:t/>
            </a:r>
            <a:br>
              <a:rPr lang="ru-RU" b="1" dirty="0">
                <a:solidFill>
                  <a:srgbClr val="FFFFFF"/>
                </a:solidFill>
                <a:latin typeface="Times New Roman"/>
                <a:ea typeface="+mj-ea"/>
                <a:cs typeface="+mj-cs"/>
              </a:rPr>
            </a:br>
            <a:r>
              <a:rPr lang="ru-RU" b="1" dirty="0" smtClean="0">
                <a:solidFill>
                  <a:srgbClr val="FFFFFF"/>
                </a:solidFill>
                <a:latin typeface="Times New Roman"/>
                <a:ea typeface="+mj-ea"/>
                <a:cs typeface="+mj-cs"/>
              </a:rPr>
              <a:t>Восстановление </a:t>
            </a:r>
            <a:r>
              <a:rPr lang="ru-RU" b="1" dirty="0">
                <a:solidFill>
                  <a:srgbClr val="FFFFFF"/>
                </a:solidFill>
                <a:latin typeface="Times New Roman"/>
                <a:ea typeface="+mj-ea"/>
                <a:cs typeface="+mj-cs"/>
              </a:rPr>
              <a:t>леса на каждом гектаре требует </a:t>
            </a:r>
            <a:r>
              <a:rPr lang="ru-RU" b="1" dirty="0" smtClean="0">
                <a:solidFill>
                  <a:srgbClr val="FFFFFF"/>
                </a:solidFill>
                <a:latin typeface="Times New Roman"/>
                <a:ea typeface="+mj-ea"/>
                <a:cs typeface="+mj-cs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Times New Roman"/>
                <a:ea typeface="+mj-ea"/>
                <a:cs typeface="+mj-cs"/>
              </a:rPr>
              <a:t>- 15 - 20 </a:t>
            </a:r>
            <a:r>
              <a:rPr lang="ru-RU" b="1" dirty="0">
                <a:solidFill>
                  <a:srgbClr val="FF0000"/>
                </a:solidFill>
                <a:latin typeface="Times New Roman"/>
                <a:ea typeface="+mj-ea"/>
                <a:cs typeface="+mj-cs"/>
              </a:rPr>
              <a:t>лет.</a:t>
            </a:r>
            <a:br>
              <a:rPr lang="ru-RU" b="1" dirty="0">
                <a:solidFill>
                  <a:srgbClr val="FF0000"/>
                </a:solidFill>
                <a:latin typeface="Times New Roman"/>
                <a:ea typeface="+mj-ea"/>
                <a:cs typeface="+mj-cs"/>
              </a:rPr>
            </a:br>
            <a:r>
              <a:rPr lang="ru-RU" b="1" dirty="0">
                <a:solidFill>
                  <a:srgbClr val="FFFFFF"/>
                </a:solidFill>
                <a:latin typeface="Times New Roman"/>
                <a:ea typeface="+mj-ea"/>
                <a:cs typeface="+mj-cs"/>
              </a:rPr>
              <a:t> За время существования цивилизации ликвидировано более </a:t>
            </a:r>
            <a:r>
              <a:rPr lang="ru-RU" b="1" dirty="0" smtClean="0">
                <a:solidFill>
                  <a:srgbClr val="FFFFFF"/>
                </a:solidFill>
                <a:latin typeface="Times New Roman"/>
                <a:ea typeface="+mj-ea"/>
                <a:cs typeface="+mj-cs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Times New Roman"/>
                <a:ea typeface="+mj-ea"/>
                <a:cs typeface="+mj-cs"/>
              </a:rPr>
              <a:t>-  42</a:t>
            </a:r>
            <a:r>
              <a:rPr lang="ru-RU" b="1" dirty="0">
                <a:solidFill>
                  <a:srgbClr val="FF0000"/>
                </a:solidFill>
                <a:latin typeface="Times New Roman"/>
                <a:ea typeface="+mj-ea"/>
                <a:cs typeface="+mj-cs"/>
              </a:rPr>
              <a:t>% </a:t>
            </a:r>
            <a:endParaRPr lang="ru-RU" b="1" dirty="0" smtClean="0">
              <a:solidFill>
                <a:srgbClr val="FF0000"/>
              </a:solidFill>
              <a:latin typeface="Times New Roman"/>
              <a:ea typeface="+mj-ea"/>
              <a:cs typeface="+mj-cs"/>
            </a:endParaRPr>
          </a:p>
          <a:p>
            <a:r>
              <a:rPr lang="ru-RU" b="1" dirty="0" smtClean="0">
                <a:solidFill>
                  <a:srgbClr val="FFFFFF"/>
                </a:solidFill>
                <a:latin typeface="Times New Roman"/>
                <a:ea typeface="+mj-ea"/>
                <a:cs typeface="+mj-cs"/>
              </a:rPr>
              <a:t>всей </a:t>
            </a:r>
            <a:r>
              <a:rPr lang="ru-RU" b="1" dirty="0">
                <a:solidFill>
                  <a:srgbClr val="FFFFFF"/>
                </a:solidFill>
                <a:latin typeface="Times New Roman"/>
                <a:ea typeface="+mj-ea"/>
                <a:cs typeface="+mj-cs"/>
              </a:rPr>
              <a:t>первоначальной площади леса на планете. </a:t>
            </a:r>
            <a:r>
              <a:rPr lang="ru-RU" b="1" dirty="0">
                <a:solidFill>
                  <a:srgbClr val="FFFFFF"/>
                </a:solidFill>
                <a:ea typeface="+mj-ea"/>
                <a:cs typeface="+mj-cs"/>
              </a:rPr>
              <a:t/>
            </a:r>
            <a:br>
              <a:rPr lang="ru-RU" b="1" dirty="0">
                <a:solidFill>
                  <a:srgbClr val="FFFFFF"/>
                </a:solidFill>
                <a:ea typeface="+mj-ea"/>
                <a:cs typeface="+mj-cs"/>
              </a:rPr>
            </a:b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63032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1" y="188640"/>
            <a:ext cx="8363272" cy="774923"/>
          </a:xfrm>
        </p:spPr>
        <p:txBody>
          <a:bodyPr/>
          <a:lstStyle/>
          <a:p>
            <a:pPr algn="l"/>
            <a:r>
              <a:rPr lang="ru-RU" sz="3200" b="1" dirty="0">
                <a:solidFill>
                  <a:srgbClr val="FF0000"/>
                </a:solidFill>
                <a:effectLst/>
                <a:latin typeface="Verdana"/>
                <a:ea typeface="+mn-ea"/>
                <a:cs typeface="+mn-cs"/>
              </a:rPr>
              <a:t>Выборочные рубки.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260649"/>
            <a:ext cx="7859216" cy="1656184"/>
          </a:xfrm>
        </p:spPr>
        <p:txBody>
          <a:bodyPr/>
          <a:lstStyle/>
          <a:p>
            <a:endParaRPr lang="ru-RU" sz="2000" dirty="0" smtClean="0">
              <a:solidFill>
                <a:srgbClr val="FFFFFF"/>
              </a:solidFill>
              <a:effectLst/>
            </a:endParaRPr>
          </a:p>
          <a:p>
            <a:endParaRPr lang="ru-RU" sz="2000" dirty="0">
              <a:solidFill>
                <a:srgbClr val="FFFFFF"/>
              </a:solidFill>
              <a:effectLst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21178"/>
            <a:ext cx="3456384" cy="2998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420888"/>
            <a:ext cx="4325891" cy="3773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860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1" y="260648"/>
            <a:ext cx="3168353" cy="1156991"/>
          </a:xfrm>
        </p:spPr>
        <p:txBody>
          <a:bodyPr/>
          <a:lstStyle/>
          <a:p>
            <a:pPr marL="342900" lvl="0" indent="-342900" algn="l">
              <a:spcBef>
                <a:spcPct val="20000"/>
              </a:spcBef>
            </a:pPr>
            <a:r>
              <a:rPr lang="ru-RU" sz="3200" b="1" dirty="0" smtClean="0">
                <a:solidFill>
                  <a:srgbClr val="FF0000"/>
                </a:solidFill>
                <a:effectLst/>
                <a:latin typeface="Verdana"/>
              </a:rPr>
              <a:t>Сплошные</a:t>
            </a:r>
            <a:endParaRPr lang="ru-RU" sz="3200" dirty="0"/>
          </a:p>
        </p:txBody>
      </p:sp>
      <p:pic>
        <p:nvPicPr>
          <p:cNvPr id="4100" name="Picture 4" descr="http://www.avtonom.org/sites/default/files/store/images/002%281%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83526"/>
            <a:ext cx="7272808" cy="451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0" y="548680"/>
            <a:ext cx="4176464" cy="1008112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  <a:effectLst/>
                <a:ea typeface="+mj-ea"/>
                <a:cs typeface="+mj-cs"/>
              </a:rPr>
              <a:t>вырубки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634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496944" cy="864096"/>
          </a:xfrm>
        </p:spPr>
        <p:txBody>
          <a:bodyPr/>
          <a:lstStyle/>
          <a:p>
            <a:pPr algn="l"/>
            <a:r>
              <a:rPr lang="ru-RU" sz="2800" b="1" dirty="0" smtClean="0">
                <a:solidFill>
                  <a:srgbClr val="FF0000"/>
                </a:solidFill>
                <a:effectLst/>
                <a:latin typeface="Verdana"/>
                <a:ea typeface="+mn-ea"/>
                <a:cs typeface="+mn-cs"/>
              </a:rPr>
              <a:t>Постепенные рубки</a:t>
            </a:r>
            <a:endParaRPr lang="ru-RU" sz="2800" dirty="0"/>
          </a:p>
        </p:txBody>
      </p:sp>
      <p:pic>
        <p:nvPicPr>
          <p:cNvPr id="11270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56792"/>
            <a:ext cx="7128792" cy="4715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948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139825"/>
          </a:xfrm>
        </p:spPr>
        <p:txBody>
          <a:bodyPr/>
          <a:lstStyle/>
          <a:p>
            <a:pPr lvl="0"/>
            <a:r>
              <a:rPr lang="ru-RU" sz="2800" b="1" kern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rPr>
              <a:t>Разрешенная вырубка </a:t>
            </a:r>
            <a:r>
              <a:rPr lang="ru-RU" sz="28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rPr>
              <a:t>деревьев в </a:t>
            </a:r>
            <a:r>
              <a:rPr lang="ru-RU" sz="2800" b="1" kern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rPr>
              <a:t>городе</a:t>
            </a:r>
            <a:r>
              <a:rPr lang="ru-RU" sz="28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rPr>
              <a:t/>
            </a:r>
            <a:br>
              <a:rPr lang="ru-RU" sz="28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rPr>
            </a:b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34152" y="3463776"/>
            <a:ext cx="25763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Засохшие деревья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499993" y="5733255"/>
            <a:ext cx="44410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Больные </a:t>
            </a:r>
            <a:r>
              <a:rPr lang="ru-RU" b="1" dirty="0"/>
              <a:t>деревья, которые поражены </a:t>
            </a:r>
            <a:r>
              <a:rPr lang="ru-RU" b="1" dirty="0" smtClean="0"/>
              <a:t>грибком, насекомыми</a:t>
            </a:r>
            <a:endParaRPr lang="ru-RU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330" y="1194823"/>
            <a:ext cx="2415125" cy="1995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131840" y="3189927"/>
            <a:ext cx="55997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   После пожара                      Обрезка</a:t>
            </a:r>
            <a:endParaRPr lang="ru-RU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59" y="1340767"/>
            <a:ext cx="2154933" cy="2031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444" y="3863886"/>
            <a:ext cx="1559779" cy="179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863886"/>
            <a:ext cx="1584176" cy="1869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601" y="4363391"/>
            <a:ext cx="2458591" cy="1846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464595"/>
            <a:ext cx="2722043" cy="1783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93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smtClean="0">
                <a:solidFill>
                  <a:srgbClr val="FFFFFF"/>
                </a:solidFill>
                <a:effectLst/>
                <a:latin typeface="tahoma, arial, helvetica, sans-serif"/>
                <a:ea typeface="+mn-ea"/>
                <a:cs typeface="+mn-cs"/>
              </a:rPr>
              <a:t>.</a:t>
            </a:r>
            <a:endParaRPr lang="ru-RU" dirty="0"/>
          </a:p>
        </p:txBody>
      </p:sp>
      <p:pic>
        <p:nvPicPr>
          <p:cNvPr id="14344" name="Picture 8" descr="http://www.green-dvor.ru/images/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3960440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67544" y="4653136"/>
            <a:ext cx="8219256" cy="1728192"/>
          </a:xfrm>
        </p:spPr>
        <p:txBody>
          <a:bodyPr/>
          <a:lstStyle/>
          <a:p>
            <a:pPr marL="0" indent="0">
              <a:buNone/>
            </a:pPr>
            <a:r>
              <a:rPr lang="ru-RU" sz="2400" b="1" dirty="0">
                <a:solidFill>
                  <a:srgbClr val="FF0000"/>
                </a:solidFill>
                <a:effectLst/>
                <a:latin typeface="tahoma, arial, helvetica, sans-serif"/>
                <a:ea typeface="+mj-ea"/>
                <a:cs typeface="+mj-cs"/>
              </a:rPr>
              <a:t>Специальная рубка </a:t>
            </a:r>
            <a:r>
              <a:rPr lang="ru-RU" sz="2000" b="1" dirty="0">
                <a:solidFill>
                  <a:srgbClr val="FF0000"/>
                </a:solidFill>
                <a:effectLst/>
                <a:latin typeface="tahoma, arial, helvetica, sans-serif"/>
                <a:ea typeface="+mj-ea"/>
                <a:cs typeface="+mj-cs"/>
              </a:rPr>
              <a:t>- </a:t>
            </a:r>
            <a:r>
              <a:rPr lang="ru-RU" sz="2400" dirty="0">
                <a:solidFill>
                  <a:srgbClr val="FFFFFF"/>
                </a:solidFill>
                <a:effectLst/>
                <a:latin typeface="tahoma, arial, helvetica, sans-serif"/>
                <a:ea typeface="+mj-ea"/>
                <a:cs typeface="+mj-cs"/>
              </a:rPr>
              <a:t>проводится в зеленой зоне и лесопарках во время формирования ландшафтного дизайна, а также усиления санитарных, гигиенических свойств </a:t>
            </a:r>
            <a:r>
              <a:rPr lang="ru-RU" sz="2400" dirty="0" smtClean="0">
                <a:solidFill>
                  <a:srgbClr val="FFFFFF"/>
                </a:solidFill>
                <a:effectLst/>
                <a:latin typeface="tahoma, arial, helvetica, sans-serif"/>
                <a:ea typeface="+mj-ea"/>
                <a:cs typeface="+mj-cs"/>
              </a:rPr>
              <a:t>лесов.</a:t>
            </a:r>
            <a:endParaRPr lang="ru-RU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88640"/>
            <a:ext cx="3423566" cy="3947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20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77813"/>
            <a:ext cx="7931224" cy="702915"/>
          </a:xfrm>
        </p:spPr>
        <p:txBody>
          <a:bodyPr/>
          <a:lstStyle/>
          <a:p>
            <a:pPr lvl="0">
              <a:spcBef>
                <a:spcPct val="20000"/>
              </a:spcBef>
            </a:pPr>
            <a:r>
              <a:rPr lang="ru-RU" sz="2800" b="1" dirty="0" smtClean="0">
                <a:solidFill>
                  <a:srgbClr val="FF0000"/>
                </a:solidFill>
                <a:effectLst/>
                <a:latin typeface="tahoma, arial, helvetica, sans-serif"/>
                <a:ea typeface="+mn-ea"/>
                <a:cs typeface="+mn-cs"/>
              </a:rPr>
              <a:t>Санитарная рубка леса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033753"/>
            <a:ext cx="3787370" cy="2537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004048" y="3623944"/>
            <a:ext cx="28338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После жука -короеда</a:t>
            </a:r>
            <a:endParaRPr lang="ru-RU" dirty="0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345430"/>
            <a:ext cx="2736304" cy="2739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82505" y="5150373"/>
            <a:ext cx="19816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kern="0" dirty="0" smtClean="0">
                <a:solidFill>
                  <a:srgbClr val="FFFFFF"/>
                </a:solidFill>
                <a:effectLst/>
                <a:latin typeface="tahoma, arial, helvetica, sans-serif"/>
                <a:ea typeface="+mj-ea"/>
                <a:cs typeface="+mj-cs"/>
              </a:rPr>
              <a:t>После пожара</a:t>
            </a:r>
            <a:endParaRPr lang="ru-RU" b="1" dirty="0"/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277232"/>
            <a:ext cx="4176464" cy="2046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509506" y="6323835"/>
            <a:ext cx="19239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kern="0" dirty="0" smtClean="0">
                <a:solidFill>
                  <a:srgbClr val="FFFFFF"/>
                </a:solidFill>
                <a:effectLst/>
                <a:latin typeface="tahoma, arial, helvetica, sans-serif"/>
                <a:ea typeface="+mj-ea"/>
                <a:cs typeface="+mj-cs"/>
              </a:rPr>
              <a:t>От ветровала</a:t>
            </a:r>
            <a:endParaRPr lang="ru-RU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054" y="764704"/>
            <a:ext cx="1682750" cy="124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012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>
                <a:solidFill>
                  <a:srgbClr val="FF0000"/>
                </a:solidFill>
              </a:rPr>
              <a:t>Цель: </a:t>
            </a:r>
            <a:r>
              <a:rPr lang="ru-RU" sz="2400" b="1" dirty="0">
                <a:solidFill>
                  <a:srgbClr val="CCECFF"/>
                </a:solidFill>
              </a:rPr>
              <a:t>сформировать отношение к вырубке </a:t>
            </a:r>
            <a:r>
              <a:rPr lang="ru-RU" sz="2400" b="1" dirty="0" smtClean="0">
                <a:solidFill>
                  <a:srgbClr val="CCECFF"/>
                </a:solidFill>
              </a:rPr>
              <a:t>леса.</a:t>
            </a:r>
            <a:endParaRPr lang="ru-RU" sz="2400" b="1" dirty="0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1" y="1640239"/>
            <a:ext cx="7075760" cy="4669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821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7211144" cy="918939"/>
          </a:xfrm>
        </p:spPr>
        <p:txBody>
          <a:bodyPr/>
          <a:lstStyle/>
          <a:p>
            <a:pPr algn="l"/>
            <a:r>
              <a:rPr lang="ru-RU" sz="2800" b="1" dirty="0" smtClean="0">
                <a:solidFill>
                  <a:srgbClr val="FF0000"/>
                </a:solidFill>
              </a:rPr>
              <a:t>Незаконные вырубки леса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435" y="1399476"/>
            <a:ext cx="2833117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 descr="http://www.ej.by/files/news/11/4079425538933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581127"/>
            <a:ext cx="2905125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http://im1-tub-ru.yandex.net/i?id=745653326-60-72&amp;n=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635" y="4432734"/>
            <a:ext cx="2961117" cy="222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 rot="10800000" flipV="1">
            <a:off x="5360573" y="3631724"/>
            <a:ext cx="32438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kern="0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j-ea"/>
                <a:cs typeface="+mj-cs"/>
              </a:rPr>
              <a:t>Новогодние </a:t>
            </a:r>
            <a:r>
              <a:rPr lang="ru-RU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вырубки</a:t>
            </a:r>
            <a:endParaRPr lang="ru-RU" b="1" dirty="0">
              <a:solidFill>
                <a:srgbClr val="FFFFFF"/>
              </a:solidFill>
            </a:endParaRPr>
          </a:p>
          <a:p>
            <a:r>
              <a:rPr lang="ru-RU" kern="0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j-ea"/>
                <a:cs typeface="+mj-cs"/>
              </a:rPr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27584" y="3821932"/>
            <a:ext cx="33281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j-ea"/>
                <a:cs typeface="+mj-cs"/>
              </a:rPr>
              <a:t>Браконьерские</a:t>
            </a:r>
            <a:r>
              <a:rPr lang="en-US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j-ea"/>
                <a:cs typeface="+mj-cs"/>
              </a:rPr>
              <a:t> </a:t>
            </a:r>
            <a:r>
              <a:rPr lang="ru-RU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j-ea"/>
                <a:cs typeface="+mj-cs"/>
              </a:rPr>
              <a:t>вырубки</a:t>
            </a:r>
            <a:endParaRPr lang="ru-RU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574" y="1140508"/>
            <a:ext cx="3103367" cy="232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201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6119" y="188640"/>
            <a:ext cx="8147248" cy="694955"/>
          </a:xfrm>
        </p:spPr>
        <p:txBody>
          <a:bodyPr/>
          <a:lstStyle/>
          <a:p>
            <a:pPr algn="l"/>
            <a:r>
              <a:rPr lang="ru-RU" sz="2000" dirty="0" smtClean="0">
                <a:effectLst/>
              </a:rPr>
              <a:t/>
            </a:r>
            <a:br>
              <a:rPr lang="ru-RU" sz="2000" dirty="0" smtClean="0">
                <a:effectLst/>
              </a:rPr>
            </a:br>
            <a:r>
              <a:rPr lang="ru-RU" sz="3200" b="1" dirty="0" smtClean="0">
                <a:solidFill>
                  <a:srgbClr val="FF0000"/>
                </a:solidFill>
                <a:effectLst/>
              </a:rPr>
              <a:t>Последствия вырубки</a:t>
            </a:r>
            <a:r>
              <a:rPr lang="ru-RU" sz="3200" dirty="0">
                <a:effectLst/>
              </a:rPr>
              <a:t/>
            </a:r>
            <a:br>
              <a:rPr lang="ru-RU" sz="3200" dirty="0">
                <a:effectLst/>
              </a:rPr>
            </a:b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3317168"/>
            <a:ext cx="8363272" cy="3352192"/>
          </a:xfrm>
        </p:spPr>
        <p:txBody>
          <a:bodyPr/>
          <a:lstStyle/>
          <a:p>
            <a:endParaRPr lang="ru-RU" sz="1400" dirty="0" smtClean="0">
              <a:solidFill>
                <a:srgbClr val="CCECFF"/>
              </a:solidFill>
              <a:effectLst/>
              <a:latin typeface="Arial"/>
              <a:ea typeface="+mj-ea"/>
              <a:cs typeface="+mj-cs"/>
            </a:endParaRPr>
          </a:p>
          <a:p>
            <a:endParaRPr lang="ru-RU" sz="1600" dirty="0">
              <a:solidFill>
                <a:srgbClr val="CCECFF"/>
              </a:solidFill>
              <a:effectLst/>
              <a:latin typeface="Arial"/>
              <a:ea typeface="+mj-ea"/>
              <a:cs typeface="+mj-cs"/>
            </a:endParaRPr>
          </a:p>
          <a:p>
            <a:endParaRPr lang="ru-RU" sz="1600" dirty="0" smtClean="0">
              <a:solidFill>
                <a:srgbClr val="CCECFF"/>
              </a:solidFill>
              <a:effectLst/>
              <a:latin typeface="Arial"/>
              <a:ea typeface="+mj-ea"/>
              <a:cs typeface="+mj-cs"/>
            </a:endParaRPr>
          </a:p>
          <a:p>
            <a:endParaRPr lang="ru-RU" sz="1600" dirty="0">
              <a:solidFill>
                <a:srgbClr val="CCECFF"/>
              </a:solidFill>
              <a:effectLst/>
              <a:latin typeface="Arial"/>
              <a:ea typeface="+mj-ea"/>
              <a:cs typeface="+mj-cs"/>
            </a:endParaRPr>
          </a:p>
          <a:p>
            <a:endParaRPr lang="ru-RU" sz="1600" dirty="0" smtClean="0">
              <a:solidFill>
                <a:srgbClr val="CCECFF"/>
              </a:solidFill>
              <a:effectLst/>
              <a:latin typeface="Arial"/>
              <a:ea typeface="+mj-ea"/>
              <a:cs typeface="+mj-cs"/>
            </a:endParaRPr>
          </a:p>
          <a:p>
            <a:endParaRPr lang="ru-RU" sz="1600" dirty="0" smtClean="0">
              <a:solidFill>
                <a:srgbClr val="CCECFF"/>
              </a:solidFill>
              <a:effectLst/>
              <a:latin typeface="Arial"/>
              <a:ea typeface="+mj-ea"/>
              <a:cs typeface="+mj-cs"/>
            </a:endParaRPr>
          </a:p>
          <a:p>
            <a:endParaRPr lang="ru-RU" sz="1600" dirty="0">
              <a:solidFill>
                <a:srgbClr val="CCECFF"/>
              </a:solidFill>
              <a:effectLst/>
              <a:latin typeface="Arial"/>
              <a:ea typeface="+mj-ea"/>
              <a:cs typeface="+mj-cs"/>
            </a:endParaRPr>
          </a:p>
          <a:p>
            <a:endParaRPr lang="ru-RU" sz="1400" dirty="0">
              <a:effectLst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1" y="836713"/>
            <a:ext cx="3035901" cy="2025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111552" y="2917058"/>
            <a:ext cx="36848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kern="0" dirty="0" smtClean="0">
                <a:solidFill>
                  <a:srgbClr val="CCECFF"/>
                </a:solidFill>
                <a:effectLst/>
                <a:latin typeface="Arial"/>
                <a:ea typeface="+mj-ea"/>
                <a:cs typeface="+mj-cs"/>
              </a:rPr>
              <a:t>Многочисленные кострища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2728296"/>
            <a:ext cx="49320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kern="0" dirty="0" smtClean="0">
                <a:solidFill>
                  <a:srgbClr val="CCECFF"/>
                </a:solidFill>
                <a:effectLst/>
                <a:latin typeface="Arial"/>
                <a:ea typeface="+mj-ea"/>
                <a:cs typeface="+mj-cs"/>
              </a:rPr>
              <a:t>Пни </a:t>
            </a:r>
            <a:r>
              <a:rPr lang="ru-RU" sz="1800" b="1" kern="0" dirty="0">
                <a:solidFill>
                  <a:srgbClr val="CCECFF"/>
                </a:solidFill>
                <a:effectLst/>
                <a:latin typeface="Arial"/>
                <a:ea typeface="+mj-ea"/>
                <a:cs typeface="+mj-cs"/>
              </a:rPr>
              <a:t>с множеством голых полос и пятен</a:t>
            </a:r>
            <a:endParaRPr lang="ru-RU" sz="1800" b="1" dirty="0"/>
          </a:p>
        </p:txBody>
      </p:sp>
      <p:pic>
        <p:nvPicPr>
          <p:cNvPr id="15366" name="Picture 6" descr="http://msd.com.ua/img/255/image1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10321"/>
            <a:ext cx="3678900" cy="189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http://img.novosti-n.mk.ua/upload/ukraine/3799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17168"/>
            <a:ext cx="3397018" cy="254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361427" y="6297783"/>
            <a:ext cx="12939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Оползни</a:t>
            </a:r>
            <a:endParaRPr lang="ru-RU" b="1" dirty="0"/>
          </a:p>
        </p:txBody>
      </p:sp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43" y="3607936"/>
            <a:ext cx="3035901" cy="2380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285892" y="5974618"/>
            <a:ext cx="31965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kern="0" dirty="0">
                <a:solidFill>
                  <a:srgbClr val="CCECFF"/>
                </a:solidFill>
                <a:effectLst/>
                <a:latin typeface="Arial"/>
              </a:rPr>
              <a:t> </a:t>
            </a:r>
            <a:r>
              <a:rPr lang="ru-RU" sz="1800" b="1" kern="0" dirty="0" smtClean="0">
                <a:solidFill>
                  <a:srgbClr val="CCECFF"/>
                </a:solidFill>
                <a:effectLst/>
                <a:latin typeface="Arial"/>
              </a:rPr>
              <a:t>Сильно </a:t>
            </a:r>
            <a:r>
              <a:rPr lang="ru-RU" sz="1800" b="1" kern="0" dirty="0">
                <a:solidFill>
                  <a:srgbClr val="CCECFF"/>
                </a:solidFill>
                <a:effectLst/>
                <a:latin typeface="Arial"/>
              </a:rPr>
              <a:t>поврежденная </a:t>
            </a:r>
            <a:endParaRPr lang="ru-RU" sz="1800" b="1" kern="0" dirty="0" smtClean="0">
              <a:solidFill>
                <a:srgbClr val="CCECFF"/>
              </a:solidFill>
              <a:effectLst/>
              <a:latin typeface="Arial"/>
            </a:endParaRPr>
          </a:p>
          <a:p>
            <a:r>
              <a:rPr lang="ru-RU" sz="1800" b="1" kern="0" dirty="0">
                <a:solidFill>
                  <a:srgbClr val="CCECFF"/>
                </a:solidFill>
                <a:effectLst/>
                <a:latin typeface="Arial"/>
              </a:rPr>
              <a:t> </a:t>
            </a:r>
            <a:r>
              <a:rPr lang="ru-RU" sz="1800" b="1" kern="0" dirty="0" smtClean="0">
                <a:solidFill>
                  <a:srgbClr val="CCECFF"/>
                </a:solidFill>
                <a:effectLst/>
                <a:latin typeface="Arial"/>
              </a:rPr>
              <a:t>    поверхность </a:t>
            </a:r>
            <a:r>
              <a:rPr lang="ru-RU" sz="1800" b="1" kern="0" dirty="0">
                <a:solidFill>
                  <a:srgbClr val="CCECFF"/>
                </a:solidFill>
                <a:effectLst/>
                <a:latin typeface="Arial"/>
              </a:rPr>
              <a:t>почвы </a:t>
            </a:r>
            <a:endParaRPr lang="ru-RU" sz="1800" b="1" dirty="0"/>
          </a:p>
        </p:txBody>
      </p:sp>
    </p:spTree>
    <p:extLst>
      <p:ext uri="{BB962C8B-B14F-4D97-AF65-F5344CB8AC3E}">
        <p14:creationId xmlns:p14="http://schemas.microsoft.com/office/powerpoint/2010/main" val="141146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37200" y="4797152"/>
            <a:ext cx="23599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</a:rPr>
              <a:t>Наводнения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47564" y="2743645"/>
            <a:ext cx="31323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</a:rPr>
              <a:t>Эрозия </a:t>
            </a:r>
            <a:r>
              <a:rPr lang="ru-RU" sz="24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</a:rPr>
              <a:t>почвы </a:t>
            </a:r>
            <a:endParaRPr lang="ru-RU" sz="24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5535" y="5892080"/>
            <a:ext cx="69127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</a:rPr>
              <a:t>Сокращение  биологического    	разнообразия</a:t>
            </a:r>
            <a:endParaRPr lang="ru-RU" sz="2400" b="1" dirty="0"/>
          </a:p>
        </p:txBody>
      </p:sp>
      <p:pic>
        <p:nvPicPr>
          <p:cNvPr id="2050" name="Picture 2" descr="http://im4-tub-ru.yandex.net/i?id=137535327-36-72&amp;n=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7"/>
            <a:ext cx="3731589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51" y="3238832"/>
            <a:ext cx="3575709" cy="2575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1700808"/>
            <a:ext cx="4357509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422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71222" y="2596470"/>
            <a:ext cx="26367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Опустынивание</a:t>
            </a:r>
            <a:endParaRPr lang="ru-RU" sz="2400" b="1" dirty="0"/>
          </a:p>
        </p:txBody>
      </p:sp>
      <p:sp>
        <p:nvSpPr>
          <p:cNvPr id="6" name="Прямоугольник 5"/>
          <p:cNvSpPr/>
          <p:nvPr/>
        </p:nvSpPr>
        <p:spPr>
          <a:xfrm rot="10800000" flipV="1">
            <a:off x="1179520" y="6065323"/>
            <a:ext cx="19688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Засухи</a:t>
            </a:r>
            <a:endParaRPr lang="ru-RU" b="1" dirty="0"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788025" y="4548741"/>
            <a:ext cx="43498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+mj-lt"/>
              </a:rPr>
              <a:t>Инфекционные болезни</a:t>
            </a:r>
            <a:endParaRPr lang="ru-RU" sz="2400" b="1" dirty="0">
              <a:latin typeface="+mj-lt"/>
            </a:endParaRPr>
          </a:p>
        </p:txBody>
      </p:sp>
      <p:pic>
        <p:nvPicPr>
          <p:cNvPr id="17414" name="Picture 6" descr="http://stat18.privet.ru/lr/0a1d36d9b9607f68701effa7d910edf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260648"/>
            <a:ext cx="3568946" cy="2165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02" y="3580250"/>
            <a:ext cx="3483471" cy="2337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9" name="Picture 11" descr="http://www.ymo.su/data/post/img/Klesh_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393" y="1052736"/>
            <a:ext cx="418483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492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7813"/>
            <a:ext cx="8363272" cy="630907"/>
          </a:xfrm>
        </p:spPr>
        <p:txBody>
          <a:bodyPr/>
          <a:lstStyle/>
          <a:p>
            <a:r>
              <a:rPr lang="ru-RU" sz="2800" b="1" dirty="0">
                <a:solidFill>
                  <a:srgbClr val="FF0000"/>
                </a:solidFill>
                <a:effectLst/>
              </a:rPr>
              <a:t>Разрушается среда обитания </a:t>
            </a:r>
            <a:r>
              <a:rPr lang="ru-RU" sz="2800" b="1" dirty="0" smtClean="0">
                <a:solidFill>
                  <a:srgbClr val="FF0000"/>
                </a:solidFill>
                <a:effectLst/>
              </a:rPr>
              <a:t>леса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5909">
            <a:off x="3738652" y="1235344"/>
            <a:ext cx="2791615" cy="2236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2241">
            <a:off x="6235272" y="780308"/>
            <a:ext cx="2638921" cy="3146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7" descr="http://www.look.com.ua/pic/201209/800x600/look.com.ua-2422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" y="1158982"/>
            <a:ext cx="3614142" cy="271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908131" y="3908212"/>
            <a:ext cx="15311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kern="0" dirty="0" smtClean="0">
                <a:solidFill>
                  <a:srgbClr val="CCECFF"/>
                </a:solidFill>
                <a:effectLst/>
                <a:latin typeface="Arial"/>
                <a:ea typeface="+mj-ea"/>
                <a:cs typeface="+mj-cs"/>
              </a:rPr>
              <a:t>Животные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54499" y="3908213"/>
            <a:ext cx="25747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kern="0" dirty="0" smtClean="0">
                <a:solidFill>
                  <a:srgbClr val="CCECFF"/>
                </a:solidFill>
                <a:effectLst/>
                <a:latin typeface="Arial"/>
                <a:ea typeface="+mj-ea"/>
                <a:cs typeface="+mj-cs"/>
              </a:rPr>
              <a:t>Лишайники, травы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575883" y="3284984"/>
            <a:ext cx="10230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kern="0" dirty="0" smtClean="0">
                <a:solidFill>
                  <a:srgbClr val="CCECFF"/>
                </a:solidFill>
                <a:effectLst/>
                <a:latin typeface="Arial"/>
              </a:rPr>
              <a:t>Грибы</a:t>
            </a:r>
            <a:endParaRPr lang="ru-RU" b="1" dirty="0"/>
          </a:p>
        </p:txBody>
      </p:sp>
      <p:pic>
        <p:nvPicPr>
          <p:cNvPr id="16396" name="Picture 12" descr="http://img1.liveinternet.ru/images/attach/c/6/93/308/93308185_4960537_0_12187_f1b4a593_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4923">
            <a:off x="1547664" y="4342010"/>
            <a:ext cx="2644646" cy="2038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8" name="Picture 14" descr="http://ekabu1.unistorageserve.ru/51346ec67efa6e6b7e30984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5714">
            <a:off x="4514641" y="4256957"/>
            <a:ext cx="2853111" cy="1902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247909" y="6192933"/>
            <a:ext cx="10166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kern="0" dirty="0" smtClean="0">
                <a:solidFill>
                  <a:srgbClr val="CCECFF"/>
                </a:solidFill>
                <a:effectLst/>
                <a:latin typeface="Arial"/>
                <a:ea typeface="+mj-ea"/>
                <a:cs typeface="+mj-cs"/>
              </a:rPr>
              <a:t>Ягоды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60873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8079696" cy="6389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119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Вырубка Химкинского леса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44824"/>
            <a:ext cx="3585680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204864"/>
            <a:ext cx="4536504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749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332656"/>
            <a:ext cx="79928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 smtClean="0">
                <a:solidFill>
                  <a:srgbClr val="FF0000"/>
                </a:solidFill>
              </a:rPr>
              <a:t>           Вырубка в Солнечногорском лесу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21506" name="Picture 2" descr="http://content.foto.mail.ru/list/rinke/1961/i-22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79882"/>
            <a:ext cx="7056784" cy="5302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127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Вырубка в </a:t>
            </a:r>
            <a:r>
              <a:rPr lang="ru-RU" sz="2800" b="1" dirty="0" err="1" smtClean="0">
                <a:solidFill>
                  <a:srgbClr val="FF0000"/>
                </a:solidFill>
              </a:rPr>
              <a:t>Битцевском</a:t>
            </a:r>
            <a:r>
              <a:rPr lang="ru-RU" sz="2800" b="1" dirty="0" smtClean="0">
                <a:solidFill>
                  <a:srgbClr val="FF0000"/>
                </a:solidFill>
              </a:rPr>
              <a:t> лесу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3283793" cy="2200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http://icdn.lenta.ru/images/0000/0017/000000170831/pic_13582865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276872"/>
            <a:ext cx="32385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5" y="4345305"/>
            <a:ext cx="3456384" cy="2204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190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Вырубка леса в парке «Лосиный остров» 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9"/>
            <a:ext cx="7992888" cy="532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189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smtClean="0">
                <a:solidFill>
                  <a:srgbClr val="FF0000"/>
                </a:solidFill>
              </a:rPr>
              <a:t/>
            </a:r>
            <a:br>
              <a:rPr lang="ru-RU" sz="2000" dirty="0" smtClean="0">
                <a:solidFill>
                  <a:srgbClr val="FF0000"/>
                </a:solidFill>
              </a:rPr>
            </a:br>
            <a:r>
              <a:rPr lang="ru-RU" sz="2400" b="1" dirty="0" smtClean="0">
                <a:solidFill>
                  <a:srgbClr val="FF0000"/>
                </a:solidFill>
              </a:rPr>
              <a:t>Проблема</a:t>
            </a:r>
            <a:r>
              <a:rPr lang="ru-RU" sz="2400" b="1" dirty="0">
                <a:solidFill>
                  <a:srgbClr val="FF0000"/>
                </a:solidFill>
              </a:rPr>
              <a:t>:</a:t>
            </a:r>
            <a:r>
              <a:rPr lang="ru-RU" sz="2400" b="1" dirty="0">
                <a:solidFill>
                  <a:srgbClr val="FFFF00"/>
                </a:solidFill>
              </a:rPr>
              <a:t> </a:t>
            </a:r>
            <a:r>
              <a:rPr lang="ru-RU" sz="2400" b="1" dirty="0">
                <a:solidFill>
                  <a:srgbClr val="CCECFF"/>
                </a:solidFill>
              </a:rPr>
              <a:t>как взять от леса необходимое человеку и при этом сохранить его.</a:t>
            </a:r>
            <a:r>
              <a:rPr lang="en-US" sz="2400" b="1" dirty="0">
                <a:solidFill>
                  <a:srgbClr val="CCECFF"/>
                </a:solidFill>
              </a:rPr>
              <a:t/>
            </a:r>
            <a:br>
              <a:rPr lang="en-US" sz="2400" b="1" dirty="0">
                <a:solidFill>
                  <a:srgbClr val="CCECFF"/>
                </a:solidFill>
              </a:rPr>
            </a:br>
            <a:endParaRPr lang="ru-RU" sz="2400" b="1" dirty="0"/>
          </a:p>
        </p:txBody>
      </p:sp>
      <p:pic>
        <p:nvPicPr>
          <p:cNvPr id="3074" name="Picture 2" descr="http://copypast.ru/uploads/posts/thumbs/1258582039_0_11deb_fb9d15fd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28800"/>
            <a:ext cx="7416824" cy="4867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6641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9"/>
            <a:ext cx="854527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В Москве и Московской области, </a:t>
            </a:r>
            <a:r>
              <a:rPr lang="ru-RU" b="1" dirty="0"/>
              <a:t>при любом виде собственности, необходимо получить разрешение на удаление деревьев. </a:t>
            </a:r>
            <a:endParaRPr lang="ru-RU" b="1" dirty="0" smtClean="0"/>
          </a:p>
          <a:p>
            <a:r>
              <a:rPr lang="ru-RU" b="1" dirty="0" smtClean="0"/>
              <a:t>Выдают</a:t>
            </a:r>
            <a:r>
              <a:rPr lang="ru-RU" b="1" dirty="0"/>
              <a:t> эти </a:t>
            </a:r>
            <a:r>
              <a:rPr lang="ru-RU" b="1" dirty="0" smtClean="0"/>
              <a:t>разрешения ( </a:t>
            </a:r>
            <a:r>
              <a:rPr lang="ru-RU" b="1" dirty="0">
                <a:solidFill>
                  <a:srgbClr val="FFFF00"/>
                </a:solidFill>
              </a:rPr>
              <a:t>Порубочные билеты) </a:t>
            </a:r>
            <a:r>
              <a:rPr lang="ru-RU" b="1" dirty="0" smtClean="0"/>
              <a:t>следующие организации: </a:t>
            </a:r>
          </a:p>
          <a:p>
            <a:r>
              <a:rPr lang="ru-RU" b="1" dirty="0" smtClean="0">
                <a:effectLst/>
              </a:rPr>
              <a:t>- Департамент </a:t>
            </a:r>
            <a:r>
              <a:rPr lang="ru-RU" b="1" dirty="0">
                <a:effectLst/>
              </a:rPr>
              <a:t>природопользования и охраны </a:t>
            </a:r>
            <a:endParaRPr lang="ru-RU" b="1" dirty="0" smtClean="0">
              <a:effectLst/>
            </a:endParaRPr>
          </a:p>
          <a:p>
            <a:r>
              <a:rPr lang="ru-RU" b="1" dirty="0" smtClean="0">
                <a:effectLst/>
              </a:rPr>
              <a:t>	окружающей   среды</a:t>
            </a:r>
            <a:r>
              <a:rPr lang="ru-RU" b="1" dirty="0">
                <a:effectLst/>
              </a:rPr>
              <a:t>  г</a:t>
            </a:r>
            <a:r>
              <a:rPr lang="ru-RU" b="1" dirty="0" smtClean="0">
                <a:effectLst/>
              </a:rPr>
              <a:t>. Москвы</a:t>
            </a:r>
            <a:r>
              <a:rPr lang="ru-RU" b="1" dirty="0">
                <a:effectLst/>
              </a:rPr>
              <a:t>.</a:t>
            </a:r>
            <a:r>
              <a:rPr lang="ru-RU" dirty="0"/>
              <a:t> </a:t>
            </a:r>
          </a:p>
          <a:p>
            <a:r>
              <a:rPr lang="ru-RU" b="1" dirty="0" smtClean="0">
                <a:effectLst/>
              </a:rPr>
              <a:t>- Управление </a:t>
            </a:r>
            <a:r>
              <a:rPr lang="ru-RU" b="1" dirty="0">
                <a:effectLst/>
              </a:rPr>
              <a:t>лесного хозяйства по Московской области. </a:t>
            </a:r>
            <a:endParaRPr lang="ru-RU" dirty="0"/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23554" name="Picture 2" descr="http://www.kurer-sreda.ru/files/2009/05/_dere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7" y="2617608"/>
            <a:ext cx="4856597" cy="3755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578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88640"/>
            <a:ext cx="792088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FF0000"/>
                </a:solidFill>
                <a:effectLst/>
              </a:rPr>
              <a:t>Удаление деревьев без официального разрешения преследуется по  закону вплоть до уголовного заключения! </a:t>
            </a:r>
            <a:r>
              <a:rPr lang="ru-RU" sz="1800" b="1" dirty="0">
                <a:solidFill>
                  <a:srgbClr val="FFFFFF"/>
                </a:solidFill>
                <a:effectLst/>
              </a:rPr>
              <a:t>А именно</a:t>
            </a:r>
            <a:r>
              <a:rPr lang="ru-RU" sz="1800" b="1" dirty="0" smtClean="0">
                <a:solidFill>
                  <a:srgbClr val="FFFFFF"/>
                </a:solidFill>
                <a:effectLst/>
              </a:rPr>
              <a:t>:</a:t>
            </a:r>
            <a:endParaRPr lang="ru-RU" sz="1800" dirty="0" smtClean="0">
              <a:solidFill>
                <a:srgbClr val="FFFFFF"/>
              </a:solidFill>
            </a:endParaRPr>
          </a:p>
          <a:p>
            <a:pPr lvl="0"/>
            <a:r>
              <a:rPr lang="ru-RU" i="1" dirty="0" smtClean="0">
                <a:solidFill>
                  <a:srgbClr val="FFFFFF"/>
                </a:solidFill>
                <a:effectLst/>
              </a:rPr>
              <a:t> - </a:t>
            </a:r>
            <a:r>
              <a:rPr lang="ru-RU" dirty="0" smtClean="0">
                <a:solidFill>
                  <a:srgbClr val="FFFFFF"/>
                </a:solidFill>
                <a:effectLst/>
              </a:rPr>
              <a:t>Статья </a:t>
            </a:r>
            <a:r>
              <a:rPr lang="ru-RU" dirty="0">
                <a:solidFill>
                  <a:srgbClr val="FFFFFF"/>
                </a:solidFill>
                <a:effectLst/>
              </a:rPr>
              <a:t>8.28 (КоАП РФ). Незаконная рубка, повреждение лесных насаждений или самовольное выкапывание в лесах деревьев, кустарников.</a:t>
            </a:r>
            <a:endParaRPr lang="ru-RU" dirty="0">
              <a:solidFill>
                <a:srgbClr val="FFFFFF"/>
              </a:solidFill>
            </a:endParaRPr>
          </a:p>
          <a:p>
            <a:pPr lvl="0"/>
            <a:r>
              <a:rPr lang="ru-RU" dirty="0">
                <a:solidFill>
                  <a:srgbClr val="FFFFFF"/>
                </a:solidFill>
                <a:effectLst/>
              </a:rPr>
              <a:t>  </a:t>
            </a:r>
            <a:r>
              <a:rPr lang="ru-RU" dirty="0" smtClean="0">
                <a:solidFill>
                  <a:srgbClr val="FFFFFF"/>
                </a:solidFill>
                <a:effectLst/>
              </a:rPr>
              <a:t> - Статья </a:t>
            </a:r>
            <a:r>
              <a:rPr lang="ru-RU" dirty="0">
                <a:solidFill>
                  <a:srgbClr val="FFFFFF"/>
                </a:solidFill>
                <a:effectLst/>
              </a:rPr>
              <a:t>260 УК РФ. Незаконная рубка лесных </a:t>
            </a:r>
            <a:r>
              <a:rPr lang="ru-RU" dirty="0" smtClean="0">
                <a:solidFill>
                  <a:srgbClr val="FFFFFF"/>
                </a:solidFill>
                <a:effectLst/>
              </a:rPr>
              <a:t>насаждений</a:t>
            </a:r>
            <a:r>
              <a:rPr lang="ru-RU" i="1" dirty="0" smtClean="0">
                <a:solidFill>
                  <a:srgbClr val="FFFFFF"/>
                </a:solidFill>
                <a:effectLst/>
              </a:rPr>
              <a:t>.</a:t>
            </a: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22530" name="Picture 2" descr="http://www.fotka.ua/img--i-265661-w-6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861048"/>
            <a:ext cx="4608512" cy="277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9552" y="2420888"/>
            <a:ext cx="82809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FFFF"/>
                </a:solidFill>
              </a:rPr>
              <a:t>По оценкам Еврокомиссии, покупая или продавая лес, необходимо требовать </a:t>
            </a:r>
            <a:r>
              <a:rPr lang="ru-RU" b="1" dirty="0">
                <a:solidFill>
                  <a:srgbClr val="FF0000"/>
                </a:solidFill>
              </a:rPr>
              <a:t>сертификат</a:t>
            </a:r>
            <a:r>
              <a:rPr lang="ru-RU" dirty="0">
                <a:solidFill>
                  <a:srgbClr val="FFFFFF"/>
                </a:solidFill>
              </a:rPr>
              <a:t> о том, что лес был вырублен в соответствие с законами страны </a:t>
            </a:r>
            <a:r>
              <a:rPr lang="ru-RU" dirty="0" smtClean="0">
                <a:solidFill>
                  <a:srgbClr val="FFFFFF"/>
                </a:solidFill>
              </a:rPr>
              <a:t>происхождения.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945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332656"/>
            <a:ext cx="8568952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Лесовосстановление</a:t>
            </a:r>
            <a:r>
              <a:rPr lang="ru-RU" sz="2400" b="1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smtClean="0">
                <a:effectLst/>
                <a:latin typeface="Times New Roman" pitchFamily="18" charset="0"/>
                <a:cs typeface="Times New Roman" pitchFamily="18" charset="0"/>
              </a:rPr>
              <a:t>обеспечивает </a:t>
            </a:r>
            <a:r>
              <a:rPr lang="ru-RU" sz="2200" b="1" dirty="0">
                <a:effectLst/>
                <a:latin typeface="Times New Roman" pitchFamily="18" charset="0"/>
                <a:cs typeface="Times New Roman" pitchFamily="18" charset="0"/>
              </a:rPr>
              <a:t>:</a:t>
            </a:r>
            <a:endParaRPr lang="en-US" sz="2200" b="1" dirty="0" smtClean="0">
              <a:effectLst/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Char char="-"/>
            </a:pPr>
            <a:r>
              <a:rPr lang="ru-RU" sz="2200" b="1" dirty="0" smtClean="0">
                <a:effectLst/>
                <a:latin typeface="Times New Roman" pitchFamily="18" charset="0"/>
                <a:cs typeface="Times New Roman" pitchFamily="18" charset="0"/>
              </a:rPr>
              <a:t>непрерывное восполнение </a:t>
            </a:r>
            <a:r>
              <a:rPr lang="ru-RU" sz="2200" b="1" dirty="0">
                <a:effectLst/>
                <a:latin typeface="Times New Roman" pitchFamily="18" charset="0"/>
                <a:cs typeface="Times New Roman" pitchFamily="18" charset="0"/>
              </a:rPr>
              <a:t>запасов древесины, изымаемых при </a:t>
            </a:r>
            <a:r>
              <a:rPr lang="ru-RU" sz="2200" b="1" dirty="0" smtClean="0">
                <a:effectLst/>
                <a:latin typeface="Times New Roman" pitchFamily="18" charset="0"/>
                <a:cs typeface="Times New Roman" pitchFamily="18" charset="0"/>
              </a:rPr>
              <a:t>рубках;</a:t>
            </a:r>
          </a:p>
          <a:p>
            <a:pPr marL="342900" indent="-342900">
              <a:buFontTx/>
              <a:buChar char="-"/>
            </a:pPr>
            <a:r>
              <a:rPr lang="ru-RU" sz="2200" b="1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>
                <a:effectLst/>
                <a:latin typeface="Times New Roman" pitchFamily="18" charset="0"/>
                <a:cs typeface="Times New Roman" pitchFamily="18" charset="0"/>
              </a:rPr>
              <a:t>выращиванием </a:t>
            </a:r>
            <a:r>
              <a:rPr lang="ru-RU" sz="2200" b="1" dirty="0" smtClean="0">
                <a:effectLst/>
                <a:latin typeface="Times New Roman" pitchFamily="18" charset="0"/>
                <a:cs typeface="Times New Roman" pitchFamily="18" charset="0"/>
              </a:rPr>
              <a:t>насаждений </a:t>
            </a:r>
            <a:r>
              <a:rPr lang="ru-RU" sz="2200" b="1" dirty="0">
                <a:effectLst/>
                <a:latin typeface="Times New Roman" pitchFamily="18" charset="0"/>
                <a:cs typeface="Times New Roman" pitchFamily="18" charset="0"/>
              </a:rPr>
              <a:t>хозяйственно ценных </a:t>
            </a:r>
            <a:r>
              <a:rPr lang="ru-RU" sz="2200" b="1" dirty="0" smtClean="0">
                <a:effectLst/>
                <a:latin typeface="Times New Roman" pitchFamily="18" charset="0"/>
                <a:cs typeface="Times New Roman" pitchFamily="18" charset="0"/>
              </a:rPr>
              <a:t>пород</a:t>
            </a:r>
            <a:r>
              <a:rPr lang="ru-RU" sz="2200" b="1" dirty="0">
                <a:effectLst/>
                <a:latin typeface="Times New Roman" pitchFamily="18" charset="0"/>
                <a:cs typeface="Times New Roman" pitchFamily="18" charset="0"/>
              </a:rPr>
              <a:t>;</a:t>
            </a:r>
            <a:endParaRPr lang="en-US" sz="2200" b="1" dirty="0" smtClean="0">
              <a:effectLst/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Char char="-"/>
            </a:pPr>
            <a:r>
              <a:rPr lang="ru-RU" sz="2200" b="1" dirty="0" smtClean="0">
                <a:effectLst/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ru-RU" sz="2200" b="1" dirty="0">
                <a:effectLst/>
                <a:latin typeface="Times New Roman" pitchFamily="18" charset="0"/>
                <a:cs typeface="Times New Roman" pitchFamily="18" charset="0"/>
              </a:rPr>
              <a:t>также сохранение </a:t>
            </a:r>
            <a:r>
              <a:rPr lang="ru-RU" sz="2200" b="1" dirty="0" smtClean="0">
                <a:effectLst/>
                <a:latin typeface="Times New Roman" pitchFamily="18" charset="0"/>
                <a:cs typeface="Times New Roman" pitchFamily="18" charset="0"/>
              </a:rPr>
              <a:t>природоохранных </a:t>
            </a:r>
            <a:r>
              <a:rPr lang="ru-RU" sz="2200" b="1" dirty="0">
                <a:effectLst/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200" b="1" dirty="0" smtClean="0">
                <a:effectLst/>
                <a:latin typeface="Times New Roman" pitchFamily="18" charset="0"/>
                <a:cs typeface="Times New Roman" pitchFamily="18" charset="0"/>
              </a:rPr>
              <a:t>других </a:t>
            </a:r>
            <a:r>
              <a:rPr lang="ru-RU" sz="2200" b="1" dirty="0">
                <a:effectLst/>
                <a:latin typeface="Times New Roman" pitchFamily="18" charset="0"/>
                <a:cs typeface="Times New Roman" pitchFamily="18" charset="0"/>
              </a:rPr>
              <a:t>полезных свойств леса.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286000" y="3075057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36912"/>
            <a:ext cx="7704856" cy="384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2955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652120" y="2967335"/>
            <a:ext cx="23374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b="1" kern="0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Посадка леса </a:t>
            </a:r>
            <a:endParaRPr lang="ru-RU" sz="2400" b="1" dirty="0">
              <a:solidFill>
                <a:srgbClr val="FFFFFF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92985" y="5805264"/>
            <a:ext cx="19207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b="1" kern="0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Посев леса</a:t>
            </a:r>
            <a:endParaRPr lang="ru-RU" sz="2400" b="1" dirty="0">
              <a:solidFill>
                <a:srgbClr val="FFFFFF"/>
              </a:solidFill>
            </a:endParaRPr>
          </a:p>
        </p:txBody>
      </p:sp>
      <p:pic>
        <p:nvPicPr>
          <p:cNvPr id="1028" name="Picture 4" descr="http://www.ugra-tv.ru/upload/iblock/1e8/1e85bb82553e819e00bddaa45cd4490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40591"/>
            <a:ext cx="3815448" cy="451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799" y="486098"/>
            <a:ext cx="3180139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663612"/>
            <a:ext cx="3882601" cy="2484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498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Методы восстановления леса</a:t>
            </a:r>
            <a:br>
              <a:rPr lang="ru-RU" sz="2400" b="1" dirty="0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412161" y="3243613"/>
            <a:ext cx="28803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kern="0" dirty="0" smtClean="0">
                <a:solidFill>
                  <a:srgbClr val="FF0000"/>
                </a:solidFill>
                <a:effectLst/>
                <a:latin typeface="Arial"/>
                <a:ea typeface="+mj-ea"/>
                <a:cs typeface="+mj-cs"/>
              </a:rPr>
              <a:t>   Искусственное </a:t>
            </a:r>
          </a:p>
          <a:p>
            <a:r>
              <a:rPr lang="ru-RU" b="1" kern="0" dirty="0" smtClean="0">
                <a:solidFill>
                  <a:srgbClr val="CCECFF"/>
                </a:solidFill>
                <a:effectLst/>
                <a:latin typeface="Arial"/>
                <a:ea typeface="+mj-ea"/>
                <a:cs typeface="+mj-cs"/>
              </a:rPr>
              <a:t>восстановление </a:t>
            </a:r>
            <a:r>
              <a:rPr lang="en-US" b="1" kern="0" dirty="0" smtClean="0">
                <a:solidFill>
                  <a:srgbClr val="CCECFF"/>
                </a:solidFill>
                <a:effectLst/>
                <a:latin typeface="Arial"/>
                <a:ea typeface="+mj-ea"/>
                <a:cs typeface="+mj-cs"/>
              </a:rPr>
              <a:t>        	</a:t>
            </a:r>
            <a:r>
              <a:rPr lang="ru-RU" b="1" kern="0" dirty="0" smtClean="0">
                <a:solidFill>
                  <a:srgbClr val="CCECFF"/>
                </a:solidFill>
                <a:effectLst/>
                <a:latin typeface="Arial"/>
                <a:ea typeface="+mj-ea"/>
                <a:cs typeface="+mj-cs"/>
              </a:rPr>
              <a:t>леса</a:t>
            </a:r>
            <a:endParaRPr lang="ru-RU" b="1" dirty="0"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00745" y="5010469"/>
            <a:ext cx="29450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kern="0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j-ea"/>
                <a:cs typeface="+mj-cs"/>
              </a:rPr>
              <a:t>     </a:t>
            </a:r>
            <a:r>
              <a:rPr lang="ru-RU" b="1" kern="0" dirty="0" smtClean="0">
                <a:solidFill>
                  <a:srgbClr val="FF0000"/>
                </a:solidFill>
                <a:effectLst/>
                <a:latin typeface="Arial"/>
                <a:ea typeface="+mj-ea"/>
                <a:cs typeface="+mj-cs"/>
              </a:rPr>
              <a:t>Естественное </a:t>
            </a:r>
            <a:endParaRPr lang="ru-RU" b="1" kern="0" dirty="0">
              <a:solidFill>
                <a:srgbClr val="FF0000"/>
              </a:solidFill>
              <a:effectLst/>
              <a:latin typeface="Arial"/>
              <a:ea typeface="+mj-ea"/>
              <a:cs typeface="+mj-cs"/>
            </a:endParaRPr>
          </a:p>
          <a:p>
            <a:r>
              <a:rPr lang="ru-RU" b="1" kern="0" dirty="0" smtClean="0">
                <a:solidFill>
                  <a:srgbClr val="CCECFF"/>
                </a:solidFill>
                <a:effectLst/>
                <a:latin typeface="Arial"/>
                <a:ea typeface="+mj-ea"/>
                <a:cs typeface="+mj-cs"/>
              </a:rPr>
              <a:t>восстановление леса</a:t>
            </a:r>
            <a:endParaRPr lang="ru-RU" b="1" dirty="0">
              <a:effectLst/>
            </a:endParaRPr>
          </a:p>
        </p:txBody>
      </p:sp>
      <p:pic>
        <p:nvPicPr>
          <p:cNvPr id="7170" name="Picture 2" descr="http://les.ivanovoobl.ru/uplfa/res_forest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6" y="1450250"/>
            <a:ext cx="4453456" cy="334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033" y="4435080"/>
            <a:ext cx="3151867" cy="2170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741" y="1155033"/>
            <a:ext cx="2961160" cy="1971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091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435280" cy="2204864"/>
          </a:xfrm>
        </p:spPr>
        <p:txBody>
          <a:bodyPr/>
          <a:lstStyle/>
          <a:p>
            <a:pPr algn="l"/>
            <a:r>
              <a:rPr lang="ru-RU" sz="2400" dirty="0" smtClean="0">
                <a:solidFill>
                  <a:srgbClr val="FF0000"/>
                </a:solidFill>
              </a:rPr>
              <a:t/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b="1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Новизна:</a:t>
            </a:r>
            <a:r>
              <a:rPr lang="ru-RU" sz="2400" dirty="0" smtClean="0">
                <a:solidFill>
                  <a:srgbClr val="FF0000"/>
                </a:solidFill>
              </a:rPr>
              <a:t/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200" b="1" dirty="0" smtClean="0">
                <a:effectLst/>
                <a:latin typeface="Times New Roman" pitchFamily="18" charset="0"/>
                <a:cs typeface="Times New Roman" pitchFamily="18" charset="0"/>
              </a:rPr>
              <a:t>- презентация может быть использована для ознакомления воспитателей с проблемой вырубки лесов;</a:t>
            </a:r>
            <a:br>
              <a:rPr lang="ru-RU" sz="2200" b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effectLst/>
                <a:latin typeface="Times New Roman" pitchFamily="18" charset="0"/>
                <a:cs typeface="Times New Roman" pitchFamily="18" charset="0"/>
              </a:rPr>
              <a:t>-при проведении консультации для родителей по проблеме вырубки лесов;</a:t>
            </a:r>
            <a:br>
              <a:rPr lang="ru-RU" sz="2200" b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effectLst/>
                <a:latin typeface="Times New Roman" pitchFamily="18" charset="0"/>
                <a:cs typeface="Times New Roman" pitchFamily="18" charset="0"/>
              </a:rPr>
              <a:t>- при изучении темы «Лес» в старших группах детского сада</a:t>
            </a:r>
            <a:r>
              <a:rPr lang="ru-RU" sz="2200" dirty="0" smtClean="0"/>
              <a:t>.</a:t>
            </a:r>
            <a:br>
              <a:rPr lang="ru-RU" sz="2200" dirty="0" smtClean="0"/>
            </a:br>
            <a:endParaRPr lang="ru-RU" sz="22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564904"/>
            <a:ext cx="7343061" cy="3867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95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16632"/>
            <a:ext cx="871296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buClr>
                <a:srgbClr val="FFFFCC"/>
              </a:buClr>
              <a:buSzPct val="60000"/>
            </a:pPr>
            <a:r>
              <a:rPr lang="ru-RU" sz="3200" b="1" dirty="0" smtClean="0">
                <a:solidFill>
                  <a:srgbClr val="FF0000"/>
                </a:solidFill>
              </a:rPr>
              <a:t>Вывод: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009184"/>
            <a:ext cx="82809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solidFill>
                  <a:srgbClr val="FFFFFF"/>
                </a:solidFill>
              </a:rPr>
              <a:t> </a:t>
            </a:r>
            <a:r>
              <a:rPr lang="ru-RU" sz="2400" b="1" dirty="0" smtClean="0">
                <a:solidFill>
                  <a:srgbClr val="FFFF00"/>
                </a:solidFill>
                <a:latin typeface="Times New Roman"/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712981"/>
            <a:ext cx="842493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</a:rPr>
              <a:t>Лес </a:t>
            </a:r>
            <a:r>
              <a:rPr lang="ru-RU" sz="2400" b="1" dirty="0">
                <a:solidFill>
                  <a:srgbClr val="FFFF00"/>
                </a:solidFill>
              </a:rPr>
              <a:t>– это </a:t>
            </a:r>
            <a:r>
              <a:rPr lang="ru-RU" sz="2400" b="1" dirty="0" err="1">
                <a:solidFill>
                  <a:srgbClr val="FFFF00"/>
                </a:solidFill>
              </a:rPr>
              <a:t>исчерпаемый</a:t>
            </a:r>
            <a:r>
              <a:rPr lang="ru-RU" sz="2400" b="1" dirty="0">
                <a:solidFill>
                  <a:srgbClr val="FFFF00"/>
                </a:solidFill>
              </a:rPr>
              <a:t> природный ресурс, и наша задача сделать его неисчерпаемым, а для этого необходимо  разумно использовать данные нам природой </a:t>
            </a:r>
            <a:r>
              <a:rPr lang="ru-RU" sz="2400" b="1" dirty="0" smtClean="0">
                <a:solidFill>
                  <a:srgbClr val="FFFF00"/>
                </a:solidFill>
              </a:rPr>
              <a:t>богатства. </a:t>
            </a:r>
            <a:r>
              <a:rPr lang="ru-RU" sz="2400" b="1" dirty="0" smtClean="0">
                <a:solidFill>
                  <a:srgbClr val="FFFF00"/>
                </a:solidFill>
                <a:effectLst/>
              </a:rPr>
              <a:t>Надо </a:t>
            </a:r>
            <a:r>
              <a:rPr lang="ru-RU" sz="2400" b="1" dirty="0">
                <a:solidFill>
                  <a:srgbClr val="FFFF00"/>
                </a:solidFill>
                <a:effectLst/>
              </a:rPr>
              <a:t>уделять внимание воспроизводству леса, как путём </a:t>
            </a:r>
            <a:r>
              <a:rPr lang="ru-RU" sz="2400" b="1" dirty="0" smtClean="0">
                <a:solidFill>
                  <a:srgbClr val="FFFF00"/>
                </a:solidFill>
                <a:effectLst/>
              </a:rPr>
              <a:t>восстанавливающих </a:t>
            </a:r>
            <a:r>
              <a:rPr lang="ru-RU" sz="2400" b="1" dirty="0">
                <a:solidFill>
                  <a:srgbClr val="FFFF00"/>
                </a:solidFill>
                <a:effectLst/>
              </a:rPr>
              <a:t>количество деревьев лесопосадок, так и полного запрещения в некоторых лесах любой хозяйственной деятельности. </a:t>
            </a:r>
            <a:endParaRPr lang="en-US" sz="2400" b="1" dirty="0" smtClean="0">
              <a:solidFill>
                <a:srgbClr val="FFFF00"/>
              </a:solidFill>
              <a:effectLst/>
            </a:endParaRPr>
          </a:p>
          <a:p>
            <a:pPr lvl="0"/>
            <a:r>
              <a:rPr lang="ru-RU" sz="2400" b="1" dirty="0" smtClean="0">
                <a:solidFill>
                  <a:srgbClr val="FFFF00"/>
                </a:solidFill>
              </a:rPr>
              <a:t>Значение </a:t>
            </a:r>
            <a:r>
              <a:rPr lang="ru-RU" sz="2400" b="1" dirty="0">
                <a:solidFill>
                  <a:srgbClr val="FFFF00"/>
                </a:solidFill>
              </a:rPr>
              <a:t>восстановления леса после </a:t>
            </a:r>
            <a:r>
              <a:rPr lang="ru-RU" sz="2400" b="1">
                <a:solidFill>
                  <a:srgbClr val="FFFF00"/>
                </a:solidFill>
              </a:rPr>
              <a:t>рубок </a:t>
            </a:r>
            <a:r>
              <a:rPr lang="ru-RU" sz="2400" b="1" smtClean="0">
                <a:solidFill>
                  <a:srgbClr val="FFFF00"/>
                </a:solidFill>
              </a:rPr>
              <a:t>состоит  </a:t>
            </a:r>
            <a:r>
              <a:rPr lang="ru-RU" sz="2400" b="1" dirty="0">
                <a:solidFill>
                  <a:srgbClr val="FFFF00"/>
                </a:solidFill>
              </a:rPr>
              <a:t>в том, что оно обеспечивает непрерывное и эффективное восполнение запасов древесины. </a:t>
            </a:r>
            <a:endParaRPr lang="ru-RU" sz="2400" dirty="0">
              <a:solidFill>
                <a:srgbClr val="FFFF00"/>
              </a:solidFill>
            </a:endParaRPr>
          </a:p>
          <a:p>
            <a:endParaRPr lang="ru-RU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89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Берегите лес!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&amp;Pcy;&amp;acy;&amp;dcy;&amp;acy;&amp;yucy;&amp;shchcy;&amp;icy;&amp;iecy; &amp;ocy;&amp;scy;&amp;iecy;&amp;ncy;&amp;ncy;&amp;icy;&amp;iecy; &amp;lcy;&amp;icy;&amp;scy;&amp;tcy;&amp;softcy;&amp;yacy;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81" y="1484784"/>
            <a:ext cx="8160218" cy="4899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174617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060848"/>
            <a:ext cx="7772400" cy="1362075"/>
          </a:xfrm>
        </p:spPr>
        <p:txBody>
          <a:bodyPr/>
          <a:lstStyle/>
          <a:p>
            <a:r>
              <a:rPr lang="ru-RU" sz="4400" i="1" dirty="0" smtClean="0">
                <a:solidFill>
                  <a:srgbClr val="FF00FF"/>
                </a:solidFill>
                <a:effectLst/>
              </a:rPr>
              <a:t>Спасибо за внимание!</a:t>
            </a:r>
            <a:endParaRPr lang="ru-RU" sz="4400" i="1" dirty="0">
              <a:solidFill>
                <a:srgbClr val="FF00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784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404665"/>
            <a:ext cx="8640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Гипотеза:</a:t>
            </a:r>
            <a:r>
              <a:rPr lang="ru-RU" sz="2400" b="1" kern="0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без леса жизнь </a:t>
            </a:r>
            <a:r>
              <a:rPr lang="ru-RU" sz="2400" b="1" kern="0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невозможна, поскольку </a:t>
            </a:r>
          </a:p>
          <a:p>
            <a:r>
              <a:rPr lang="ru-RU" sz="2400" b="1" kern="0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«лес - это </a:t>
            </a:r>
            <a:r>
              <a:rPr lang="ru-RU" sz="2400" b="1" kern="0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вода, </a:t>
            </a:r>
            <a:r>
              <a:rPr lang="ru-RU" sz="2400" b="1" kern="0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вода - это </a:t>
            </a:r>
            <a:r>
              <a:rPr lang="ru-RU" sz="2400" b="1" kern="0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урожай, </a:t>
            </a:r>
            <a:r>
              <a:rPr lang="ru-RU" sz="2400" b="1" kern="0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а урожай - это </a:t>
            </a:r>
            <a:r>
              <a:rPr lang="ru-RU" sz="2400" b="1" kern="0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жизнь».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4" descr="http://kolyan.net/uploads/posts/2010-03/thumbs/1268239979_49_nature_wallpaper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28800"/>
            <a:ext cx="7632848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543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363272" cy="1800200"/>
          </a:xfrm>
        </p:spPr>
        <p:txBody>
          <a:bodyPr/>
          <a:lstStyle/>
          <a:p>
            <a:pPr algn="l"/>
            <a:r>
              <a:rPr lang="ru-RU" sz="2400" dirty="0" smtClean="0">
                <a:solidFill>
                  <a:srgbClr val="FFFF00"/>
                </a:solidFill>
              </a:rPr>
              <a:t/>
            </a:r>
            <a:br>
              <a:rPr lang="ru-RU" sz="2400" dirty="0" smtClean="0">
                <a:solidFill>
                  <a:srgbClr val="FFFF00"/>
                </a:solidFill>
              </a:rPr>
            </a:br>
            <a:r>
              <a:rPr lang="ru-RU" sz="2400" b="1" dirty="0" smtClean="0">
                <a:solidFill>
                  <a:srgbClr val="FF0000"/>
                </a:solidFill>
              </a:rPr>
              <a:t>Задачи: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- выявить значение леса в природном комплексе, в жизни людей, в развитии экономики.</a:t>
            </a:r>
            <a:br>
              <a:rPr lang="ru-RU" sz="2400" b="1" dirty="0" smtClean="0"/>
            </a:br>
            <a:r>
              <a:rPr lang="ru-RU" sz="2400" b="1" dirty="0" smtClean="0"/>
              <a:t>- найти пути восстановления леса.</a:t>
            </a:r>
            <a:br>
              <a:rPr lang="ru-RU" sz="2400" b="1" dirty="0" smtClean="0"/>
            </a:br>
            <a:endParaRPr lang="ru-RU" sz="2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060848"/>
            <a:ext cx="8795320" cy="4248472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95764"/>
            <a:ext cx="7128792" cy="4385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012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437112"/>
            <a:ext cx="8579296" cy="2160240"/>
          </a:xfrm>
        </p:spPr>
        <p:txBody>
          <a:bodyPr/>
          <a:lstStyle/>
          <a:p>
            <a:pPr algn="l"/>
            <a:r>
              <a:rPr lang="ru-RU" sz="2400" dirty="0" smtClean="0">
                <a:solidFill>
                  <a:srgbClr val="FF0000"/>
                </a:solidFill>
              </a:rPr>
              <a:t/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/>
            </a:r>
            <a:br>
              <a:rPr lang="ru-RU" sz="2400" dirty="0" smtClean="0">
                <a:solidFill>
                  <a:srgbClr val="FF0000"/>
                </a:solidFill>
              </a:rPr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4653136"/>
            <a:ext cx="792088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kern="0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j-ea"/>
                <a:cs typeface="+mj-cs"/>
              </a:rPr>
              <a:t/>
            </a:r>
            <a:br>
              <a:rPr lang="ru-RU" sz="2200" kern="0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j-ea"/>
                <a:cs typeface="+mj-cs"/>
              </a:rPr>
            </a:br>
            <a:r>
              <a:rPr lang="ru-RU" sz="2200" kern="0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j-ea"/>
                <a:cs typeface="+mj-cs"/>
              </a:rPr>
              <a:t> </a:t>
            </a:r>
            <a:r>
              <a:rPr lang="ru-RU" sz="2200" b="1" kern="0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При взгляде из космоса на нашу планету видно, что на ней </a:t>
            </a:r>
            <a:r>
              <a:rPr lang="en-US" sz="2200" b="1" kern="0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 </a:t>
            </a:r>
            <a:r>
              <a:rPr lang="ru-RU" sz="2200" b="1" kern="0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преобладают </a:t>
            </a:r>
            <a:r>
              <a:rPr lang="ru-RU" sz="2200" b="1" kern="0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цвета двух огромных </a:t>
            </a:r>
            <a:r>
              <a:rPr lang="ru-RU" sz="2200" b="1" kern="0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пространств</a:t>
            </a:r>
            <a:r>
              <a:rPr lang="en-US" sz="2200" b="1" kern="0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200" b="1" kern="0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-  </a:t>
            </a:r>
          </a:p>
          <a:p>
            <a:r>
              <a:rPr lang="en-US" sz="2200" b="1" kern="0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200" b="1" kern="0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200" b="1" kern="0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это </a:t>
            </a:r>
            <a:r>
              <a:rPr lang="ru-RU" sz="2200" b="1" kern="0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два океана - </a:t>
            </a:r>
            <a:r>
              <a:rPr lang="en-US" sz="2200" b="1" kern="0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2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вода </a:t>
            </a:r>
            <a:r>
              <a:rPr lang="ru-RU" sz="22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и растительность</a:t>
            </a:r>
            <a:r>
              <a:rPr lang="ru-RU" sz="24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. </a:t>
            </a:r>
            <a:r>
              <a:rPr lang="en-US" sz="24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en-US" sz="24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83" y="188640"/>
            <a:ext cx="7992549" cy="4267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6014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39495" cy="1440160"/>
          </a:xfrm>
        </p:spPr>
        <p:txBody>
          <a:bodyPr/>
          <a:lstStyle/>
          <a:p>
            <a:r>
              <a:rPr lang="ru-RU" sz="3200" b="1" kern="1200" dirty="0" smtClean="0">
                <a:solidFill>
                  <a:srgbClr val="FF0000"/>
                </a:solidFill>
                <a:effectLst/>
                <a:latin typeface="Arial" charset="0"/>
                <a:ea typeface="+mn-ea"/>
                <a:cs typeface="+mn-cs"/>
              </a:rPr>
              <a:t>Значение леса</a:t>
            </a:r>
            <a:r>
              <a:rPr lang="ru-RU" sz="3200" b="1" kern="1200" dirty="0">
                <a:solidFill>
                  <a:srgbClr val="FF0000"/>
                </a:solidFill>
                <a:effectLst/>
                <a:latin typeface="Arial" charset="0"/>
                <a:ea typeface="+mn-ea"/>
                <a:cs typeface="+mn-cs"/>
              </a:rPr>
              <a:t/>
            </a:r>
            <a:br>
              <a:rPr lang="ru-RU" sz="3200" b="1" kern="1200" dirty="0">
                <a:solidFill>
                  <a:srgbClr val="FF0000"/>
                </a:solidFill>
                <a:effectLst/>
                <a:latin typeface="Arial" charset="0"/>
                <a:ea typeface="+mn-ea"/>
                <a:cs typeface="+mn-cs"/>
              </a:rPr>
            </a:br>
            <a:r>
              <a:rPr lang="ru-RU" sz="3200" kern="1200" dirty="0">
                <a:solidFill>
                  <a:srgbClr val="FFFFFF"/>
                </a:solidFill>
                <a:effectLst/>
                <a:latin typeface="Arial" charset="0"/>
                <a:ea typeface="+mn-ea"/>
                <a:cs typeface="+mn-cs"/>
              </a:rPr>
              <a:t/>
            </a:r>
            <a:br>
              <a:rPr lang="ru-RU" sz="3200" kern="1200" dirty="0">
                <a:solidFill>
                  <a:srgbClr val="FFFFFF"/>
                </a:solidFill>
                <a:effectLst/>
                <a:latin typeface="Arial" charset="0"/>
                <a:ea typeface="+mn-ea"/>
                <a:cs typeface="+mn-cs"/>
              </a:rPr>
            </a:b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692696"/>
            <a:ext cx="8579296" cy="5438229"/>
          </a:xfrm>
        </p:spPr>
        <p:txBody>
          <a:bodyPr/>
          <a:lstStyle/>
          <a:p>
            <a:pPr marL="0" indent="0">
              <a:buNone/>
            </a:pPr>
            <a:r>
              <a:rPr lang="ru-RU" sz="2000" b="1" dirty="0" smtClean="0"/>
              <a:t>Один </a:t>
            </a:r>
            <a:r>
              <a:rPr lang="ru-RU" sz="2000" b="1" dirty="0"/>
              <a:t>гектар </a:t>
            </a:r>
            <a:r>
              <a:rPr lang="ru-RU" sz="2000" b="1" dirty="0" smtClean="0"/>
              <a:t>леса </a:t>
            </a:r>
            <a:r>
              <a:rPr lang="ru-RU" sz="2000" b="1" dirty="0"/>
              <a:t>ежегодно </a:t>
            </a:r>
            <a:r>
              <a:rPr lang="ru-RU" sz="2000" b="1" dirty="0" smtClean="0"/>
              <a:t>поглощает</a:t>
            </a:r>
            <a:r>
              <a:rPr lang="en-US" sz="2000" b="1" dirty="0" smtClean="0"/>
              <a:t>   </a:t>
            </a:r>
            <a:r>
              <a:rPr lang="ru-RU" sz="2000" b="1" dirty="0" smtClean="0">
                <a:solidFill>
                  <a:srgbClr val="FF0000"/>
                </a:solidFill>
              </a:rPr>
              <a:t> </a:t>
            </a:r>
            <a:r>
              <a:rPr lang="ru-RU" sz="2000" b="1" dirty="0">
                <a:solidFill>
                  <a:srgbClr val="FF0000"/>
                </a:solidFill>
              </a:rPr>
              <a:t>до 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</a:rPr>
              <a:t>6 </a:t>
            </a:r>
            <a:r>
              <a:rPr lang="ru-RU" sz="2000" b="1" dirty="0">
                <a:solidFill>
                  <a:srgbClr val="FF0000"/>
                </a:solidFill>
              </a:rPr>
              <a:t>тонн </a:t>
            </a:r>
            <a:r>
              <a:rPr lang="ru-RU" sz="2000" b="1" dirty="0"/>
              <a:t>углекислого газа, </a:t>
            </a:r>
            <a:r>
              <a:rPr lang="en-US" sz="2000" b="1" dirty="0" smtClean="0"/>
              <a:t> </a:t>
            </a:r>
            <a:r>
              <a:rPr lang="ru-RU" sz="2000" b="1" dirty="0" smtClean="0">
                <a:solidFill>
                  <a:srgbClr val="FF0000"/>
                </a:solidFill>
              </a:rPr>
              <a:t>50 </a:t>
            </a:r>
            <a:r>
              <a:rPr lang="ru-RU" sz="2000" b="1" dirty="0">
                <a:solidFill>
                  <a:srgbClr val="FF0000"/>
                </a:solidFill>
              </a:rPr>
              <a:t>тонн пыли </a:t>
            </a:r>
            <a:r>
              <a:rPr lang="ru-RU" sz="2000" b="1" dirty="0"/>
              <a:t>и выделяет </a:t>
            </a:r>
            <a:r>
              <a:rPr lang="en-US" sz="2000" b="1" dirty="0" smtClean="0"/>
              <a:t> </a:t>
            </a:r>
            <a:r>
              <a:rPr lang="ru-RU" sz="2000" b="1" dirty="0" smtClean="0">
                <a:solidFill>
                  <a:srgbClr val="FF0000"/>
                </a:solidFill>
              </a:rPr>
              <a:t>до 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</a:rPr>
              <a:t>5 </a:t>
            </a:r>
            <a:r>
              <a:rPr lang="ru-RU" sz="2000" b="1" dirty="0">
                <a:solidFill>
                  <a:srgbClr val="FF0000"/>
                </a:solidFill>
              </a:rPr>
              <a:t>тонн </a:t>
            </a:r>
            <a:r>
              <a:rPr lang="ru-RU" sz="2000" b="1" dirty="0" smtClean="0"/>
              <a:t>кислорода</a:t>
            </a:r>
            <a:r>
              <a:rPr lang="ru-RU" sz="2000" dirty="0"/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72816"/>
            <a:ext cx="8199437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122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058" y="2549415"/>
            <a:ext cx="1656184" cy="1783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910757" y="3163243"/>
            <a:ext cx="42114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Место обитания </a:t>
            </a:r>
            <a:r>
              <a:rPr lang="ru-RU" sz="18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животных и птиц</a:t>
            </a:r>
            <a:endParaRPr lang="ru-RU" b="1" dirty="0">
              <a:solidFill>
                <a:srgbClr val="FFFFFF"/>
              </a:solidFill>
            </a:endParaRPr>
          </a:p>
        </p:txBody>
      </p:sp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5519" y="1246113"/>
            <a:ext cx="1635755" cy="1635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884" y="5373216"/>
            <a:ext cx="1930261" cy="1305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890" y="1477471"/>
            <a:ext cx="2111896" cy="1583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9" name="Picture 11" descr="http://im7-tub-ru.yandex.net/i?id=614063944-24-72&amp;n=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757" y="3755163"/>
            <a:ext cx="19050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1" name="Picture 13" descr="http://im7-tub-ru.yandex.net/i?id=68057878-20-72&amp;n=2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8769" y="3790808"/>
            <a:ext cx="1747843" cy="135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40058" y="432281"/>
            <a:ext cx="22493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Лес– </a:t>
            </a:r>
            <a:r>
              <a:rPr lang="ru-RU" sz="32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это</a:t>
            </a:r>
            <a:r>
              <a:rPr lang="ru-RU" sz="32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j-ea"/>
                <a:cs typeface="+mj-cs"/>
              </a:rPr>
              <a:t>:</a:t>
            </a:r>
            <a:endParaRPr lang="ru-RU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98" y="1201722"/>
            <a:ext cx="2457715" cy="1859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87" y="4580741"/>
            <a:ext cx="3981955" cy="1895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06991" y="3347909"/>
            <a:ext cx="22461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Лекарственные </a:t>
            </a:r>
          </a:p>
          <a:p>
            <a:r>
              <a:rPr lang="ru-RU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ru-RU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     травы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41639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77813"/>
            <a:ext cx="8003232" cy="774923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Лес –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это: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364" y="1124744"/>
            <a:ext cx="2015505" cy="1513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773" y="3864190"/>
            <a:ext cx="2500685" cy="2052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 descr="&amp;Lcy;&amp;iecy;&amp;scy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628800"/>
            <a:ext cx="3096344" cy="3318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57207" y="3030727"/>
            <a:ext cx="14704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kern="0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j-ea"/>
                <a:cs typeface="+mj-cs"/>
              </a:rPr>
              <a:t> </a:t>
            </a:r>
            <a:r>
              <a:rPr lang="ru-RU" b="1" kern="0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j-ea"/>
                <a:cs typeface="+mj-cs"/>
              </a:rPr>
              <a:t>Грибы 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122615" y="5941590"/>
            <a:ext cx="10166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kern="0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j-ea"/>
                <a:cs typeface="+mj-cs"/>
              </a:rPr>
              <a:t>Ягоды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405024" y="5168924"/>
            <a:ext cx="21275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kern="0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j-ea"/>
                <a:cs typeface="+mj-cs"/>
              </a:rPr>
              <a:t>Чистый </a:t>
            </a:r>
            <a:r>
              <a:rPr lang="ru-RU" b="1" kern="0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j-ea"/>
                <a:cs typeface="+mj-cs"/>
              </a:rPr>
              <a:t>воздух</a:t>
            </a:r>
            <a:endParaRPr lang="ru-RU" b="1" dirty="0"/>
          </a:p>
        </p:txBody>
      </p:sp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28" y="4076820"/>
            <a:ext cx="2318018" cy="1740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69" y="1498740"/>
            <a:ext cx="2376264" cy="1782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921231" y="3494858"/>
            <a:ext cx="9829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j-ea"/>
                <a:cs typeface="+mj-cs"/>
              </a:rPr>
              <a:t>Орехи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53760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лобус">
  <a:themeElements>
    <a:clrScheme name="Глобус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Глобус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Глобус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4937</TotalTime>
  <Words>384</Words>
  <Application>Microsoft Office PowerPoint</Application>
  <PresentationFormat>Экран (4:3)</PresentationFormat>
  <Paragraphs>116</Paragraphs>
  <Slides>38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Глобус</vt:lpstr>
      <vt:lpstr> Вырубка  лесов  </vt:lpstr>
      <vt:lpstr>Цель: сформировать отношение к вырубке леса.</vt:lpstr>
      <vt:lpstr> Проблема: как взять от леса необходимое человеку и при этом сохранить его. </vt:lpstr>
      <vt:lpstr>Презентация PowerPoint</vt:lpstr>
      <vt:lpstr> Задачи: - выявить значение леса в природном комплексе, в жизни людей, в развитии экономики. - найти пути восстановления леса. </vt:lpstr>
      <vt:lpstr>  </vt:lpstr>
      <vt:lpstr>Значение леса  </vt:lpstr>
      <vt:lpstr>Презентация PowerPoint</vt:lpstr>
      <vt:lpstr>Лес – это:</vt:lpstr>
      <vt:lpstr>Лес – это строительный материал</vt:lpstr>
      <vt:lpstr>    </vt:lpstr>
      <vt:lpstr>                Вырубка лесов в Москве и области</vt:lpstr>
      <vt:lpstr>  </vt:lpstr>
      <vt:lpstr>Выборочные рубки.</vt:lpstr>
      <vt:lpstr>Сплошные</vt:lpstr>
      <vt:lpstr>Постепенные рубки</vt:lpstr>
      <vt:lpstr>Разрешенная вырубка деревьев в городе </vt:lpstr>
      <vt:lpstr>.</vt:lpstr>
      <vt:lpstr>Санитарная рубка леса</vt:lpstr>
      <vt:lpstr>Незаконные вырубки леса</vt:lpstr>
      <vt:lpstr> Последствия вырубки </vt:lpstr>
      <vt:lpstr>Презентация PowerPoint</vt:lpstr>
      <vt:lpstr>Презентация PowerPoint</vt:lpstr>
      <vt:lpstr>Разрушается среда обитания леса</vt:lpstr>
      <vt:lpstr>Презентация PowerPoint</vt:lpstr>
      <vt:lpstr>Вырубка Химкинского леса</vt:lpstr>
      <vt:lpstr>Презентация PowerPoint</vt:lpstr>
      <vt:lpstr>Вырубка в Битцевском лесу</vt:lpstr>
      <vt:lpstr>Вырубка леса в парке «Лосиный остров» </vt:lpstr>
      <vt:lpstr>Презентация PowerPoint</vt:lpstr>
      <vt:lpstr>Презентация PowerPoint</vt:lpstr>
      <vt:lpstr>Презентация PowerPoint</vt:lpstr>
      <vt:lpstr>Презентация PowerPoint</vt:lpstr>
      <vt:lpstr>Методы восстановления леса </vt:lpstr>
      <vt:lpstr> Новизна: - презентация может быть использована для ознакомления воспитателей с проблемой вырубки лесов; -при проведении консультации для родителей по проблеме вырубки лесов; - при изучении темы «Лес» в старших группах детского сада. </vt:lpstr>
      <vt:lpstr>Презентация PowerPoint</vt:lpstr>
      <vt:lpstr>Берегите лес!</vt:lpstr>
      <vt:lpstr>Спасибо за внимание!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ГЛОБАЛЬНЫЕ ЭКОЛОГИЧЕСКИЕ ПРОБЛЕМЫ</dc:title>
  <dc:creator>ПАПА</dc:creator>
  <cp:lastModifiedBy>Cat</cp:lastModifiedBy>
  <cp:revision>261</cp:revision>
  <dcterms:created xsi:type="dcterms:W3CDTF">2005-11-07T14:22:31Z</dcterms:created>
  <dcterms:modified xsi:type="dcterms:W3CDTF">2016-08-04T15:38:46Z</dcterms:modified>
</cp:coreProperties>
</file>