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4" r:id="rId3"/>
    <p:sldId id="275" r:id="rId4"/>
    <p:sldId id="276" r:id="rId5"/>
    <p:sldId id="277" r:id="rId6"/>
    <p:sldId id="268" r:id="rId7"/>
    <p:sldId id="271" r:id="rId8"/>
    <p:sldId id="279" r:id="rId9"/>
    <p:sldId id="287" r:id="rId10"/>
    <p:sldId id="302" r:id="rId11"/>
    <p:sldId id="282" r:id="rId12"/>
    <p:sldId id="284" r:id="rId13"/>
    <p:sldId id="290" r:id="rId14"/>
    <p:sldId id="288" r:id="rId15"/>
    <p:sldId id="291" r:id="rId16"/>
    <p:sldId id="292" r:id="rId17"/>
    <p:sldId id="293" r:id="rId18"/>
    <p:sldId id="294" r:id="rId19"/>
    <p:sldId id="298" r:id="rId20"/>
    <p:sldId id="299" r:id="rId21"/>
    <p:sldId id="295" r:id="rId22"/>
    <p:sldId id="296" r:id="rId23"/>
    <p:sldId id="300" r:id="rId24"/>
    <p:sldId id="263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61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1BC0B7-B777-4636-9634-9CAC5ACCA8E8}" type="datetimeFigureOut">
              <a:rPr lang="ru-RU" smtClean="0"/>
              <a:pPr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E4B016-1AB4-421B-84FF-0DE0F6EE2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142984"/>
            <a:ext cx="6529406" cy="307183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/>
                </a:solidFill>
              </a:rPr>
              <a:t>Тема:</a:t>
            </a:r>
            <a:r>
              <a:rPr lang="ru-RU" dirty="0" smtClean="0">
                <a:solidFill>
                  <a:schemeClr val="accent6"/>
                </a:solidFill>
                <a:latin typeface="Georgia" pitchFamily="18" charset="0"/>
              </a:rPr>
              <a:t>«Использование </a:t>
            </a:r>
            <a:r>
              <a:rPr lang="ru-RU" dirty="0" err="1" smtClean="0">
                <a:solidFill>
                  <a:schemeClr val="accent6"/>
                </a:solidFill>
                <a:latin typeface="Georgia" pitchFamily="18" charset="0"/>
              </a:rPr>
              <a:t>мнемотехнологии</a:t>
            </a:r>
            <a:r>
              <a:rPr lang="ru-RU" dirty="0" smtClean="0">
                <a:solidFill>
                  <a:schemeClr val="accent6"/>
                </a:solidFill>
                <a:latin typeface="Georgia" pitchFamily="18" charset="0"/>
              </a:rPr>
              <a:t> в развитии речи детей младшего дошкольного возраста»</a:t>
            </a:r>
            <a:endParaRPr lang="ru-RU" dirty="0">
              <a:solidFill>
                <a:schemeClr val="accent6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endParaRPr lang="ru-RU" dirty="0" smtClean="0"/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              Воспитателя    МАДОУ «Д/С № 58   «Капелька» </a:t>
            </a:r>
          </a:p>
          <a:p>
            <a:pPr algn="r"/>
            <a:r>
              <a:rPr lang="ru-RU" dirty="0" smtClean="0">
                <a:solidFill>
                  <a:srgbClr val="0070C0"/>
                </a:solidFill>
              </a:rPr>
              <a:t> группы №10    г. Великого Новгорода </a:t>
            </a:r>
          </a:p>
          <a:p>
            <a:pPr algn="ctr"/>
            <a:r>
              <a:rPr lang="ru-RU" sz="2600" dirty="0" smtClean="0">
                <a:solidFill>
                  <a:srgbClr val="0070C0"/>
                </a:solidFill>
                <a:latin typeface="Georgia" pitchFamily="18" charset="0"/>
                <a:ea typeface="Tahoma" pitchFamily="34" charset="0"/>
                <a:cs typeface="Tahoma" pitchFamily="34" charset="0"/>
              </a:rPr>
              <a:t>              Евдокимовой Инны Борисовны</a:t>
            </a:r>
            <a:endParaRPr lang="ru-RU" sz="2600" dirty="0">
              <a:solidFill>
                <a:srgbClr val="0070C0"/>
              </a:solidFill>
              <a:latin typeface="Georgia" pitchFamily="18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Предметно-схематическая модель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IMG_14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28802"/>
            <a:ext cx="6058976" cy="45442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12255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Где можно использовать мнемосхемы?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214554"/>
            <a:ext cx="57864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- </a:t>
            </a:r>
            <a:r>
              <a:rPr lang="ru-RU" sz="2800" b="1" dirty="0" smtClean="0">
                <a:solidFill>
                  <a:schemeClr val="accent6"/>
                </a:solidFill>
              </a:rPr>
              <a:t>Обогащение словарного запаса</a:t>
            </a:r>
          </a:p>
          <a:p>
            <a:r>
              <a:rPr lang="ru-RU" sz="2800" b="1" dirty="0" smtClean="0">
                <a:solidFill>
                  <a:schemeClr val="accent6"/>
                </a:solidFill>
              </a:rPr>
              <a:t>- Обучение пересказу</a:t>
            </a:r>
          </a:p>
          <a:p>
            <a:r>
              <a:rPr lang="ru-RU" sz="2800" b="1" dirty="0" smtClean="0">
                <a:solidFill>
                  <a:schemeClr val="accent6"/>
                </a:solidFill>
              </a:rPr>
              <a:t>- Составление рассказов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/>
                </a:solidFill>
              </a:rPr>
              <a:t>Разучивание стихотворений, </a:t>
            </a:r>
            <a:r>
              <a:rPr lang="ru-RU" sz="2800" b="1" dirty="0" err="1" smtClean="0">
                <a:solidFill>
                  <a:schemeClr val="accent6"/>
                </a:solidFill>
              </a:rPr>
              <a:t>потешек</a:t>
            </a:r>
            <a:r>
              <a:rPr lang="ru-RU" sz="2800" b="1" dirty="0" smtClean="0">
                <a:solidFill>
                  <a:schemeClr val="accent6"/>
                </a:solidFill>
              </a:rPr>
              <a:t> и т. д.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6"/>
                </a:solidFill>
              </a:rPr>
              <a:t>Отгадывание и загадывание загадок  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Пересказ художественной литературы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Сказка «Репка»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_14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04573"/>
            <a:ext cx="6225669" cy="466925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К. Чуковский «Цыплёнок»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10407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657600" cy="2743200"/>
          </a:xfrm>
        </p:spPr>
      </p:pic>
      <p:pic>
        <p:nvPicPr>
          <p:cNvPr id="6" name="Содержимое 5" descr="P10407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3143248"/>
            <a:ext cx="3657600" cy="2743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46760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«Сочиняем сказку»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IMG_14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Содержимое 5" descr="IMG_143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36306" y="2493159"/>
            <a:ext cx="3657600" cy="278608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Составление описательных рассказов об явлениях природы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>«Осень»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P10407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6498167" cy="48736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ечь\весна-ал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86058"/>
            <a:ext cx="4071966" cy="2786082"/>
          </a:xfrm>
          <a:prstGeom prst="rect">
            <a:avLst/>
          </a:prstGeom>
          <a:noFill/>
        </p:spPr>
      </p:pic>
      <p:pic>
        <p:nvPicPr>
          <p:cNvPr id="2" name="Picture 2" descr="D:\Pictures\зи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4071966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Составление описательных рассказов по лексическим темам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P10407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928802"/>
            <a:ext cx="6498167" cy="454502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Тема: «Овощи», «Фрукты», «Птицы»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3074" name="Picture 2" descr="D:\речь\P104075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857652" cy="2786082"/>
          </a:xfrm>
          <a:prstGeom prst="rect">
            <a:avLst/>
          </a:prstGeom>
          <a:noFill/>
        </p:spPr>
      </p:pic>
      <p:pic>
        <p:nvPicPr>
          <p:cNvPr id="7" name="Содержимое 6" descr="P10407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3929090" cy="28950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Составление рассказов по картине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кошк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1" y="2214554"/>
            <a:ext cx="3567435" cy="242889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6248" y="1785926"/>
            <a:ext cx="3641600" cy="43862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Картина «Кошка с котятами»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кошки Мурки есть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котята.Она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лежит на коврике и смотрит на них. Рыжий котёнок лакает молоко из блюдечка. Серый котёнок спит рядом с мамой-кошкой. Чёрный котёнок с белыми пятнами играет с клубком. Кошка смотрит на котят и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мурлыкает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мур-мур-мур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571612"/>
            <a:ext cx="7572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Georgia" pitchFamily="18" charset="0"/>
              </a:rPr>
              <a:t> </a:t>
            </a:r>
            <a:r>
              <a:rPr lang="ru-RU" sz="3200" i="1" dirty="0" smtClean="0">
                <a:solidFill>
                  <a:schemeClr val="accent6"/>
                </a:solidFill>
                <a:latin typeface="Georgia" pitchFamily="18" charset="0"/>
              </a:rPr>
              <a:t>К. Д. Ушинский писал: </a:t>
            </a:r>
          </a:p>
          <a:p>
            <a:r>
              <a:rPr lang="ru-RU" sz="3200" b="1" i="1" dirty="0" smtClean="0">
                <a:solidFill>
                  <a:schemeClr val="accent6"/>
                </a:solidFill>
                <a:latin typeface="Georgia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их усвоит на лету». </a:t>
            </a:r>
            <a:endParaRPr lang="ru-RU" sz="3200" b="1" i="1" dirty="0">
              <a:solidFill>
                <a:schemeClr val="accent6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Мнемосхемы для рассказывания по картине «Кошка с котятами»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P10407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714488"/>
            <a:ext cx="6201852" cy="465138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Заучивание стихотворений, </a:t>
            </a:r>
            <a:r>
              <a:rPr lang="ru-RU" b="1" dirty="0" err="1" smtClean="0">
                <a:solidFill>
                  <a:schemeClr val="accent3"/>
                </a:solidFill>
              </a:rPr>
              <a:t>потешек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P10407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0024" y="2171688"/>
            <a:ext cx="3871914" cy="3100390"/>
          </a:xfrm>
        </p:spPr>
      </p:pic>
      <p:pic>
        <p:nvPicPr>
          <p:cNvPr id="6" name="Содержимое 5" descr="P10407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14804" y="2143116"/>
            <a:ext cx="4000528" cy="300039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9175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Травка-муравка со сна поднялась, птица-синица за зерно взялась, зайка -за морковку, мышка- за корку, детки- за молоко.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P10407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714488"/>
            <a:ext cx="6498167" cy="47593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Отгадывание и загадывание загадок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P10407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4554"/>
            <a:ext cx="4043362" cy="3000396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2071678"/>
            <a:ext cx="3284410" cy="4100522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Круглая, а не мяч. Жёлтая, а не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солнце.С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хвостиком,а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не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мышка.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(Репка)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Результаты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857364"/>
            <a:ext cx="6786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accent6"/>
                </a:solidFill>
              </a:rPr>
              <a:t>У детей: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- расширяется круг знаний об окружающем мире;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/>
                </a:solidFill>
              </a:rPr>
              <a:t> появляется желание пересказывать тексты, придумывать интересные истории;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accent6"/>
                </a:solidFill>
              </a:rPr>
              <a:t> появляется интерес к заучиванию стихов и </a:t>
            </a:r>
            <a:r>
              <a:rPr lang="ru-RU" sz="2400" dirty="0" err="1" smtClean="0">
                <a:solidFill>
                  <a:schemeClr val="accent6"/>
                </a:solidFill>
              </a:rPr>
              <a:t>потешек</a:t>
            </a:r>
            <a:r>
              <a:rPr lang="ru-RU" sz="2400" dirty="0" smtClean="0">
                <a:solidFill>
                  <a:schemeClr val="accent6"/>
                </a:solidFill>
              </a:rPr>
              <a:t>, скороговорок, загадок;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- словарный запас выходит на более высокий уровень;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- дети преодолевают робость, застенчивость, учатся свободно держаться перед аудиторией.  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Pictures\солныш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488" y="2000240"/>
            <a:ext cx="550440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 </a:t>
            </a:r>
            <a:r>
              <a:rPr lang="ru-RU" sz="2800" dirty="0" smtClean="0">
                <a:solidFill>
                  <a:schemeClr val="accent4"/>
                </a:solidFill>
              </a:rPr>
              <a:t>Мнемотехника, или мнемоника, в переводе с греческого - «искусство запоминания</a:t>
            </a:r>
            <a:r>
              <a:rPr lang="ru-RU" sz="2800" i="1" dirty="0" smtClean="0">
                <a:solidFill>
                  <a:schemeClr val="accent4"/>
                </a:solidFill>
              </a:rPr>
              <a:t>».</a:t>
            </a:r>
          </a:p>
          <a:p>
            <a:pPr algn="ctr"/>
            <a:r>
              <a:rPr lang="ru-RU" sz="2800" b="1" i="1" dirty="0" smtClean="0">
                <a:solidFill>
                  <a:schemeClr val="accent4"/>
                </a:solidFill>
              </a:rPr>
              <a:t> Мнемотехника </a:t>
            </a:r>
            <a:r>
              <a:rPr lang="ru-RU" sz="2800" dirty="0" smtClean="0">
                <a:solidFill>
                  <a:schemeClr val="accent4"/>
                </a:solidFill>
              </a:rPr>
              <a:t>- это система методов и приёмов, обеспечивающих эффективное запоминание, сохранение и воспроизведение информации. </a:t>
            </a:r>
            <a:r>
              <a:rPr lang="ru-RU" sz="2800" b="1" i="1" dirty="0" smtClean="0">
                <a:solidFill>
                  <a:schemeClr val="accent4"/>
                </a:solidFill>
              </a:rPr>
              <a:t>Мнемотехника</a:t>
            </a:r>
            <a:r>
              <a:rPr lang="ru-RU" sz="2800" dirty="0" smtClean="0">
                <a:solidFill>
                  <a:schemeClr val="accent4"/>
                </a:solidFill>
              </a:rPr>
              <a:t> – помогает развивать: ассоциативное мышление, зрительную и слуховую память, зрительное и слуховое внимание, воображение, связную речь, мелкую моторику рук</a:t>
            </a:r>
            <a:endParaRPr lang="ru-R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Структура  мнемотехники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3" name="Picture 2" descr="D:\Pictures\таблица мн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657229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6438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accent4"/>
                </a:solidFill>
              </a:rPr>
              <a:t>Мнемотаблица</a:t>
            </a:r>
            <a:r>
              <a:rPr lang="ru-RU" sz="2400" b="1" dirty="0" smtClean="0">
                <a:solidFill>
                  <a:schemeClr val="accent4"/>
                </a:solidFill>
              </a:rPr>
              <a:t> </a:t>
            </a:r>
            <a:r>
              <a:rPr lang="ru-RU" sz="2400" dirty="0" smtClean="0">
                <a:solidFill>
                  <a:schemeClr val="accent4"/>
                </a:solidFill>
              </a:rPr>
              <a:t>– это схема, в которую заложена определенная информация. Как любая работа строится от простого к сложному. Начиная работу с простейших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мнемоквадратов</a:t>
            </a:r>
            <a:r>
              <a:rPr lang="ru-RU" sz="2400" dirty="0" smtClean="0">
                <a:solidFill>
                  <a:schemeClr val="accent4"/>
                </a:solidFill>
              </a:rPr>
              <a:t>, последовательно переходим к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мнемодорожкам</a:t>
            </a:r>
            <a:r>
              <a:rPr lang="ru-RU" sz="2400" dirty="0" smtClean="0">
                <a:solidFill>
                  <a:schemeClr val="accent4"/>
                </a:solidFill>
              </a:rPr>
              <a:t>, и позже к </a:t>
            </a:r>
            <a:r>
              <a:rPr lang="ru-RU" sz="2400" b="1" i="1" dirty="0" err="1" smtClean="0">
                <a:solidFill>
                  <a:schemeClr val="accent4"/>
                </a:solidFill>
              </a:rPr>
              <a:t>мнемотаблицам</a:t>
            </a:r>
            <a:r>
              <a:rPr lang="ru-RU" sz="2400" dirty="0" smtClean="0">
                <a:solidFill>
                  <a:schemeClr val="accent4"/>
                </a:solidFill>
              </a:rPr>
              <a:t>. Что можно изобразить в </a:t>
            </a:r>
            <a:r>
              <a:rPr lang="ru-RU" sz="2400" dirty="0" err="1" smtClean="0">
                <a:solidFill>
                  <a:schemeClr val="accent4"/>
                </a:solidFill>
              </a:rPr>
              <a:t>мнемотаблице</a:t>
            </a:r>
            <a:r>
              <a:rPr lang="ru-RU" sz="2400" dirty="0" smtClean="0">
                <a:solidFill>
                  <a:schemeClr val="accent4"/>
                </a:solidFill>
              </a:rPr>
              <a:t>? В </a:t>
            </a:r>
            <a:r>
              <a:rPr lang="ru-RU" sz="2400" dirty="0" err="1" smtClean="0">
                <a:solidFill>
                  <a:schemeClr val="accent4"/>
                </a:solidFill>
              </a:rPr>
              <a:t>мнемотаблице</a:t>
            </a:r>
            <a:r>
              <a:rPr lang="ru-RU" sz="2400" b="1" dirty="0" smtClean="0">
                <a:solidFill>
                  <a:schemeClr val="accent4"/>
                </a:solidFill>
              </a:rPr>
              <a:t> </a:t>
            </a:r>
            <a:r>
              <a:rPr lang="ru-RU" sz="2400" dirty="0" smtClean="0">
                <a:solidFill>
                  <a:schemeClr val="accent4"/>
                </a:solidFill>
              </a:rPr>
              <a:t>можно изображать практически все – т.е. производится графическое или частично графическое изображение персонажей сказки, явлений природы, некоторых действий, т.е. можно нарисовать то, что посчитаете нужным. Но изобразить так, чтобы нарисованное было понятно детям. 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 </a:t>
            </a:r>
            <a:r>
              <a:rPr lang="ru-RU" b="1" dirty="0" err="1" smtClean="0">
                <a:solidFill>
                  <a:schemeClr val="accent3"/>
                </a:solidFill>
              </a:rPr>
              <a:t>Мнемоквадрат</a:t>
            </a:r>
            <a:r>
              <a:rPr lang="ru-RU" b="1" dirty="0" smtClean="0">
                <a:solidFill>
                  <a:schemeClr val="accent3"/>
                </a:solidFill>
              </a:rPr>
              <a:t> – 1 карточка с 1 рисунком-символом. 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P10407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928802"/>
            <a:ext cx="5506369" cy="44735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 </a:t>
            </a:r>
            <a:r>
              <a:rPr lang="ru-RU" b="1" dirty="0" err="1" smtClean="0">
                <a:solidFill>
                  <a:schemeClr val="accent3"/>
                </a:solidFill>
              </a:rPr>
              <a:t>Мнемодорожка</a:t>
            </a:r>
            <a:r>
              <a:rPr lang="ru-RU" b="1" dirty="0" smtClean="0">
                <a:solidFill>
                  <a:schemeClr val="accent3"/>
                </a:solidFill>
              </a:rPr>
              <a:t> – вид мнемосхем, которые выстраиваются в линию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P10407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>Последовательность работы с </a:t>
            </a:r>
            <a:r>
              <a:rPr lang="ru-RU" b="1" dirty="0" err="1" smtClean="0">
                <a:solidFill>
                  <a:schemeClr val="accent3"/>
                </a:solidFill>
              </a:rPr>
              <a:t>мнемотаблицами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857365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1 этап</a:t>
            </a:r>
            <a:r>
              <a:rPr lang="ru-RU" sz="2400" dirty="0" smtClean="0">
                <a:solidFill>
                  <a:srgbClr val="7030A0"/>
                </a:solidFill>
              </a:rPr>
              <a:t>: Рассматривание таблицы и разбор того, что на ней изображено.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2 этап</a:t>
            </a:r>
            <a:r>
              <a:rPr lang="ru-RU" sz="2400" dirty="0" smtClean="0">
                <a:solidFill>
                  <a:srgbClr val="7030A0"/>
                </a:solidFill>
              </a:rPr>
              <a:t>: Осуществляется перекодирование информации, т.е. преобразование из абстрактных символов слов в образы.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3 этап: </a:t>
            </a:r>
            <a:r>
              <a:rPr lang="ru-RU" sz="2400" dirty="0" smtClean="0">
                <a:solidFill>
                  <a:srgbClr val="7030A0"/>
                </a:solidFill>
              </a:rPr>
              <a:t>После перекодирования осуществляется пересказ сказки, рассказ по заданной теме или чтение стихотворения с опорой на символы (образы), т.е. происходит отработка метода запоминания.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572296" cy="250033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/>
                </a:solidFill>
              </a:rPr>
              <a:t>Для детей младшего и среднего возраста необходимо давать цветные </a:t>
            </a:r>
            <a:r>
              <a:rPr lang="ru-RU" sz="1800" b="1" dirty="0" err="1" smtClean="0">
                <a:solidFill>
                  <a:schemeClr val="accent3"/>
                </a:solidFill>
              </a:rPr>
              <a:t>мнемосхемы,так</a:t>
            </a:r>
            <a:r>
              <a:rPr lang="ru-RU" sz="1800" b="1" dirty="0" smtClean="0">
                <a:solidFill>
                  <a:schemeClr val="accent3"/>
                </a:solidFill>
              </a:rPr>
              <a:t> как в памяти у детей быстрее остаются отдельные образы: </a:t>
            </a:r>
            <a:r>
              <a:rPr lang="ru-RU" sz="1800" b="1" dirty="0" err="1" smtClean="0">
                <a:solidFill>
                  <a:schemeClr val="accent3"/>
                </a:solidFill>
              </a:rPr>
              <a:t>лиса-рыжая</a:t>
            </a:r>
            <a:r>
              <a:rPr lang="ru-RU" sz="1800" b="1" dirty="0" smtClean="0">
                <a:solidFill>
                  <a:schemeClr val="accent3"/>
                </a:solidFill>
              </a:rPr>
              <a:t>, </a:t>
            </a:r>
            <a:r>
              <a:rPr lang="ru-RU" sz="1800" b="1" dirty="0" err="1" smtClean="0">
                <a:solidFill>
                  <a:schemeClr val="accent3"/>
                </a:solidFill>
              </a:rPr>
              <a:t>мышка-серая</a:t>
            </a:r>
            <a:r>
              <a:rPr lang="ru-RU" sz="1800" b="1" dirty="0" smtClean="0">
                <a:solidFill>
                  <a:schemeClr val="accent3"/>
                </a:solidFill>
              </a:rPr>
              <a:t>, </a:t>
            </a:r>
            <a:r>
              <a:rPr lang="ru-RU" sz="1800" b="1" dirty="0" err="1" smtClean="0">
                <a:solidFill>
                  <a:schemeClr val="accent3"/>
                </a:solidFill>
              </a:rPr>
              <a:t>ёлочка-зелёная</a:t>
            </a:r>
            <a:r>
              <a:rPr lang="ru-RU" sz="1800" b="1" dirty="0" smtClean="0">
                <a:solidFill>
                  <a:schemeClr val="accent3"/>
                </a:solidFill>
              </a:rPr>
              <a:t> .Мнемосхемы могут быть </a:t>
            </a:r>
            <a:r>
              <a:rPr lang="ru-RU" sz="1800" b="1" i="1" dirty="0" smtClean="0">
                <a:solidFill>
                  <a:schemeClr val="accent3"/>
                </a:solidFill>
                <a:latin typeface="Arial Black" pitchFamily="34" charset="0"/>
              </a:rPr>
              <a:t>предметные, предметно-схематические и схематические. </a:t>
            </a:r>
            <a:r>
              <a:rPr lang="ru-RU" sz="1800" b="1" dirty="0" smtClean="0">
                <a:solidFill>
                  <a:schemeClr val="accent3"/>
                </a:solidFill>
              </a:rPr>
              <a:t>Если дети справились с предметной </a:t>
            </a:r>
            <a:r>
              <a:rPr lang="ru-RU" sz="1800" b="1" dirty="0" err="1" smtClean="0">
                <a:solidFill>
                  <a:schemeClr val="accent3"/>
                </a:solidFill>
              </a:rPr>
              <a:t>моделью,то</a:t>
            </a:r>
            <a:r>
              <a:rPr lang="ru-RU" sz="1800" b="1" dirty="0" smtClean="0">
                <a:solidFill>
                  <a:schemeClr val="accent3"/>
                </a:solidFill>
              </a:rPr>
              <a:t> задание усложняется: даётся предметно-схематическая </a:t>
            </a:r>
            <a:r>
              <a:rPr lang="ru-RU" sz="1800" b="1" dirty="0" err="1" smtClean="0">
                <a:solidFill>
                  <a:schemeClr val="accent3"/>
                </a:solidFill>
              </a:rPr>
              <a:t>модель.Этот</a:t>
            </a:r>
            <a:r>
              <a:rPr lang="ru-RU" sz="1800" b="1" dirty="0" smtClean="0">
                <a:solidFill>
                  <a:schemeClr val="accent3"/>
                </a:solidFill>
              </a:rPr>
              <a:t> вид мнемосхем включает меньшее количество изображений.</a:t>
            </a:r>
            <a:endParaRPr lang="ru-RU" sz="1800" b="1" dirty="0"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сказка мнем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0298" y="3429000"/>
            <a:ext cx="4071966" cy="321471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398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  Тема:«Использование мнемотехнологии в развитии речи детей младшего дошкольного возраста»</vt:lpstr>
      <vt:lpstr>Слайд 2</vt:lpstr>
      <vt:lpstr>Слайд 3</vt:lpstr>
      <vt:lpstr>Структура  мнемотехники</vt:lpstr>
      <vt:lpstr>Слайд 5</vt:lpstr>
      <vt:lpstr> Мнемоквадрат – 1 карточка с 1 рисунком-символом. </vt:lpstr>
      <vt:lpstr> Мнемодорожка – вид мнемосхем, которые выстраиваются в линию</vt:lpstr>
      <vt:lpstr>Последовательность работы с мнемотаблицами</vt:lpstr>
      <vt:lpstr>Для детей младшего и среднего возраста необходимо давать цветные мнемосхемы,так как в памяти у детей быстрее остаются отдельные образы: лиса-рыжая, мышка-серая, ёлочка-зелёная .Мнемосхемы могут быть предметные, предметно-схематические и схематические. Если дети справились с предметной моделью,то задание усложняется: даётся предметно-схематическая модель.Этот вид мнемосхем включает меньшее количество изображений.</vt:lpstr>
      <vt:lpstr>Предметно-схематическая модель</vt:lpstr>
      <vt:lpstr>Где можно использовать мнемосхемы?</vt:lpstr>
      <vt:lpstr>Пересказ художественной литературы Сказка «Репка»</vt:lpstr>
      <vt:lpstr>К. Чуковский «Цыплёнок»</vt:lpstr>
      <vt:lpstr>«Сочиняем сказку»</vt:lpstr>
      <vt:lpstr>Составление описательных рассказов об явлениях природы «Осень»</vt:lpstr>
      <vt:lpstr>Слайд 16</vt:lpstr>
      <vt:lpstr>Составление описательных рассказов по лексическим темам</vt:lpstr>
      <vt:lpstr>Тема: «Овощи», «Фрукты», «Птицы»</vt:lpstr>
      <vt:lpstr>Составление рассказов по картине</vt:lpstr>
      <vt:lpstr>Мнемосхемы для рассказывания по картине «Кошка с котятами»</vt:lpstr>
      <vt:lpstr>Заучивание стихотворений, потешек</vt:lpstr>
      <vt:lpstr> Травка-муравка со сна поднялась, птица-синица за зерно взялась, зайка -за морковку, мышка- за корку, детки- за молоко.</vt:lpstr>
      <vt:lpstr>Отгадывание и загадывание загадок</vt:lpstr>
      <vt:lpstr>Результаты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мнемотехнологии в развитии речи детей младшего дошкольного возраста</dc:title>
  <dc:creator>USER</dc:creator>
  <cp:lastModifiedBy>USER</cp:lastModifiedBy>
  <cp:revision>44</cp:revision>
  <dcterms:created xsi:type="dcterms:W3CDTF">2016-04-25T16:01:48Z</dcterms:created>
  <dcterms:modified xsi:type="dcterms:W3CDTF">2017-01-16T20:25:48Z</dcterms:modified>
</cp:coreProperties>
</file>