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bin" ContentType="application/vnd.openxmlformats-officedocument.oleObject"/>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gif" ContentType="image/gif"/>
  <Default Extension="vml" ContentType="application/vnd.openxmlformats-officedocument.vmlDrawing"/>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65" r:id="rId5"/>
    <p:sldId id="264" r:id="rId6"/>
    <p:sldId id="259" r:id="rId7"/>
    <p:sldId id="260" r:id="rId8"/>
    <p:sldId id="266" r:id="rId9"/>
    <p:sldId id="267" r:id="rId10"/>
    <p:sldId id="268" r:id="rId11"/>
    <p:sldId id="261" r:id="rId12"/>
    <p:sldId id="262" r:id="rId13"/>
    <p:sldId id="263" r:id="rId14"/>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80" d="100"/>
          <a:sy n="80" d="100"/>
        </p:scale>
        <p:origin x="-1080" y="-84"/>
      </p:cViewPr>
      <p:guideLst>
        <p:guide orient="horz" pos="2160"/>
        <p:guide pos="2880"/>
      </p:guideLst>
    </p:cSldViewPr>
  </p:slideViewPr>
  <p:notesTextViewPr>
    <p:cViewPr>
      <p:scale>
        <a:sx n="1" d="1"/>
        <a:sy n="1" d="1"/>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4.wmf"/></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p>
            <a:fld id="{B6CA8B57-E673-4F03-90B2-2D2778CB3A9E}" type="datetimeFigureOut">
              <a:rPr lang="ru-RU" smtClean="0"/>
              <a:pPr/>
              <a:t>16.01.2017</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C8DAEFC7-27E8-4652-B0B0-F5777D2036BF}" type="slidenum">
              <a:rPr lang="ru-RU" smtClean="0"/>
              <a:pPr/>
              <a:t>‹#›</a:t>
            </a:fld>
            <a:endParaRPr lang="ru-RU"/>
          </a:p>
        </p:txBody>
      </p:sp>
    </p:spTree>
    <p:extLst>
      <p:ext uri="{BB962C8B-B14F-4D97-AF65-F5344CB8AC3E}">
        <p14:creationId xmlns:p14="http://schemas.microsoft.com/office/powerpoint/2010/main" xmlns="" val="275257529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B6CA8B57-E673-4F03-90B2-2D2778CB3A9E}" type="datetimeFigureOut">
              <a:rPr lang="ru-RU" smtClean="0"/>
              <a:pPr/>
              <a:t>16.01.2017</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C8DAEFC7-27E8-4652-B0B0-F5777D2036BF}" type="slidenum">
              <a:rPr lang="ru-RU" smtClean="0"/>
              <a:pPr/>
              <a:t>‹#›</a:t>
            </a:fld>
            <a:endParaRPr lang="ru-RU"/>
          </a:p>
        </p:txBody>
      </p:sp>
    </p:spTree>
    <p:extLst>
      <p:ext uri="{BB962C8B-B14F-4D97-AF65-F5344CB8AC3E}">
        <p14:creationId xmlns:p14="http://schemas.microsoft.com/office/powerpoint/2010/main" xmlns="" val="264701824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B6CA8B57-E673-4F03-90B2-2D2778CB3A9E}" type="datetimeFigureOut">
              <a:rPr lang="ru-RU" smtClean="0"/>
              <a:pPr/>
              <a:t>16.01.2017</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C8DAEFC7-27E8-4652-B0B0-F5777D2036BF}" type="slidenum">
              <a:rPr lang="ru-RU" smtClean="0"/>
              <a:pPr/>
              <a:t>‹#›</a:t>
            </a:fld>
            <a:endParaRPr lang="ru-RU"/>
          </a:p>
        </p:txBody>
      </p:sp>
    </p:spTree>
    <p:extLst>
      <p:ext uri="{BB962C8B-B14F-4D97-AF65-F5344CB8AC3E}">
        <p14:creationId xmlns:p14="http://schemas.microsoft.com/office/powerpoint/2010/main" xmlns="" val="133679536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B6CA8B57-E673-4F03-90B2-2D2778CB3A9E}" type="datetimeFigureOut">
              <a:rPr lang="ru-RU" smtClean="0"/>
              <a:pPr/>
              <a:t>16.01.2017</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C8DAEFC7-27E8-4652-B0B0-F5777D2036BF}" type="slidenum">
              <a:rPr lang="ru-RU" smtClean="0"/>
              <a:pPr/>
              <a:t>‹#›</a:t>
            </a:fld>
            <a:endParaRPr lang="ru-RU"/>
          </a:p>
        </p:txBody>
      </p:sp>
    </p:spTree>
    <p:extLst>
      <p:ext uri="{BB962C8B-B14F-4D97-AF65-F5344CB8AC3E}">
        <p14:creationId xmlns:p14="http://schemas.microsoft.com/office/powerpoint/2010/main" xmlns="" val="355777907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fld id="{B6CA8B57-E673-4F03-90B2-2D2778CB3A9E}" type="datetimeFigureOut">
              <a:rPr lang="ru-RU" smtClean="0"/>
              <a:pPr/>
              <a:t>16.01.2017</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C8DAEFC7-27E8-4652-B0B0-F5777D2036BF}" type="slidenum">
              <a:rPr lang="ru-RU" smtClean="0"/>
              <a:pPr/>
              <a:t>‹#›</a:t>
            </a:fld>
            <a:endParaRPr lang="ru-RU"/>
          </a:p>
        </p:txBody>
      </p:sp>
    </p:spTree>
    <p:extLst>
      <p:ext uri="{BB962C8B-B14F-4D97-AF65-F5344CB8AC3E}">
        <p14:creationId xmlns:p14="http://schemas.microsoft.com/office/powerpoint/2010/main" xmlns="" val="350336251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Объект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p>
            <a:fld id="{B6CA8B57-E673-4F03-90B2-2D2778CB3A9E}" type="datetimeFigureOut">
              <a:rPr lang="ru-RU" smtClean="0"/>
              <a:pPr/>
              <a:t>16.01.2017</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C8DAEFC7-27E8-4652-B0B0-F5777D2036BF}" type="slidenum">
              <a:rPr lang="ru-RU" smtClean="0"/>
              <a:pPr/>
              <a:t>‹#›</a:t>
            </a:fld>
            <a:endParaRPr lang="ru-RU"/>
          </a:p>
        </p:txBody>
      </p:sp>
    </p:spTree>
    <p:extLst>
      <p:ext uri="{BB962C8B-B14F-4D97-AF65-F5344CB8AC3E}">
        <p14:creationId xmlns:p14="http://schemas.microsoft.com/office/powerpoint/2010/main" xmlns="" val="163383959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Объект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Объект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p>
            <a:fld id="{B6CA8B57-E673-4F03-90B2-2D2778CB3A9E}" type="datetimeFigureOut">
              <a:rPr lang="ru-RU" smtClean="0"/>
              <a:pPr/>
              <a:t>16.01.2017</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C8DAEFC7-27E8-4652-B0B0-F5777D2036BF}" type="slidenum">
              <a:rPr lang="ru-RU" smtClean="0"/>
              <a:pPr/>
              <a:t>‹#›</a:t>
            </a:fld>
            <a:endParaRPr lang="ru-RU"/>
          </a:p>
        </p:txBody>
      </p:sp>
    </p:spTree>
    <p:extLst>
      <p:ext uri="{BB962C8B-B14F-4D97-AF65-F5344CB8AC3E}">
        <p14:creationId xmlns:p14="http://schemas.microsoft.com/office/powerpoint/2010/main" xmlns="" val="421157033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p>
            <a:fld id="{B6CA8B57-E673-4F03-90B2-2D2778CB3A9E}" type="datetimeFigureOut">
              <a:rPr lang="ru-RU" smtClean="0"/>
              <a:pPr/>
              <a:t>16.01.2017</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C8DAEFC7-27E8-4652-B0B0-F5777D2036BF}" type="slidenum">
              <a:rPr lang="ru-RU" smtClean="0"/>
              <a:pPr/>
              <a:t>‹#›</a:t>
            </a:fld>
            <a:endParaRPr lang="ru-RU"/>
          </a:p>
        </p:txBody>
      </p:sp>
    </p:spTree>
    <p:extLst>
      <p:ext uri="{BB962C8B-B14F-4D97-AF65-F5344CB8AC3E}">
        <p14:creationId xmlns:p14="http://schemas.microsoft.com/office/powerpoint/2010/main" xmlns="" val="400176082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B6CA8B57-E673-4F03-90B2-2D2778CB3A9E}" type="datetimeFigureOut">
              <a:rPr lang="ru-RU" smtClean="0"/>
              <a:pPr/>
              <a:t>16.01.2017</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C8DAEFC7-27E8-4652-B0B0-F5777D2036BF}" type="slidenum">
              <a:rPr lang="ru-RU" smtClean="0"/>
              <a:pPr/>
              <a:t>‹#›</a:t>
            </a:fld>
            <a:endParaRPr lang="ru-RU"/>
          </a:p>
        </p:txBody>
      </p:sp>
    </p:spTree>
    <p:extLst>
      <p:ext uri="{BB962C8B-B14F-4D97-AF65-F5344CB8AC3E}">
        <p14:creationId xmlns:p14="http://schemas.microsoft.com/office/powerpoint/2010/main" xmlns="" val="42759094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Объект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B6CA8B57-E673-4F03-90B2-2D2778CB3A9E}" type="datetimeFigureOut">
              <a:rPr lang="ru-RU" smtClean="0"/>
              <a:pPr/>
              <a:t>16.01.2017</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C8DAEFC7-27E8-4652-B0B0-F5777D2036BF}" type="slidenum">
              <a:rPr lang="ru-RU" smtClean="0"/>
              <a:pPr/>
              <a:t>‹#›</a:t>
            </a:fld>
            <a:endParaRPr lang="ru-RU"/>
          </a:p>
        </p:txBody>
      </p:sp>
    </p:spTree>
    <p:extLst>
      <p:ext uri="{BB962C8B-B14F-4D97-AF65-F5344CB8AC3E}">
        <p14:creationId xmlns:p14="http://schemas.microsoft.com/office/powerpoint/2010/main" xmlns="" val="98215707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B6CA8B57-E673-4F03-90B2-2D2778CB3A9E}" type="datetimeFigureOut">
              <a:rPr lang="ru-RU" smtClean="0"/>
              <a:pPr/>
              <a:t>16.01.2017</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C8DAEFC7-27E8-4652-B0B0-F5777D2036BF}" type="slidenum">
              <a:rPr lang="ru-RU" smtClean="0"/>
              <a:pPr/>
              <a:t>‹#›</a:t>
            </a:fld>
            <a:endParaRPr lang="ru-RU"/>
          </a:p>
        </p:txBody>
      </p:sp>
    </p:spTree>
    <p:extLst>
      <p:ext uri="{BB962C8B-B14F-4D97-AF65-F5344CB8AC3E}">
        <p14:creationId xmlns:p14="http://schemas.microsoft.com/office/powerpoint/2010/main" xmlns="" val="310576888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cstate="print"/>
          <a:srcRect/>
          <a:tile tx="0" ty="0" sx="100000" sy="100000" flip="none" algn="tl"/>
        </a:blip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ru-RU" smtClean="0"/>
              <a:t>Образец заголовка</a:t>
            </a:r>
            <a:endParaRPr lang="ru-RU"/>
          </a:p>
        </p:txBody>
      </p:sp>
      <p:sp>
        <p:nvSpPr>
          <p:cNvPr id="3" name="Текст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6CA8B57-E673-4F03-90B2-2D2778CB3A9E}" type="datetimeFigureOut">
              <a:rPr lang="ru-RU" smtClean="0"/>
              <a:pPr/>
              <a:t>16.01.2017</a:t>
            </a:fld>
            <a:endParaRPr lang="ru-RU"/>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8DAEFC7-27E8-4652-B0B0-F5777D2036BF}" type="slidenum">
              <a:rPr lang="ru-RU" smtClean="0"/>
              <a:pPr/>
              <a:t>‹#›</a:t>
            </a:fld>
            <a:endParaRPr lang="ru-RU"/>
          </a:p>
        </p:txBody>
      </p:sp>
    </p:spTree>
    <p:extLst>
      <p:ext uri="{BB962C8B-B14F-4D97-AF65-F5344CB8AC3E}">
        <p14:creationId xmlns:p14="http://schemas.microsoft.com/office/powerpoint/2010/main" xmlns="" val="226474331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6.xml"/><Relationship Id="rId1" Type="http://schemas.openxmlformats.org/officeDocument/2006/relationships/vmlDrawing" Target="../drawings/vmlDrawing1.v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gif"/><Relationship Id="rId1" Type="http://schemas.openxmlformats.org/officeDocument/2006/relationships/slideLayout" Target="../slideLayouts/slideLayout2.xml"/><Relationship Id="rId5" Type="http://schemas.openxmlformats.org/officeDocument/2006/relationships/image" Target="../media/image18.jpeg"/><Relationship Id="rId4" Type="http://schemas.openxmlformats.org/officeDocument/2006/relationships/image" Target="../media/image17.jpe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gif"/><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6.xml"/><Relationship Id="rId6" Type="http://schemas.openxmlformats.org/officeDocument/2006/relationships/image" Target="../media/image13.jpeg"/><Relationship Id="rId5" Type="http://schemas.openxmlformats.org/officeDocument/2006/relationships/image" Target="../media/image12.jpeg"/><Relationship Id="rId4" Type="http://schemas.openxmlformats.org/officeDocument/2006/relationships/image" Target="../media/image11.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755576" y="188640"/>
            <a:ext cx="7772400" cy="1470025"/>
          </a:xfrm>
        </p:spPr>
        <p:txBody>
          <a:bodyPr>
            <a:noAutofit/>
          </a:bodyPr>
          <a:lstStyle/>
          <a:p>
            <a:r>
              <a:rPr lang="ru-RU" sz="2000" dirty="0" smtClean="0">
                <a:latin typeface="Times New Roman" pitchFamily="18" charset="0"/>
                <a:cs typeface="Times New Roman" pitchFamily="18" charset="0"/>
              </a:rPr>
              <a:t>Муниципальное бюджетное дошкольное учреждение городского округа </a:t>
            </a:r>
            <a:r>
              <a:rPr lang="ru-RU" sz="2000" smtClean="0">
                <a:latin typeface="Times New Roman" pitchFamily="18" charset="0"/>
                <a:cs typeface="Times New Roman" pitchFamily="18" charset="0"/>
              </a:rPr>
              <a:t>Балашиха </a:t>
            </a:r>
            <a:r>
              <a:rPr lang="ru-RU" sz="2000" smtClean="0">
                <a:latin typeface="Times New Roman" pitchFamily="18" charset="0"/>
                <a:cs typeface="Times New Roman" pitchFamily="18" charset="0"/>
              </a:rPr>
              <a:t>«</a:t>
            </a:r>
            <a:r>
              <a:rPr lang="ru-RU" sz="2000" dirty="0" smtClean="0">
                <a:latin typeface="Times New Roman" pitchFamily="18" charset="0"/>
                <a:cs typeface="Times New Roman" pitchFamily="18" charset="0"/>
              </a:rPr>
              <a:t>Детский сад комбинированного вида «Теремок».</a:t>
            </a:r>
            <a:r>
              <a:rPr lang="ru-RU" sz="2000" dirty="0" smtClean="0"/>
              <a:t/>
            </a:r>
            <a:br>
              <a:rPr lang="ru-RU" sz="2000" dirty="0" smtClean="0"/>
            </a:br>
            <a:r>
              <a:rPr lang="ru-RU" sz="1400" dirty="0">
                <a:latin typeface="Times New Roman" panose="02020603050405020304" pitchFamily="18" charset="0"/>
                <a:cs typeface="Times New Roman" panose="02020603050405020304" pitchFamily="18" charset="0"/>
              </a:rPr>
              <a:t/>
            </a:r>
            <a:br>
              <a:rPr lang="ru-RU" sz="1400" dirty="0">
                <a:latin typeface="Times New Roman" panose="02020603050405020304" pitchFamily="18" charset="0"/>
                <a:cs typeface="Times New Roman" panose="02020603050405020304" pitchFamily="18" charset="0"/>
              </a:rPr>
            </a:br>
            <a:endParaRPr lang="ru-RU" sz="1400" dirty="0">
              <a:latin typeface="Times New Roman" panose="02020603050405020304" pitchFamily="18" charset="0"/>
              <a:cs typeface="Times New Roman" panose="02020603050405020304" pitchFamily="18" charset="0"/>
            </a:endParaRPr>
          </a:p>
        </p:txBody>
      </p:sp>
      <p:sp>
        <p:nvSpPr>
          <p:cNvPr id="3" name="Подзаголовок 2"/>
          <p:cNvSpPr>
            <a:spLocks noGrp="1"/>
          </p:cNvSpPr>
          <p:nvPr>
            <p:ph type="subTitle" idx="1"/>
          </p:nvPr>
        </p:nvSpPr>
        <p:spPr>
          <a:xfrm>
            <a:off x="1475656" y="2060848"/>
            <a:ext cx="6400800" cy="4536504"/>
          </a:xfrm>
        </p:spPr>
        <p:txBody>
          <a:bodyPr>
            <a:normAutofit fontScale="47500" lnSpcReduction="20000"/>
          </a:bodyPr>
          <a:lstStyle/>
          <a:p>
            <a:pPr lvl="0"/>
            <a:r>
              <a:rPr lang="ru-RU" sz="8400" b="1" dirty="0">
                <a:solidFill>
                  <a:schemeClr val="tx1"/>
                </a:solidFill>
                <a:latin typeface="Times New Roman" panose="02020603050405020304" pitchFamily="18" charset="0"/>
                <a:cs typeface="Times New Roman" panose="02020603050405020304" pitchFamily="18" charset="0"/>
              </a:rPr>
              <a:t>«Развитие способностей детей в условиях семейного воспитания</a:t>
            </a:r>
            <a:r>
              <a:rPr lang="ru-RU" sz="8400" b="1" dirty="0" smtClean="0">
                <a:solidFill>
                  <a:schemeClr val="tx1"/>
                </a:solidFill>
                <a:latin typeface="Times New Roman" panose="02020603050405020304" pitchFamily="18" charset="0"/>
                <a:cs typeface="Times New Roman" panose="02020603050405020304" pitchFamily="18" charset="0"/>
              </a:rPr>
              <a:t>».</a:t>
            </a:r>
          </a:p>
          <a:p>
            <a:pPr lvl="0"/>
            <a:endParaRPr lang="ru-RU" b="1" dirty="0">
              <a:solidFill>
                <a:schemeClr val="tx1"/>
              </a:solidFill>
              <a:latin typeface="Times New Roman" panose="02020603050405020304" pitchFamily="18" charset="0"/>
              <a:cs typeface="Times New Roman" panose="02020603050405020304" pitchFamily="18" charset="0"/>
            </a:endParaRPr>
          </a:p>
          <a:p>
            <a:pPr lvl="0"/>
            <a:r>
              <a:rPr lang="ru-RU" sz="2400" dirty="0" smtClean="0">
                <a:solidFill>
                  <a:schemeClr val="tx1"/>
                </a:solidFill>
                <a:latin typeface="Times New Roman" panose="02020603050405020304" pitchFamily="18" charset="0"/>
                <a:cs typeface="Times New Roman" panose="02020603050405020304" pitchFamily="18" charset="0"/>
              </a:rPr>
              <a:t>              </a:t>
            </a:r>
          </a:p>
          <a:p>
            <a:pPr lvl="0"/>
            <a:endParaRPr lang="ru-RU" sz="2400" dirty="0">
              <a:solidFill>
                <a:schemeClr val="tx1"/>
              </a:solidFill>
              <a:latin typeface="Times New Roman" panose="02020603050405020304" pitchFamily="18" charset="0"/>
              <a:cs typeface="Times New Roman" panose="02020603050405020304" pitchFamily="18" charset="0"/>
            </a:endParaRPr>
          </a:p>
          <a:p>
            <a:pPr lvl="0"/>
            <a:r>
              <a:rPr lang="ru-RU" sz="3800" dirty="0" smtClean="0">
                <a:solidFill>
                  <a:schemeClr val="tx1"/>
                </a:solidFill>
                <a:latin typeface="Times New Roman" panose="02020603050405020304" pitchFamily="18" charset="0"/>
                <a:cs typeface="Times New Roman" panose="02020603050405020304" pitchFamily="18" charset="0"/>
              </a:rPr>
              <a:t>Подготовила : </a:t>
            </a:r>
            <a:r>
              <a:rPr lang="ru-RU" sz="3800" dirty="0" err="1" smtClean="0">
                <a:solidFill>
                  <a:schemeClr val="tx1"/>
                </a:solidFill>
                <a:latin typeface="Times New Roman" panose="02020603050405020304" pitchFamily="18" charset="0"/>
                <a:cs typeface="Times New Roman" panose="02020603050405020304" pitchFamily="18" charset="0"/>
              </a:rPr>
              <a:t>Морова</a:t>
            </a:r>
            <a:r>
              <a:rPr lang="ru-RU" sz="3800" dirty="0" smtClean="0">
                <a:solidFill>
                  <a:schemeClr val="tx1"/>
                </a:solidFill>
                <a:latin typeface="Times New Roman" panose="02020603050405020304" pitchFamily="18" charset="0"/>
                <a:cs typeface="Times New Roman" panose="02020603050405020304" pitchFamily="18" charset="0"/>
              </a:rPr>
              <a:t> Наталия Ивановна</a:t>
            </a:r>
          </a:p>
          <a:p>
            <a:pPr lvl="0"/>
            <a:endParaRPr lang="ru-RU" sz="3800" dirty="0">
              <a:solidFill>
                <a:schemeClr val="tx1"/>
              </a:solidFill>
              <a:latin typeface="Times New Roman" panose="02020603050405020304" pitchFamily="18" charset="0"/>
              <a:cs typeface="Times New Roman" panose="02020603050405020304" pitchFamily="18" charset="0"/>
            </a:endParaRPr>
          </a:p>
          <a:p>
            <a:pPr lvl="0"/>
            <a:endParaRPr lang="ru-RU" sz="3800" dirty="0" smtClean="0">
              <a:solidFill>
                <a:schemeClr val="tx1"/>
              </a:solidFill>
              <a:latin typeface="Times New Roman" panose="02020603050405020304" pitchFamily="18" charset="0"/>
              <a:cs typeface="Times New Roman" panose="02020603050405020304" pitchFamily="18" charset="0"/>
            </a:endParaRPr>
          </a:p>
          <a:p>
            <a:pPr lvl="0"/>
            <a:endParaRPr lang="ru-RU" sz="3800" dirty="0">
              <a:solidFill>
                <a:schemeClr val="tx1"/>
              </a:solidFill>
              <a:latin typeface="Times New Roman" panose="02020603050405020304" pitchFamily="18" charset="0"/>
              <a:cs typeface="Times New Roman" panose="02020603050405020304" pitchFamily="18" charset="0"/>
            </a:endParaRPr>
          </a:p>
          <a:p>
            <a:endParaRPr lang="ru-RU" sz="3300" dirty="0" smtClean="0">
              <a:solidFill>
                <a:schemeClr val="tx1"/>
              </a:solidFill>
              <a:latin typeface="Times New Roman" panose="02020603050405020304" pitchFamily="18" charset="0"/>
              <a:cs typeface="Times New Roman" panose="02020603050405020304" pitchFamily="18" charset="0"/>
            </a:endParaRPr>
          </a:p>
          <a:p>
            <a:endParaRPr lang="ru-RU" sz="3300" dirty="0" smtClean="0">
              <a:solidFill>
                <a:schemeClr val="tx1"/>
              </a:solidFill>
              <a:latin typeface="Times New Roman" panose="02020603050405020304" pitchFamily="18" charset="0"/>
              <a:cs typeface="Times New Roman" panose="02020603050405020304" pitchFamily="18" charset="0"/>
            </a:endParaRPr>
          </a:p>
          <a:p>
            <a:r>
              <a:rPr lang="ru-RU" sz="3300" dirty="0" smtClean="0">
                <a:solidFill>
                  <a:schemeClr val="tx1"/>
                </a:solidFill>
                <a:latin typeface="Times New Roman" panose="02020603050405020304" pitchFamily="18" charset="0"/>
                <a:cs typeface="Times New Roman" panose="02020603050405020304" pitchFamily="18" charset="0"/>
              </a:rPr>
              <a:t>2014 </a:t>
            </a:r>
            <a:r>
              <a:rPr lang="ru-RU" sz="3300" dirty="0" smtClean="0">
                <a:solidFill>
                  <a:schemeClr val="tx1"/>
                </a:solidFill>
                <a:latin typeface="Times New Roman" panose="02020603050405020304" pitchFamily="18" charset="0"/>
                <a:cs typeface="Times New Roman" panose="02020603050405020304" pitchFamily="18" charset="0"/>
              </a:rPr>
              <a:t>год</a:t>
            </a:r>
            <a:endParaRPr lang="ru-RU" sz="3300" dirty="0">
              <a:solidFill>
                <a:schemeClr val="tx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xmlns="" val="276252441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graphicFrame>
        <p:nvGraphicFramePr>
          <p:cNvPr id="3" name="Объект 2"/>
          <p:cNvGraphicFramePr>
            <a:graphicFrameLocks noChangeAspect="1"/>
          </p:cNvGraphicFramePr>
          <p:nvPr>
            <p:extLst>
              <p:ext uri="{D42A27DB-BD31-4B8C-83A1-F6EECF244321}">
                <p14:modId xmlns:p14="http://schemas.microsoft.com/office/powerpoint/2010/main" xmlns="" val="2176814842"/>
              </p:ext>
            </p:extLst>
          </p:nvPr>
        </p:nvGraphicFramePr>
        <p:xfrm>
          <a:off x="2771800" y="2420888"/>
          <a:ext cx="3836987" cy="685800"/>
        </p:xfrm>
        <a:graphic>
          <a:graphicData uri="http://schemas.openxmlformats.org/presentationml/2006/ole">
            <p:oleObj spid="_x0000_s1027" name="Объект упаковщика для оболочки" showAsIcon="1" r:id="rId3" imgW="3837600" imgH="685080" progId="Package">
              <p:embed/>
            </p:oleObj>
          </a:graphicData>
        </a:graphic>
      </p:graphicFrame>
    </p:spTree>
    <p:extLst>
      <p:ext uri="{BB962C8B-B14F-4D97-AF65-F5344CB8AC3E}">
        <p14:creationId xmlns:p14="http://schemas.microsoft.com/office/powerpoint/2010/main" xmlns="" val="162471293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t>Подводя итоги…</a:t>
            </a:r>
            <a:endParaRPr lang="ru-RU" dirty="0"/>
          </a:p>
        </p:txBody>
      </p:sp>
      <p:sp>
        <p:nvSpPr>
          <p:cNvPr id="3" name="Объект 2"/>
          <p:cNvSpPr>
            <a:spLocks noGrp="1"/>
          </p:cNvSpPr>
          <p:nvPr>
            <p:ph idx="1"/>
          </p:nvPr>
        </p:nvSpPr>
        <p:spPr/>
        <p:txBody>
          <a:bodyPr>
            <a:normAutofit fontScale="85000" lnSpcReduction="20000"/>
          </a:bodyPr>
          <a:lstStyle/>
          <a:p>
            <a:pPr marL="0" indent="0">
              <a:buNone/>
            </a:pPr>
            <a:r>
              <a:rPr lang="ru-RU" i="1" dirty="0"/>
              <a:t>Некоторые родители даже не представляют, как много в развитии их детей зависит от родительских действий и ожиданий. Ведь в результате даже небольших усилий со стороны близких возможен реальный прогресс в раскрытии детского таланта. </a:t>
            </a:r>
            <a:br>
              <a:rPr lang="ru-RU" i="1" dirty="0"/>
            </a:br>
            <a:r>
              <a:rPr lang="ru-RU" i="1" dirty="0"/>
              <a:t>Процесс воспитания – </a:t>
            </a:r>
            <a:r>
              <a:rPr lang="ru-RU" i="1" dirty="0">
                <a:solidFill>
                  <a:srgbClr val="FF0000"/>
                </a:solidFill>
              </a:rPr>
              <a:t>длительный, требующий много сил, времени</a:t>
            </a:r>
            <a:r>
              <a:rPr lang="ru-RU" i="1" dirty="0"/>
              <a:t>. Но нельзя думать, что все уходит впустую. Затраченная энергия, время, терпение дадут свои плоды рано или поздно. Если не верить в это, не понимать роли родителя в развитии ребенка, то бессмысленно мечтать о раскрытии таланта у ребенка.</a:t>
            </a:r>
          </a:p>
          <a:p>
            <a:endParaRPr lang="ru-RU" dirty="0"/>
          </a:p>
        </p:txBody>
      </p:sp>
    </p:spTree>
    <p:extLst>
      <p:ext uri="{BB962C8B-B14F-4D97-AF65-F5344CB8AC3E}">
        <p14:creationId xmlns:p14="http://schemas.microsoft.com/office/powerpoint/2010/main" xmlns="" val="310243958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dirty="0"/>
          </a:p>
        </p:txBody>
      </p:sp>
      <p:sp>
        <p:nvSpPr>
          <p:cNvPr id="3" name="Объект 2"/>
          <p:cNvSpPr>
            <a:spLocks noGrp="1"/>
          </p:cNvSpPr>
          <p:nvPr>
            <p:ph idx="1"/>
          </p:nvPr>
        </p:nvSpPr>
        <p:spPr/>
        <p:txBody>
          <a:bodyPr>
            <a:normAutofit fontScale="70000" lnSpcReduction="20000"/>
          </a:bodyPr>
          <a:lstStyle/>
          <a:p>
            <a:pPr marL="0" indent="0">
              <a:buNone/>
            </a:pPr>
            <a:endParaRPr lang="ru-RU" i="1" u="sng" dirty="0" smtClean="0"/>
          </a:p>
          <a:p>
            <a:pPr marL="0" indent="0">
              <a:buNone/>
            </a:pPr>
            <a:endParaRPr lang="ru-RU" i="1" u="sng" dirty="0"/>
          </a:p>
          <a:p>
            <a:pPr marL="0" indent="0">
              <a:buNone/>
            </a:pPr>
            <a:r>
              <a:rPr lang="ru-RU" i="1" u="sng" dirty="0" smtClean="0"/>
              <a:t>Литература:</a:t>
            </a:r>
            <a:endParaRPr lang="ru-RU" i="1" u="sng" dirty="0"/>
          </a:p>
          <a:p>
            <a:pPr marL="0" indent="0">
              <a:buNone/>
            </a:pPr>
            <a:r>
              <a:rPr lang="ru-RU" i="1" dirty="0"/>
              <a:t/>
            </a:r>
            <a:br>
              <a:rPr lang="ru-RU" i="1" dirty="0"/>
            </a:br>
            <a:r>
              <a:rPr lang="ru-RU" i="1" dirty="0"/>
              <a:t>1. </a:t>
            </a:r>
            <a:r>
              <a:rPr lang="ru-RU" i="1" dirty="0" err="1"/>
              <a:t>Бурменская</a:t>
            </a:r>
            <a:r>
              <a:rPr lang="ru-RU" i="1" dirty="0"/>
              <a:t> Г.В. Одаренные дети. М., 1991г. </a:t>
            </a:r>
            <a:br>
              <a:rPr lang="ru-RU" i="1" dirty="0"/>
            </a:br>
            <a:r>
              <a:rPr lang="ru-RU" i="1" dirty="0"/>
              <a:t>2. Белова Е.С. Одаренность малыша: раскрыть, понять, поддержать. – М. 1998г. </a:t>
            </a:r>
            <a:br>
              <a:rPr lang="ru-RU" i="1" dirty="0"/>
            </a:br>
            <a:r>
              <a:rPr lang="ru-RU" i="1" dirty="0"/>
              <a:t>3. </a:t>
            </a:r>
            <a:r>
              <a:rPr lang="ru-RU" i="1" dirty="0" smtClean="0"/>
              <a:t>Матюшкин </a:t>
            </a:r>
            <a:r>
              <a:rPr lang="ru-RU" i="1" dirty="0"/>
              <a:t>А.М. Одаренность и возраст: Развитие творческого потенциала одаренных детей: </a:t>
            </a:r>
            <a:r>
              <a:rPr lang="ru-RU" i="1" dirty="0" err="1"/>
              <a:t>учеб.пос</a:t>
            </a:r>
            <a:r>
              <a:rPr lang="ru-RU" i="1" dirty="0"/>
              <a:t>. –М., 2007г. </a:t>
            </a:r>
            <a:br>
              <a:rPr lang="ru-RU" i="1" dirty="0"/>
            </a:br>
            <a:r>
              <a:rPr lang="ru-RU" i="1" dirty="0" smtClean="0"/>
              <a:t>4. </a:t>
            </a:r>
            <a:r>
              <a:rPr lang="ru-RU" i="1" dirty="0"/>
              <a:t>Савенков А.И. «Одаренные дети в детском саду и школе». - М., 2000г. </a:t>
            </a:r>
            <a:br>
              <a:rPr lang="ru-RU" i="1" dirty="0"/>
            </a:br>
            <a:r>
              <a:rPr lang="ru-RU" i="1" dirty="0" smtClean="0"/>
              <a:t>5. </a:t>
            </a:r>
            <a:r>
              <a:rPr lang="ru-RU" i="1" dirty="0" err="1"/>
              <a:t>Лейтес</a:t>
            </a:r>
            <a:r>
              <a:rPr lang="ru-RU" i="1" dirty="0"/>
              <a:t> Н.С. «Возрастная одаренность и индивидуальные различия». – М., 1997г. </a:t>
            </a:r>
            <a:br>
              <a:rPr lang="ru-RU" i="1" dirty="0"/>
            </a:br>
            <a:r>
              <a:rPr lang="ru-RU" i="1" dirty="0" smtClean="0"/>
              <a:t>6. </a:t>
            </a:r>
            <a:r>
              <a:rPr lang="ru-RU" i="1" dirty="0" err="1" smtClean="0"/>
              <a:t>Матейчек</a:t>
            </a:r>
            <a:r>
              <a:rPr lang="ru-RU" i="1" dirty="0" smtClean="0"/>
              <a:t> З. Родители и дети. – М., 1992г. </a:t>
            </a:r>
            <a:br>
              <a:rPr lang="ru-RU" i="1" dirty="0" smtClean="0"/>
            </a:br>
            <a:endParaRPr lang="ru-RU" dirty="0"/>
          </a:p>
          <a:p>
            <a:endParaRPr lang="ru-RU" dirty="0"/>
          </a:p>
        </p:txBody>
      </p:sp>
      <p:pic>
        <p:nvPicPr>
          <p:cNvPr id="4098" name="Picture 2" descr="C:\Users\Ирусик\Desktop\49_2260.gif"/>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6948264" y="282401"/>
            <a:ext cx="1352550" cy="1905000"/>
          </a:xfrm>
          <a:prstGeom prst="rect">
            <a:avLst/>
          </a:prstGeom>
          <a:noFill/>
          <a:extLst>
            <a:ext uri="{909E8E84-426E-40DD-AFC4-6F175D3DCCD1}">
              <a14:hiddenFill xmlns:a14="http://schemas.microsoft.com/office/drawing/2010/main" xmlns="">
                <a:solidFill>
                  <a:srgbClr val="FFFFFF"/>
                </a:solidFill>
              </a14:hiddenFill>
            </a:ext>
          </a:extLst>
        </p:spPr>
      </p:pic>
      <p:pic>
        <p:nvPicPr>
          <p:cNvPr id="4099" name="Picture 3" descr="C:\Users\Ирусик\Desktop\savenkov_odarennie_deti.jpg"/>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2699792" y="188640"/>
            <a:ext cx="1224136" cy="1860687"/>
          </a:xfrm>
          <a:prstGeom prst="rect">
            <a:avLst/>
          </a:prstGeom>
          <a:noFill/>
          <a:extLst>
            <a:ext uri="{909E8E84-426E-40DD-AFC4-6F175D3DCCD1}">
              <a14:hiddenFill xmlns:a14="http://schemas.microsoft.com/office/drawing/2010/main" xmlns="">
                <a:solidFill>
                  <a:srgbClr val="FFFFFF"/>
                </a:solidFill>
              </a14:hiddenFill>
            </a:ext>
          </a:extLst>
        </p:spPr>
      </p:pic>
      <p:pic>
        <p:nvPicPr>
          <p:cNvPr id="4100" name="Picture 4" descr="C:\Users\Ирусик\Desktop\vozrastnaya-odarennost-i-individualnyie-razlichiya_4717268.jpg"/>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4283968" y="160747"/>
            <a:ext cx="2148308" cy="2148308"/>
          </a:xfrm>
          <a:prstGeom prst="rect">
            <a:avLst/>
          </a:prstGeom>
          <a:noFill/>
          <a:extLst>
            <a:ext uri="{909E8E84-426E-40DD-AFC4-6F175D3DCCD1}">
              <a14:hiddenFill xmlns:a14="http://schemas.microsoft.com/office/drawing/2010/main" xmlns="">
                <a:solidFill>
                  <a:srgbClr val="FFFFFF"/>
                </a:solidFill>
              </a14:hiddenFill>
            </a:ext>
          </a:extLst>
        </p:spPr>
      </p:pic>
      <p:pic>
        <p:nvPicPr>
          <p:cNvPr id="4101" name="Picture 5" descr="C:\Users\Ирусик\Desktop\1001244771.jpg"/>
          <p:cNvPicPr>
            <a:picLocks noChangeAspect="1" noChangeArrowheads="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827584" y="119971"/>
            <a:ext cx="1247650" cy="1929356"/>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374328012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ru-RU" dirty="0" smtClean="0"/>
              <a:t/>
            </a:r>
            <a:br>
              <a:rPr lang="ru-RU" dirty="0" smtClean="0"/>
            </a:br>
            <a:endParaRPr lang="ru-RU" dirty="0"/>
          </a:p>
        </p:txBody>
      </p:sp>
      <p:sp>
        <p:nvSpPr>
          <p:cNvPr id="3" name="Объект 2"/>
          <p:cNvSpPr>
            <a:spLocks noGrp="1"/>
          </p:cNvSpPr>
          <p:nvPr>
            <p:ph idx="1"/>
          </p:nvPr>
        </p:nvSpPr>
        <p:spPr/>
        <p:txBody>
          <a:bodyPr>
            <a:normAutofit/>
          </a:bodyPr>
          <a:lstStyle/>
          <a:p>
            <a:pPr marL="0" indent="0">
              <a:buNone/>
            </a:pPr>
            <a:endParaRPr lang="ru-RU" sz="5400" i="1" dirty="0" smtClean="0"/>
          </a:p>
          <a:p>
            <a:pPr marL="0" indent="0">
              <a:buNone/>
            </a:pPr>
            <a:r>
              <a:rPr lang="ru-RU" sz="5400" i="1" dirty="0"/>
              <a:t> </a:t>
            </a:r>
            <a:r>
              <a:rPr lang="ru-RU" sz="5400" i="1" dirty="0" smtClean="0"/>
              <a:t>    Спасибо за внимание</a:t>
            </a:r>
            <a:endParaRPr lang="ru-RU" sz="5400" i="1" dirty="0"/>
          </a:p>
        </p:txBody>
      </p:sp>
    </p:spTree>
    <p:extLst>
      <p:ext uri="{BB962C8B-B14F-4D97-AF65-F5344CB8AC3E}">
        <p14:creationId xmlns:p14="http://schemas.microsoft.com/office/powerpoint/2010/main" xmlns="" val="132890244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67544" y="1052736"/>
            <a:ext cx="8229600" cy="1143000"/>
          </a:xfrm>
        </p:spPr>
        <p:txBody>
          <a:bodyPr>
            <a:normAutofit fontScale="90000"/>
          </a:bodyPr>
          <a:lstStyle/>
          <a:p>
            <a:r>
              <a:rPr lang="ru-RU" sz="2000" b="1" dirty="0"/>
              <a:t>Огромную роль в раскрытии детской одаренности играет семья. Отношения в семьях наиболее благоприятные условия для развития способностей, раскрытия таланта и складываются при соответствующем духовном уровне семьи. Это связано с признанием в семье ценности и поддержка образования ребенка и самосовершенствования его личности, интерес и уважение к той сфере деятельности, где проявляются высокие способности, любовь к ребенку, вера в его большие возможности.</a:t>
            </a:r>
            <a:r>
              <a:rPr lang="ru-RU" sz="1400" dirty="0"/>
              <a:t/>
            </a:r>
            <a:br>
              <a:rPr lang="ru-RU" sz="1400" dirty="0"/>
            </a:br>
            <a:endParaRPr lang="ru-RU" sz="1400" dirty="0"/>
          </a:p>
        </p:txBody>
      </p:sp>
      <p:sp>
        <p:nvSpPr>
          <p:cNvPr id="3" name="Объект 2"/>
          <p:cNvSpPr>
            <a:spLocks noGrp="1"/>
          </p:cNvSpPr>
          <p:nvPr>
            <p:ph idx="1"/>
          </p:nvPr>
        </p:nvSpPr>
        <p:spPr>
          <a:xfrm>
            <a:off x="457200" y="3284984"/>
            <a:ext cx="8229600" cy="2841179"/>
          </a:xfrm>
        </p:spPr>
        <p:txBody>
          <a:bodyPr/>
          <a:lstStyle/>
          <a:p>
            <a:endParaRPr lang="ru-RU" dirty="0"/>
          </a:p>
        </p:txBody>
      </p:sp>
      <p:pic>
        <p:nvPicPr>
          <p:cNvPr id="1026" name="Picture 2" descr="C:\Users\Ирусик\Desktop\nepolnaja-semja.jp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538163" y="2852936"/>
            <a:ext cx="2857500" cy="2857500"/>
          </a:xfrm>
          <a:prstGeom prst="rect">
            <a:avLst/>
          </a:prstGeom>
          <a:noFill/>
          <a:extLst>
            <a:ext uri="{909E8E84-426E-40DD-AFC4-6F175D3DCCD1}">
              <a14:hiddenFill xmlns:a14="http://schemas.microsoft.com/office/drawing/2010/main" xmlns="">
                <a:solidFill>
                  <a:srgbClr val="FFFFFF"/>
                </a:solidFill>
              </a14:hiddenFill>
            </a:ext>
          </a:extLst>
        </p:spPr>
      </p:pic>
      <p:pic>
        <p:nvPicPr>
          <p:cNvPr id="1027" name="Picture 3" descr="C:\Users\Ирусик\Desktop\article175.jpg"/>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4067944" y="2635008"/>
            <a:ext cx="4343400" cy="3076575"/>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237743227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blipFill>
            <a:blip r:embed="rId2" cstate="print"/>
            <a:tile tx="0" ty="0" sx="100000" sy="100000" flip="none" algn="tl"/>
          </a:blipFill>
        </p:spPr>
        <p:txBody>
          <a:bodyPr>
            <a:normAutofit fontScale="90000"/>
          </a:bodyPr>
          <a:lstStyle/>
          <a:p>
            <a:r>
              <a:rPr lang="ru-RU" i="1" u="sng" dirty="0" smtClean="0"/>
              <a:t>Характеристика одаренного ребенка</a:t>
            </a:r>
            <a:endParaRPr lang="ru-RU" i="1" u="sng" dirty="0"/>
          </a:p>
        </p:txBody>
      </p:sp>
      <p:sp>
        <p:nvSpPr>
          <p:cNvPr id="3" name="Объект 2"/>
          <p:cNvSpPr>
            <a:spLocks noGrp="1"/>
          </p:cNvSpPr>
          <p:nvPr>
            <p:ph idx="1"/>
          </p:nvPr>
        </p:nvSpPr>
        <p:spPr>
          <a:xfrm>
            <a:off x="539552" y="1772816"/>
            <a:ext cx="8229600" cy="4497363"/>
          </a:xfrm>
        </p:spPr>
        <p:txBody>
          <a:bodyPr>
            <a:normAutofit fontScale="55000" lnSpcReduction="20000"/>
          </a:bodyPr>
          <a:lstStyle/>
          <a:p>
            <a:pPr>
              <a:buFont typeface="Wingdings" panose="05000000000000000000" pitchFamily="2" charset="2"/>
              <a:buChar char="q"/>
            </a:pPr>
            <a:r>
              <a:rPr lang="ru-RU" dirty="0"/>
              <a:t>высокий энергетический уровень</a:t>
            </a:r>
            <a:r>
              <a:rPr lang="ru-RU" dirty="0" smtClean="0"/>
              <a:t>;</a:t>
            </a:r>
          </a:p>
          <a:p>
            <a:pPr>
              <a:buFont typeface="Wingdings" panose="05000000000000000000" pitchFamily="2" charset="2"/>
              <a:buChar char="q"/>
            </a:pPr>
            <a:r>
              <a:rPr lang="ru-RU" dirty="0" smtClean="0"/>
              <a:t> </a:t>
            </a:r>
            <a:r>
              <a:rPr lang="ru-RU" dirty="0"/>
              <a:t>моторная координация и владение руками часто отстают от познавательных потребностей</a:t>
            </a:r>
            <a:r>
              <a:rPr lang="ru-RU" dirty="0" smtClean="0"/>
              <a:t>;</a:t>
            </a:r>
          </a:p>
          <a:p>
            <a:pPr>
              <a:buFont typeface="Wingdings" panose="05000000000000000000" pitchFamily="2" charset="2"/>
              <a:buChar char="q"/>
            </a:pPr>
            <a:r>
              <a:rPr lang="ru-RU" dirty="0" smtClean="0"/>
              <a:t> </a:t>
            </a:r>
            <a:r>
              <a:rPr lang="ru-RU" dirty="0"/>
              <a:t>отличная память, раннее языковое развитие, позволяющее накапливать большой объем информации и активно использовать ее в общении</a:t>
            </a:r>
            <a:r>
              <a:rPr lang="ru-RU" dirty="0" smtClean="0"/>
              <a:t>;</a:t>
            </a:r>
          </a:p>
          <a:p>
            <a:pPr>
              <a:buFont typeface="Wingdings" panose="05000000000000000000" pitchFamily="2" charset="2"/>
              <a:buChar char="q"/>
            </a:pPr>
            <a:r>
              <a:rPr lang="ru-RU" dirty="0" smtClean="0"/>
              <a:t>большой </a:t>
            </a:r>
            <a:r>
              <a:rPr lang="ru-RU" dirty="0"/>
              <a:t>словарный запас, изобретение собственных слов; </a:t>
            </a:r>
            <a:endParaRPr lang="ru-RU" dirty="0" smtClean="0"/>
          </a:p>
          <a:p>
            <a:pPr>
              <a:buFont typeface="Wingdings" panose="05000000000000000000" pitchFamily="2" charset="2"/>
              <a:buChar char="q"/>
            </a:pPr>
            <a:r>
              <a:rPr lang="ru-RU" dirty="0" smtClean="0"/>
              <a:t>чрезвычайно </a:t>
            </a:r>
            <a:r>
              <a:rPr lang="ru-RU" dirty="0"/>
              <a:t>любопытны в устройстве предметов</a:t>
            </a:r>
            <a:r>
              <a:rPr lang="ru-RU" dirty="0" smtClean="0"/>
              <a:t>;</a:t>
            </a:r>
          </a:p>
          <a:p>
            <a:pPr>
              <a:buFont typeface="Wingdings" panose="05000000000000000000" pitchFamily="2" charset="2"/>
              <a:buChar char="q"/>
            </a:pPr>
            <a:r>
              <a:rPr lang="ru-RU" dirty="0" smtClean="0"/>
              <a:t> </a:t>
            </a:r>
            <a:r>
              <a:rPr lang="ru-RU" dirty="0"/>
              <a:t>активное восприятие связи между предметами и явлениями и формулировка собственных выводов</a:t>
            </a:r>
            <a:r>
              <a:rPr lang="ru-RU" dirty="0" smtClean="0"/>
              <a:t>;</a:t>
            </a:r>
          </a:p>
          <a:p>
            <a:pPr>
              <a:buFont typeface="Wingdings" panose="05000000000000000000" pitchFamily="2" charset="2"/>
              <a:buChar char="q"/>
            </a:pPr>
            <a:r>
              <a:rPr lang="ru-RU" dirty="0" smtClean="0"/>
              <a:t> </a:t>
            </a:r>
            <a:r>
              <a:rPr lang="ru-RU" dirty="0"/>
              <a:t>повышенные математические способности в сфере вычисления и логики; </a:t>
            </a:r>
            <a:endParaRPr lang="ru-RU" dirty="0" smtClean="0"/>
          </a:p>
          <a:p>
            <a:pPr>
              <a:buFont typeface="Wingdings" panose="05000000000000000000" pitchFamily="2" charset="2"/>
              <a:buChar char="q"/>
            </a:pPr>
            <a:r>
              <a:rPr lang="ru-RU" dirty="0" smtClean="0"/>
              <a:t>высокая </a:t>
            </a:r>
            <a:r>
              <a:rPr lang="ru-RU" dirty="0"/>
              <a:t>концентрация внимание на интересующем предмете или задаче; </a:t>
            </a:r>
            <a:endParaRPr lang="ru-RU" dirty="0" smtClean="0"/>
          </a:p>
          <a:p>
            <a:pPr>
              <a:buFont typeface="Wingdings" panose="05000000000000000000" pitchFamily="2" charset="2"/>
              <a:buChar char="q"/>
            </a:pPr>
            <a:r>
              <a:rPr lang="ru-RU" dirty="0" smtClean="0"/>
              <a:t>обостренное </a:t>
            </a:r>
            <a:r>
              <a:rPr lang="ru-RU" dirty="0"/>
              <a:t>чувство справедливости; </a:t>
            </a:r>
            <a:endParaRPr lang="ru-RU" dirty="0" smtClean="0"/>
          </a:p>
          <a:p>
            <a:pPr>
              <a:buFont typeface="Wingdings" panose="05000000000000000000" pitchFamily="2" charset="2"/>
              <a:buChar char="q"/>
            </a:pPr>
            <a:r>
              <a:rPr lang="ru-RU" dirty="0" smtClean="0"/>
              <a:t>богатая </a:t>
            </a:r>
            <a:r>
              <a:rPr lang="ru-RU" dirty="0"/>
              <a:t>фантазия и воображение, чувство юмора, нетерпеливы; </a:t>
            </a:r>
            <a:endParaRPr lang="ru-RU" dirty="0" smtClean="0"/>
          </a:p>
          <a:p>
            <a:pPr>
              <a:buFont typeface="Wingdings" panose="05000000000000000000" pitchFamily="2" charset="2"/>
              <a:buChar char="q"/>
            </a:pPr>
            <a:r>
              <a:rPr lang="ru-RU" dirty="0" smtClean="0"/>
              <a:t>характерны </a:t>
            </a:r>
            <a:r>
              <a:rPr lang="ru-RU" dirty="0"/>
              <a:t>порой бесшабашная смелость или, наоборот, преувеличенные страхи и повышенная чувствительность к неречевым сигналам окружающих. </a:t>
            </a:r>
          </a:p>
        </p:txBody>
      </p:sp>
    </p:spTree>
    <p:extLst>
      <p:ext uri="{BB962C8B-B14F-4D97-AF65-F5344CB8AC3E}">
        <p14:creationId xmlns:p14="http://schemas.microsoft.com/office/powerpoint/2010/main" xmlns="" val="4833759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r>
              <a:rPr lang="ru-RU" sz="1600" dirty="0"/>
              <a:t>Творческая личность обладает способностями и многими качествами. Дети, обладающие творческим потенциалом, при решении какой-либо проблемы не концентрируют все свои усилия на нахождение единственно правильного решения, а начинают искать решения по всем возможным направлениям с тем, чтобы рассмотреть как можно больше вариантов.</a:t>
            </a:r>
          </a:p>
        </p:txBody>
      </p:sp>
      <p:sp>
        <p:nvSpPr>
          <p:cNvPr id="3" name="Объект 2"/>
          <p:cNvSpPr>
            <a:spLocks noGrp="1"/>
          </p:cNvSpPr>
          <p:nvPr>
            <p:ph idx="1"/>
          </p:nvPr>
        </p:nvSpPr>
        <p:spPr/>
        <p:txBody>
          <a:bodyPr>
            <a:normAutofit fontScale="77500" lnSpcReduction="20000"/>
          </a:bodyPr>
          <a:lstStyle/>
          <a:p>
            <a:pPr marL="0" indent="0">
              <a:buNone/>
            </a:pPr>
            <a:r>
              <a:rPr lang="ru-RU" u="sng" dirty="0"/>
              <a:t>Основными особенностями мышления таких детей становятся: </a:t>
            </a:r>
            <a:endParaRPr lang="ru-RU" u="sng" dirty="0" smtClean="0"/>
          </a:p>
          <a:p>
            <a:pPr marL="0" indent="0">
              <a:buNone/>
            </a:pPr>
            <a:endParaRPr lang="ru-RU" u="sng" dirty="0"/>
          </a:p>
          <a:p>
            <a:pPr lvl="0">
              <a:buFont typeface="Wingdings" panose="05000000000000000000" pitchFamily="2" charset="2"/>
              <a:buChar char="Ø"/>
            </a:pPr>
            <a:r>
              <a:rPr lang="ru-RU" dirty="0"/>
              <a:t>Быстрота - способность высказывать максимальное количество идей. </a:t>
            </a:r>
          </a:p>
          <a:p>
            <a:pPr lvl="0">
              <a:buFont typeface="Wingdings" panose="05000000000000000000" pitchFamily="2" charset="2"/>
              <a:buChar char="Ø"/>
            </a:pPr>
            <a:r>
              <a:rPr lang="ru-RU" dirty="0" smtClean="0"/>
              <a:t>Гибкость </a:t>
            </a:r>
            <a:r>
              <a:rPr lang="ru-RU" dirty="0"/>
              <a:t>- способность высказывать широкое многообразие идей. </a:t>
            </a:r>
          </a:p>
          <a:p>
            <a:pPr lvl="0">
              <a:buFont typeface="Wingdings" panose="05000000000000000000" pitchFamily="2" charset="2"/>
              <a:buChar char="Ø"/>
            </a:pPr>
            <a:r>
              <a:rPr lang="ru-RU" dirty="0"/>
              <a:t>Оригинальность – способность порождать новые нестандартные идеи. Это может проявляться в ответах, решениях, несовпадающих с общепринятыми. </a:t>
            </a:r>
          </a:p>
          <a:p>
            <a:pPr lvl="0">
              <a:buFont typeface="Wingdings" panose="05000000000000000000" pitchFamily="2" charset="2"/>
              <a:buChar char="Ø"/>
            </a:pPr>
            <a:r>
              <a:rPr lang="ru-RU" dirty="0"/>
              <a:t>Законченность- способность совершенствовать свой «продукт» или придавать ему законченный вид. </a:t>
            </a:r>
          </a:p>
          <a:p>
            <a:endParaRPr lang="ru-RU" dirty="0"/>
          </a:p>
        </p:txBody>
      </p:sp>
    </p:spTree>
    <p:extLst>
      <p:ext uri="{BB962C8B-B14F-4D97-AF65-F5344CB8AC3E}">
        <p14:creationId xmlns:p14="http://schemas.microsoft.com/office/powerpoint/2010/main" xmlns="" val="333537429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0" y="7245424"/>
            <a:ext cx="8229600" cy="490066"/>
          </a:xfrm>
        </p:spPr>
        <p:txBody>
          <a:bodyPr>
            <a:normAutofit fontScale="90000"/>
          </a:bodyPr>
          <a:lstStyle/>
          <a:p>
            <a:endParaRPr lang="ru-RU" dirty="0"/>
          </a:p>
        </p:txBody>
      </p:sp>
      <p:sp>
        <p:nvSpPr>
          <p:cNvPr id="3" name="Объект 2"/>
          <p:cNvSpPr>
            <a:spLocks noGrp="1"/>
          </p:cNvSpPr>
          <p:nvPr>
            <p:ph idx="1"/>
          </p:nvPr>
        </p:nvSpPr>
        <p:spPr>
          <a:xfrm>
            <a:off x="457200" y="260648"/>
            <a:ext cx="8229600" cy="5865515"/>
          </a:xfrm>
        </p:spPr>
        <p:txBody>
          <a:bodyPr>
            <a:normAutofit fontScale="70000" lnSpcReduction="20000"/>
          </a:bodyPr>
          <a:lstStyle/>
          <a:p>
            <a:pPr marL="0" indent="0">
              <a:buNone/>
            </a:pPr>
            <a:r>
              <a:rPr lang="ru-RU" i="1" u="sng" dirty="0" smtClean="0"/>
              <a:t>Для </a:t>
            </a:r>
            <a:r>
              <a:rPr lang="ru-RU" i="1" u="sng" dirty="0"/>
              <a:t>развития творческих способностей талантливых детей в начальной школе необходимо: </a:t>
            </a:r>
            <a:endParaRPr lang="ru-RU" i="1" u="sng" dirty="0" smtClean="0"/>
          </a:p>
          <a:p>
            <a:pPr marL="0" indent="0">
              <a:buNone/>
            </a:pPr>
            <a:endParaRPr lang="ru-RU" i="1" u="sng" dirty="0"/>
          </a:p>
          <a:p>
            <a:pPr lvl="0"/>
            <a:r>
              <a:rPr lang="ru-RU" i="1" dirty="0"/>
              <a:t>активно включать талантливых </a:t>
            </a:r>
            <a:endParaRPr lang="ru-RU" i="1" dirty="0" smtClean="0"/>
          </a:p>
          <a:p>
            <a:pPr marL="0" lvl="0" indent="0">
              <a:buNone/>
            </a:pPr>
            <a:r>
              <a:rPr lang="ru-RU" i="1" dirty="0" smtClean="0"/>
              <a:t>детей </a:t>
            </a:r>
            <a:r>
              <a:rPr lang="ru-RU" i="1" dirty="0"/>
              <a:t>в совместную творческую </a:t>
            </a:r>
            <a:endParaRPr lang="ru-RU" i="1" dirty="0" smtClean="0"/>
          </a:p>
          <a:p>
            <a:pPr marL="0" lvl="0" indent="0">
              <a:buNone/>
            </a:pPr>
            <a:r>
              <a:rPr lang="ru-RU" i="1" dirty="0" smtClean="0"/>
              <a:t>деятельность</a:t>
            </a:r>
            <a:r>
              <a:rPr lang="ru-RU" i="1" dirty="0"/>
              <a:t>. </a:t>
            </a:r>
          </a:p>
          <a:p>
            <a:pPr lvl="0"/>
            <a:r>
              <a:rPr lang="ru-RU" i="1" dirty="0"/>
              <a:t>развивать мотивацию обучения </a:t>
            </a:r>
            <a:r>
              <a:rPr lang="ru-RU" i="1" dirty="0" smtClean="0"/>
              <a:t>и</a:t>
            </a:r>
          </a:p>
          <a:p>
            <a:pPr marL="0" lvl="0" indent="0">
              <a:buNone/>
            </a:pPr>
            <a:r>
              <a:rPr lang="ru-RU" i="1" dirty="0" smtClean="0"/>
              <a:t> </a:t>
            </a:r>
            <a:r>
              <a:rPr lang="ru-RU" i="1" dirty="0"/>
              <a:t>познавательные интересы учащихся. </a:t>
            </a:r>
          </a:p>
          <a:p>
            <a:pPr lvl="0"/>
            <a:r>
              <a:rPr lang="ru-RU" i="1" dirty="0"/>
              <a:t>вовлекать учащихся в самостоятельный поиск ответов на проблемные вопросы, поощрять использование дополнительной литературы. </a:t>
            </a:r>
            <a:endParaRPr lang="ru-RU" i="1" dirty="0" smtClean="0"/>
          </a:p>
          <a:p>
            <a:pPr marL="0" lvl="0" indent="0">
              <a:buNone/>
            </a:pPr>
            <a:endParaRPr lang="ru-RU" i="1" dirty="0"/>
          </a:p>
          <a:p>
            <a:pPr marL="0" indent="0">
              <a:buNone/>
            </a:pPr>
            <a:r>
              <a:rPr lang="ru-RU" i="1" u="sng" dirty="0"/>
              <a:t>При выполнении этих условий у учащихся повышается: </a:t>
            </a:r>
          </a:p>
          <a:p>
            <a:pPr lvl="0"/>
            <a:r>
              <a:rPr lang="ru-RU" i="1" dirty="0"/>
              <a:t>уровень самостоятельности, </a:t>
            </a:r>
          </a:p>
          <a:p>
            <a:pPr lvl="0"/>
            <a:r>
              <a:rPr lang="ru-RU" i="1" dirty="0"/>
              <a:t>качество знаний и умений, </a:t>
            </a:r>
          </a:p>
          <a:p>
            <a:pPr lvl="0"/>
            <a:r>
              <a:rPr lang="ru-RU" i="1" dirty="0"/>
              <a:t>развивается мыслительная деятельность, речь учащихся, </a:t>
            </a:r>
          </a:p>
          <a:p>
            <a:pPr lvl="0"/>
            <a:r>
              <a:rPr lang="ru-RU" i="1" dirty="0"/>
              <a:t>развиваются творческие возможности. </a:t>
            </a:r>
          </a:p>
          <a:p>
            <a:endParaRPr lang="ru-RU" i="1" dirty="0"/>
          </a:p>
        </p:txBody>
      </p:sp>
      <p:pic>
        <p:nvPicPr>
          <p:cNvPr id="5122" name="Picture 2" descr="C:\Users\Ирусик\Desktop\DETAIL_PICTURE__72862003.jp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6012160" y="764704"/>
            <a:ext cx="2528611" cy="1894159"/>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358197051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83568" y="1556792"/>
            <a:ext cx="8229600" cy="1143000"/>
          </a:xfrm>
        </p:spPr>
        <p:txBody>
          <a:bodyPr>
            <a:noAutofit/>
          </a:bodyPr>
          <a:lstStyle/>
          <a:p>
            <a:pPr algn="l"/>
            <a:r>
              <a:rPr lang="ru-RU" sz="2400" dirty="0"/>
              <a:t>Ученые выделяют два основных способа воздействия семьи на развитие способностей ребенка: </a:t>
            </a:r>
            <a:r>
              <a:rPr lang="ru-RU" sz="2400" dirty="0" smtClean="0"/>
              <a:t/>
            </a:r>
            <a:br>
              <a:rPr lang="ru-RU" sz="2400" dirty="0" smtClean="0"/>
            </a:br>
            <a:r>
              <a:rPr lang="ru-RU" sz="2400" dirty="0"/>
              <a:t/>
            </a:r>
            <a:br>
              <a:rPr lang="ru-RU" sz="2400" dirty="0"/>
            </a:br>
            <a:r>
              <a:rPr lang="ru-RU" sz="2400" dirty="0" smtClean="0"/>
              <a:t>1)   помощь </a:t>
            </a:r>
            <a:r>
              <a:rPr lang="ru-RU" sz="2400" dirty="0"/>
              <a:t>и стимулирование ребенка в получении, приобретении специальных знаний и навыков; </a:t>
            </a:r>
            <a:r>
              <a:rPr lang="ru-RU" sz="2400" dirty="0" smtClean="0"/>
              <a:t/>
            </a:r>
            <a:br>
              <a:rPr lang="ru-RU" sz="2400" dirty="0" smtClean="0"/>
            </a:br>
            <a:r>
              <a:rPr lang="ru-RU" sz="2400" dirty="0" smtClean="0"/>
              <a:t>2)  привитие </a:t>
            </a:r>
            <a:r>
              <a:rPr lang="ru-RU" sz="2400" dirty="0"/>
              <a:t>ребенку своих ценностей и своего отношения к тем способностям и достижениям, которые зависят от обучения и практики.</a:t>
            </a:r>
            <a:br>
              <a:rPr lang="ru-RU" sz="2400" dirty="0"/>
            </a:br>
            <a:endParaRPr lang="ru-RU" sz="2400" dirty="0"/>
          </a:p>
        </p:txBody>
      </p:sp>
      <p:sp>
        <p:nvSpPr>
          <p:cNvPr id="3" name="Объект 2"/>
          <p:cNvSpPr>
            <a:spLocks noGrp="1"/>
          </p:cNvSpPr>
          <p:nvPr>
            <p:ph idx="1"/>
          </p:nvPr>
        </p:nvSpPr>
        <p:spPr>
          <a:xfrm>
            <a:off x="4860032" y="3717032"/>
            <a:ext cx="3826768" cy="2409131"/>
          </a:xfrm>
        </p:spPr>
        <p:txBody>
          <a:bodyPr/>
          <a:lstStyle/>
          <a:p>
            <a:endParaRPr lang="ru-RU" dirty="0"/>
          </a:p>
        </p:txBody>
      </p:sp>
      <p:pic>
        <p:nvPicPr>
          <p:cNvPr id="2050" name="Picture 2" descr="C:\Users\Ирусик\Desktop\45265e6d8668a945496696ecf968c54b.gif"/>
          <p:cNvPicPr>
            <a:picLocks noChangeAspect="1" noChangeArrowheads="1" noCrop="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395536" y="3645024"/>
            <a:ext cx="2304256" cy="2304256"/>
          </a:xfrm>
          <a:prstGeom prst="rect">
            <a:avLst/>
          </a:prstGeom>
          <a:noFill/>
          <a:extLst>
            <a:ext uri="{909E8E84-426E-40DD-AFC4-6F175D3DCCD1}">
              <a14:hiddenFill xmlns:a14="http://schemas.microsoft.com/office/drawing/2010/main" xmlns="">
                <a:solidFill>
                  <a:srgbClr val="FFFFFF"/>
                </a:solidFill>
              </a14:hiddenFill>
            </a:ext>
          </a:extLst>
        </p:spPr>
      </p:pic>
      <p:pic>
        <p:nvPicPr>
          <p:cNvPr id="2051" name="Picture 3" descr="C:\Users\Ирусик\Desktop\post12314.jpg"/>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3851920" y="3429000"/>
            <a:ext cx="4773398" cy="3175000"/>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146150578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95536" y="404664"/>
            <a:ext cx="8229600" cy="1080120"/>
          </a:xfrm>
        </p:spPr>
        <p:txBody>
          <a:bodyPr>
            <a:normAutofit fontScale="90000"/>
          </a:bodyPr>
          <a:lstStyle/>
          <a:p>
            <a:r>
              <a:rPr lang="ru-RU" sz="1800" dirty="0"/>
              <a:t> </a:t>
            </a:r>
            <a:br>
              <a:rPr lang="ru-RU" sz="1800" dirty="0"/>
            </a:br>
            <a:r>
              <a:rPr lang="ru-RU" sz="2700" dirty="0"/>
              <a:t>Так </a:t>
            </a:r>
            <a:r>
              <a:rPr lang="ru-RU" sz="2700" dirty="0" smtClean="0"/>
              <a:t>как же </a:t>
            </a:r>
            <a:r>
              <a:rPr lang="ru-RU" sz="2700" dirty="0"/>
              <a:t>предпочтительнее относиться к ребенку, если мы действительно заинтересованы в раскрытии его дарования, способностей? </a:t>
            </a:r>
            <a:r>
              <a:rPr lang="ru-RU" sz="1800" dirty="0" smtClean="0"/>
              <a:t/>
            </a:r>
            <a:br>
              <a:rPr lang="ru-RU" sz="1800" dirty="0" smtClean="0"/>
            </a:br>
            <a:r>
              <a:rPr lang="ru-RU" sz="1800" dirty="0"/>
              <a:t/>
            </a:r>
            <a:br>
              <a:rPr lang="ru-RU" sz="1800" dirty="0"/>
            </a:br>
            <a:r>
              <a:rPr lang="ru-RU" sz="1800" dirty="0" smtClean="0"/>
              <a:t/>
            </a:r>
            <a:br>
              <a:rPr lang="ru-RU" sz="1800" dirty="0" smtClean="0"/>
            </a:br>
            <a:r>
              <a:rPr lang="ru-RU" sz="1800" dirty="0"/>
              <a:t/>
            </a:r>
            <a:br>
              <a:rPr lang="ru-RU" sz="1800" dirty="0"/>
            </a:br>
            <a:endParaRPr lang="ru-RU" sz="1800" dirty="0"/>
          </a:p>
        </p:txBody>
      </p:sp>
      <p:sp>
        <p:nvSpPr>
          <p:cNvPr id="3" name="Объект 2"/>
          <p:cNvSpPr>
            <a:spLocks noGrp="1"/>
          </p:cNvSpPr>
          <p:nvPr>
            <p:ph idx="1"/>
          </p:nvPr>
        </p:nvSpPr>
        <p:spPr>
          <a:xfrm>
            <a:off x="179512" y="1484784"/>
            <a:ext cx="8229600" cy="4785395"/>
          </a:xfrm>
        </p:spPr>
        <p:txBody>
          <a:bodyPr>
            <a:noAutofit/>
          </a:bodyPr>
          <a:lstStyle/>
          <a:p>
            <a:pPr marL="0" indent="0">
              <a:buNone/>
            </a:pPr>
            <a:r>
              <a:rPr lang="ru-RU" sz="1400" u="sng" dirty="0" smtClean="0"/>
              <a:t>Н. </a:t>
            </a:r>
            <a:r>
              <a:rPr lang="ru-RU" sz="1400" u="sng" dirty="0" err="1" smtClean="0"/>
              <a:t>Роджерс</a:t>
            </a:r>
            <a:r>
              <a:rPr lang="ru-RU" sz="1400" u="sng" dirty="0" smtClean="0"/>
              <a:t> предлагает настроиться так: </a:t>
            </a:r>
          </a:p>
          <a:p>
            <a:pPr marL="0" indent="0">
              <a:buNone/>
            </a:pPr>
            <a:endParaRPr lang="ru-RU" sz="1400" u="sng" dirty="0"/>
          </a:p>
          <a:p>
            <a:pPr>
              <a:buFont typeface="Wingdings" panose="05000000000000000000" pitchFamily="2" charset="2"/>
              <a:buChar char="ü"/>
            </a:pPr>
            <a:r>
              <a:rPr lang="ru-RU" sz="1400" dirty="0" smtClean="0">
                <a:solidFill>
                  <a:srgbClr val="FF0000"/>
                </a:solidFill>
              </a:rPr>
              <a:t>Я буду внимательно слушать тебя. </a:t>
            </a:r>
          </a:p>
          <a:p>
            <a:pPr marL="0" indent="0">
              <a:buNone/>
            </a:pPr>
            <a:endParaRPr lang="ru-RU" sz="1400" dirty="0" smtClean="0">
              <a:solidFill>
                <a:srgbClr val="FF0000"/>
              </a:solidFill>
            </a:endParaRPr>
          </a:p>
          <a:p>
            <a:pPr>
              <a:buFont typeface="Wingdings" panose="05000000000000000000" pitchFamily="2" charset="2"/>
              <a:buChar char="ü"/>
            </a:pPr>
            <a:r>
              <a:rPr lang="ru-RU" sz="1400" dirty="0" smtClean="0">
                <a:solidFill>
                  <a:srgbClr val="FF0000"/>
                </a:solidFill>
              </a:rPr>
              <a:t>Я буду уважать тебя и твои решения.</a:t>
            </a:r>
          </a:p>
          <a:p>
            <a:pPr marL="0" indent="0">
              <a:buNone/>
            </a:pPr>
            <a:r>
              <a:rPr lang="ru-RU" sz="1400" dirty="0" smtClean="0">
                <a:solidFill>
                  <a:srgbClr val="FF0000"/>
                </a:solidFill>
              </a:rPr>
              <a:t> </a:t>
            </a:r>
            <a:endParaRPr lang="ru-RU" sz="1400" dirty="0">
              <a:solidFill>
                <a:srgbClr val="FF0000"/>
              </a:solidFill>
            </a:endParaRPr>
          </a:p>
          <a:p>
            <a:pPr>
              <a:buFont typeface="Wingdings" panose="05000000000000000000" pitchFamily="2" charset="2"/>
              <a:buChar char="ü"/>
            </a:pPr>
            <a:r>
              <a:rPr lang="ru-RU" sz="1400" dirty="0" smtClean="0">
                <a:solidFill>
                  <a:srgbClr val="FF0000"/>
                </a:solidFill>
              </a:rPr>
              <a:t>Я могу не соглашаться с тобой, но я буду всегда уважать тебя</a:t>
            </a:r>
          </a:p>
          <a:p>
            <a:pPr marL="0" indent="0">
              <a:buNone/>
            </a:pPr>
            <a:r>
              <a:rPr lang="ru-RU" sz="1400" dirty="0" smtClean="0">
                <a:solidFill>
                  <a:srgbClr val="FF0000"/>
                </a:solidFill>
              </a:rPr>
              <a:t> и твою правду.</a:t>
            </a:r>
          </a:p>
          <a:p>
            <a:pPr marL="0" indent="0">
              <a:buNone/>
            </a:pPr>
            <a:r>
              <a:rPr lang="ru-RU" sz="1400" dirty="0" smtClean="0">
                <a:solidFill>
                  <a:srgbClr val="FF0000"/>
                </a:solidFill>
              </a:rPr>
              <a:t> </a:t>
            </a:r>
          </a:p>
          <a:p>
            <a:pPr>
              <a:buFont typeface="Wingdings" panose="05000000000000000000" pitchFamily="2" charset="2"/>
              <a:buChar char="ü"/>
            </a:pPr>
            <a:r>
              <a:rPr lang="ru-RU" sz="1400" dirty="0" smtClean="0">
                <a:solidFill>
                  <a:srgbClr val="FF0000"/>
                </a:solidFill>
              </a:rPr>
              <a:t>Я буду подбадривать и поддерживать тебя, </a:t>
            </a:r>
          </a:p>
          <a:p>
            <a:pPr marL="0" indent="0">
              <a:buNone/>
            </a:pPr>
            <a:r>
              <a:rPr lang="ru-RU" sz="1400" dirty="0">
                <a:solidFill>
                  <a:srgbClr val="FF0000"/>
                </a:solidFill>
              </a:rPr>
              <a:t>т</a:t>
            </a:r>
            <a:r>
              <a:rPr lang="ru-RU" sz="1400" dirty="0" smtClean="0">
                <a:solidFill>
                  <a:srgbClr val="FF0000"/>
                </a:solidFill>
              </a:rPr>
              <a:t>ы пробовал новое, но я никогда не буду толкать тебя силой. </a:t>
            </a:r>
          </a:p>
          <a:p>
            <a:pPr marL="0" indent="0">
              <a:buNone/>
            </a:pPr>
            <a:endParaRPr lang="ru-RU" sz="1400" dirty="0" smtClean="0">
              <a:solidFill>
                <a:srgbClr val="FF0000"/>
              </a:solidFill>
            </a:endParaRPr>
          </a:p>
          <a:p>
            <a:pPr>
              <a:buFont typeface="Wingdings" panose="05000000000000000000" pitchFamily="2" charset="2"/>
              <a:buChar char="ü"/>
            </a:pPr>
            <a:r>
              <a:rPr lang="ru-RU" sz="1400" dirty="0" smtClean="0">
                <a:solidFill>
                  <a:srgbClr val="FF0000"/>
                </a:solidFill>
              </a:rPr>
              <a:t> Я учусь у тебя и открыт новому опыту, который я познаю в общении с тобой, временами я совершаю ошибки, поступаю так, как бы мне не хотелось, временами я заблуждаюсь. В таких случаях я об этом скажу тебе прямо «прости». </a:t>
            </a:r>
          </a:p>
          <a:p>
            <a:pPr>
              <a:buFont typeface="Wingdings" panose="05000000000000000000" pitchFamily="2" charset="2"/>
              <a:buChar char="ü"/>
            </a:pPr>
            <a:endParaRPr lang="ru-RU" sz="1400" dirty="0"/>
          </a:p>
          <a:p>
            <a:pPr marL="0" indent="0">
              <a:buNone/>
            </a:pPr>
            <a:r>
              <a:rPr lang="ru-RU" sz="1400" u="sng" dirty="0"/>
              <a:t>Кажется, так просто и понятно, но следовать этим рекомендациям гораздо сложнее. Все ситуации, которые возникают в процессе воспитания ребенка, раскрытия его талантов, предвидеть невозможно, нет готовых рецептов на все случаи жизни. И все же, принимая эти советы и стараясь им следовать , можно разрешить многие проблемы.</a:t>
            </a:r>
          </a:p>
          <a:p>
            <a:pPr marL="0" indent="0">
              <a:buNone/>
            </a:pPr>
            <a:r>
              <a:rPr lang="ru-RU" sz="1400" dirty="0" smtClean="0"/>
              <a:t/>
            </a:r>
            <a:br>
              <a:rPr lang="ru-RU" sz="1400" dirty="0" smtClean="0"/>
            </a:br>
            <a:endParaRPr lang="ru-RU" sz="1400" dirty="0"/>
          </a:p>
        </p:txBody>
      </p:sp>
      <p:pic>
        <p:nvPicPr>
          <p:cNvPr id="3074" name="Picture 2" descr="C:\Users\Ирусик\Desktop\natarog.jp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6732240" y="1124744"/>
            <a:ext cx="1929904" cy="3060452"/>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140739453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23528" y="2852936"/>
            <a:ext cx="8229600" cy="1143000"/>
          </a:xfrm>
        </p:spPr>
        <p:txBody>
          <a:bodyPr>
            <a:noAutofit/>
          </a:bodyPr>
          <a:lstStyle/>
          <a:p>
            <a:pPr algn="r"/>
            <a:r>
              <a:rPr lang="ru-RU" sz="1800" dirty="0"/>
              <a:t>Задача взрослых разглядеть и раскрыть едва проявивший себя росток одаренности, не дать потускнеть, </a:t>
            </a:r>
            <a:r>
              <a:rPr lang="ru-RU" sz="1800" dirty="0" smtClean="0"/>
              <a:t/>
            </a:r>
            <a:br>
              <a:rPr lang="ru-RU" sz="1800" dirty="0" smtClean="0"/>
            </a:br>
            <a:r>
              <a:rPr lang="ru-RU" sz="1800" dirty="0" smtClean="0"/>
              <a:t>помочь </a:t>
            </a:r>
            <a:r>
              <a:rPr lang="ru-RU" sz="1800" dirty="0"/>
              <a:t>ребёнку освоить свой дар, </a:t>
            </a:r>
            <a:r>
              <a:rPr lang="ru-RU" sz="1800" dirty="0" smtClean="0"/>
              <a:t/>
            </a:r>
            <a:br>
              <a:rPr lang="ru-RU" sz="1800" dirty="0" smtClean="0"/>
            </a:br>
            <a:r>
              <a:rPr lang="ru-RU" sz="1800" dirty="0" smtClean="0"/>
              <a:t>сделать </a:t>
            </a:r>
            <a:r>
              <a:rPr lang="ru-RU" sz="1800" dirty="0"/>
              <a:t>его достоянием своей индивидуальности</a:t>
            </a:r>
            <a:r>
              <a:rPr lang="ru-RU" sz="1800" dirty="0" smtClean="0"/>
              <a:t>.</a:t>
            </a:r>
            <a:br>
              <a:rPr lang="ru-RU" sz="1800" dirty="0" smtClean="0"/>
            </a:br>
            <a:r>
              <a:rPr lang="ru-RU" sz="1800" dirty="0"/>
              <a:t/>
            </a:r>
            <a:br>
              <a:rPr lang="ru-RU" sz="1800" dirty="0"/>
            </a:br>
            <a:r>
              <a:rPr lang="ru-RU" sz="1800" dirty="0" smtClean="0"/>
              <a:t/>
            </a:r>
            <a:br>
              <a:rPr lang="ru-RU" sz="1800" dirty="0" smtClean="0"/>
            </a:br>
            <a:r>
              <a:rPr lang="ru-RU" sz="1800" dirty="0"/>
              <a:t/>
            </a:r>
            <a:br>
              <a:rPr lang="ru-RU" sz="1800" dirty="0"/>
            </a:br>
            <a:r>
              <a:rPr lang="ru-RU" sz="1800" dirty="0" smtClean="0"/>
              <a:t>Моя </a:t>
            </a:r>
            <a:r>
              <a:rPr lang="ru-RU" sz="1800" dirty="0"/>
              <a:t>средняя дочь Александра обладает уникальным, по моему мнению, </a:t>
            </a:r>
            <a:r>
              <a:rPr lang="ru-RU" sz="1800" dirty="0" smtClean="0"/>
              <a:t>           </a:t>
            </a:r>
            <a:br>
              <a:rPr lang="ru-RU" sz="1800" dirty="0" smtClean="0"/>
            </a:br>
            <a:r>
              <a:rPr lang="ru-RU" sz="1800" dirty="0" smtClean="0"/>
              <a:t>музыкальным  </a:t>
            </a:r>
            <a:r>
              <a:rPr lang="ru-RU" sz="1800" dirty="0"/>
              <a:t>талантом. Сильное имя дало ей </a:t>
            </a:r>
            <a:r>
              <a:rPr lang="ru-RU" sz="1800" dirty="0" smtClean="0"/>
              <a:t>лидерское </a:t>
            </a:r>
            <a:r>
              <a:rPr lang="ru-RU" sz="1800" dirty="0"/>
              <a:t>начало, но при этом она смогла остаться нежной ,ласковой и доброй девочкой. Она очень рано заговорила, в 1,5 года выстраивала предложения и была очень общительной. Она и сейчас - душа компании. Огромное чувство юмора спасает ее в любой ситуации. Уже в 8 лет она пришла в детский творческий коллектив, где показала свои уникальные способности  сольного пения. В 11 лет она получила звание «Серебряный голос» и участвовала в международном  фестивале «Юность планеты». Концертная жизнь, музыкальная школа и школа фольклора – все это большой опыт в жизни ее детства. Были огромные успехи, небольшие разочарования. Но творческая жизнь -  она из этого и состоит. Главное, что именно семья на любом этапе была рядом, мы уделили ей больше сил и времени, о чем совсем не жалеем. Сейчас у  нее есть свой мир, где она уже сочиняет и поет свои  авторские песни. Она  уже самостоятельно ставит перед собой  определенные цели и вся её жизнь посвящена музыке. Мы верим в нее и гордимся ею!</a:t>
            </a:r>
            <a:br>
              <a:rPr lang="ru-RU" sz="1800" dirty="0"/>
            </a:br>
            <a:endParaRPr lang="ru-RU" sz="1800" dirty="0"/>
          </a:p>
        </p:txBody>
      </p:sp>
      <p:sp>
        <p:nvSpPr>
          <p:cNvPr id="3" name="Объект 2"/>
          <p:cNvSpPr>
            <a:spLocks noGrp="1"/>
          </p:cNvSpPr>
          <p:nvPr>
            <p:ph idx="1"/>
          </p:nvPr>
        </p:nvSpPr>
        <p:spPr>
          <a:xfrm>
            <a:off x="457200" y="5949280"/>
            <a:ext cx="8229600" cy="176883"/>
          </a:xfrm>
        </p:spPr>
        <p:txBody>
          <a:bodyPr>
            <a:normAutofit fontScale="25000" lnSpcReduction="20000"/>
          </a:bodyPr>
          <a:lstStyle/>
          <a:p>
            <a:endParaRPr lang="ru-RU" dirty="0"/>
          </a:p>
        </p:txBody>
      </p:sp>
      <p:pic>
        <p:nvPicPr>
          <p:cNvPr id="1026" name="Picture 2" descr="C:\Users\Ирусик\Desktop\Новая папка (5)\сканирование0001.jp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107504" y="44624"/>
            <a:ext cx="1248139" cy="1872208"/>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174897991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24740" y="260648"/>
            <a:ext cx="8229600" cy="1143000"/>
          </a:xfrm>
        </p:spPr>
        <p:txBody>
          <a:bodyPr>
            <a:normAutofit fontScale="90000"/>
          </a:bodyPr>
          <a:lstStyle/>
          <a:p>
            <a:r>
              <a:rPr lang="ru-RU" sz="2800" i="1" dirty="0"/>
              <a:t>Хорошая </a:t>
            </a:r>
            <a:r>
              <a:rPr lang="ru-RU" sz="2800" i="1" dirty="0" smtClean="0"/>
              <a:t>музыка эффективнее </a:t>
            </a:r>
            <a:r>
              <a:rPr lang="ru-RU" sz="2800" i="1" dirty="0"/>
              <a:t>всего высвобождает в твоей голове место для </a:t>
            </a:r>
            <a:r>
              <a:rPr lang="ru-RU" sz="2800" i="1" dirty="0" smtClean="0"/>
              <a:t>вдохновения…</a:t>
            </a:r>
            <a:endParaRPr lang="ru-RU" sz="2800" i="1" dirty="0"/>
          </a:p>
        </p:txBody>
      </p:sp>
      <p:pic>
        <p:nvPicPr>
          <p:cNvPr id="2050" name="Picture 2" descr="C:\Users\Ирусик\Desktop\Новая папка (5)\imag.jp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323528" y="1556792"/>
            <a:ext cx="2943425" cy="1959217"/>
          </a:xfrm>
          <a:prstGeom prst="rect">
            <a:avLst/>
          </a:prstGeom>
          <a:noFill/>
          <a:extLst>
            <a:ext uri="{909E8E84-426E-40DD-AFC4-6F175D3DCCD1}">
              <a14:hiddenFill xmlns:a14="http://schemas.microsoft.com/office/drawing/2010/main" xmlns="">
                <a:solidFill>
                  <a:srgbClr val="FFFFFF"/>
                </a:solidFill>
              </a14:hiddenFill>
            </a:ext>
          </a:extLst>
        </p:spPr>
      </p:pic>
      <p:pic>
        <p:nvPicPr>
          <p:cNvPr id="2052" name="Picture 4" descr="C:\Users\Ирусик\Desktop\Новая папка (5)\аисв.jpg"/>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3945810" y="1772506"/>
            <a:ext cx="2097460" cy="4059600"/>
          </a:xfrm>
          <a:prstGeom prst="rect">
            <a:avLst/>
          </a:prstGeom>
          <a:noFill/>
          <a:extLst>
            <a:ext uri="{909E8E84-426E-40DD-AFC4-6F175D3DCCD1}">
              <a14:hiddenFill xmlns:a14="http://schemas.microsoft.com/office/drawing/2010/main" xmlns="">
                <a:solidFill>
                  <a:srgbClr val="FFFFFF"/>
                </a:solidFill>
              </a14:hiddenFill>
            </a:ext>
          </a:extLst>
        </p:spPr>
      </p:pic>
      <p:pic>
        <p:nvPicPr>
          <p:cNvPr id="2053" name="Picture 5" descr="C:\Users\Ирусик\Desktop\Новая папка (5)\IMG_3922.JPG"/>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6440840" y="4941168"/>
            <a:ext cx="2409025" cy="1606016"/>
          </a:xfrm>
          <a:prstGeom prst="rect">
            <a:avLst/>
          </a:prstGeom>
          <a:noFill/>
          <a:extLst>
            <a:ext uri="{909E8E84-426E-40DD-AFC4-6F175D3DCCD1}">
              <a14:hiddenFill xmlns:a14="http://schemas.microsoft.com/office/drawing/2010/main" xmlns="">
                <a:solidFill>
                  <a:srgbClr val="FFFFFF"/>
                </a:solidFill>
              </a14:hiddenFill>
            </a:ext>
          </a:extLst>
        </p:spPr>
      </p:pic>
      <p:pic>
        <p:nvPicPr>
          <p:cNvPr id="2055" name="Picture 7" descr="C:\Users\Ирусик\Desktop\Новая папка (5)\IMG_0779.JPG"/>
          <p:cNvPicPr>
            <a:picLocks noChangeAspect="1" noChangeArrowheads="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6637240" y="1700808"/>
            <a:ext cx="2016224" cy="3024336"/>
          </a:xfrm>
          <a:prstGeom prst="rect">
            <a:avLst/>
          </a:prstGeom>
          <a:noFill/>
          <a:extLst>
            <a:ext uri="{909E8E84-426E-40DD-AFC4-6F175D3DCCD1}">
              <a14:hiddenFill xmlns:a14="http://schemas.microsoft.com/office/drawing/2010/main" xmlns="">
                <a:solidFill>
                  <a:srgbClr val="FFFFFF"/>
                </a:solidFill>
              </a14:hiddenFill>
            </a:ext>
          </a:extLst>
        </p:spPr>
      </p:pic>
      <p:pic>
        <p:nvPicPr>
          <p:cNvPr id="2057" name="Picture 9" descr="C:\Users\Ирусик\Desktop\Новая папка (5)\2.jpg"/>
          <p:cNvPicPr>
            <a:picLocks noChangeAspect="1" noChangeArrowheads="1"/>
          </p:cNvPicPr>
          <p:nvPr/>
        </p:nvPicPr>
        <p:blipFill>
          <a:blip r:embed="rId6" cstate="print">
            <a:extLst>
              <a:ext uri="{28A0092B-C50C-407E-A947-70E740481C1C}">
                <a14:useLocalDpi xmlns:a14="http://schemas.microsoft.com/office/drawing/2010/main" xmlns="" val="0"/>
              </a:ext>
            </a:extLst>
          </a:blip>
          <a:srcRect/>
          <a:stretch>
            <a:fillRect/>
          </a:stretch>
        </p:blipFill>
        <p:spPr bwMode="auto">
          <a:xfrm>
            <a:off x="395536" y="4005064"/>
            <a:ext cx="3352824" cy="2236962"/>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2268445462"/>
      </p:ext>
    </p:extLst>
  </p:cSld>
  <p:clrMapOvr>
    <a:masterClrMapping/>
  </p:clrMapOvr>
  <p:timing>
    <p:tnLst>
      <p:par>
        <p:cTn id="1" dur="indefinite" restart="never" nodeType="tmRoot"/>
      </p:par>
    </p:tnLst>
  </p:timing>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205</TotalTime>
  <Words>362</Words>
  <Application>Microsoft Office PowerPoint</Application>
  <PresentationFormat>Экран (4:3)</PresentationFormat>
  <Paragraphs>75</Paragraphs>
  <Slides>13</Slides>
  <Notes>0</Notes>
  <HiddenSlides>0</HiddenSlides>
  <MMClips>0</MMClips>
  <ScaleCrop>false</ScaleCrop>
  <HeadingPairs>
    <vt:vector size="6" baseType="variant">
      <vt:variant>
        <vt:lpstr>Тема</vt:lpstr>
      </vt:variant>
      <vt:variant>
        <vt:i4>1</vt:i4>
      </vt:variant>
      <vt:variant>
        <vt:lpstr>Внедренные серверы OLE</vt:lpstr>
      </vt:variant>
      <vt:variant>
        <vt:i4>1</vt:i4>
      </vt:variant>
      <vt:variant>
        <vt:lpstr>Заголовки слайдов</vt:lpstr>
      </vt:variant>
      <vt:variant>
        <vt:i4>13</vt:i4>
      </vt:variant>
    </vt:vector>
  </HeadingPairs>
  <TitlesOfParts>
    <vt:vector size="15" baseType="lpstr">
      <vt:lpstr>Тема Office</vt:lpstr>
      <vt:lpstr>Объект упаковщика для оболочки</vt:lpstr>
      <vt:lpstr>Муниципальное бюджетное дошкольное учреждение городского округа Балашиха «Детский сад комбинированного вида «Теремок».  </vt:lpstr>
      <vt:lpstr>Огромную роль в раскрытии детской одаренности играет семья. Отношения в семьях наиболее благоприятные условия для развития способностей, раскрытия таланта и складываются при соответствующем духовном уровне семьи. Это связано с признанием в семье ценности и поддержка образования ребенка и самосовершенствования его личности, интерес и уважение к той сфере деятельности, где проявляются высокие способности, любовь к ребенку, вера в его большие возможности. </vt:lpstr>
      <vt:lpstr>Характеристика одаренного ребенка</vt:lpstr>
      <vt:lpstr>Творческая личность обладает способностями и многими качествами. Дети, обладающие творческим потенциалом, при решении какой-либо проблемы не концентрируют все свои усилия на нахождение единственно правильного решения, а начинают искать решения по всем возможным направлениям с тем, чтобы рассмотреть как можно больше вариантов.</vt:lpstr>
      <vt:lpstr>Слайд 5</vt:lpstr>
      <vt:lpstr>Ученые выделяют два основных способа воздействия семьи на развитие способностей ребенка:   1)   помощь и стимулирование ребенка в получении, приобретении специальных знаний и навыков;  2)  привитие ребенку своих ценностей и своего отношения к тем способностям и достижениям, которые зависят от обучения и практики. </vt:lpstr>
      <vt:lpstr>  Так как же предпочтительнее относиться к ребенку, если мы действительно заинтересованы в раскрытии его дарования, способностей?     </vt:lpstr>
      <vt:lpstr>Задача взрослых разглядеть и раскрыть едва проявивший себя росток одаренности, не дать потускнеть,  помочь ребёнку освоить свой дар,  сделать его достоянием своей индивидуальности.    Моя средняя дочь Александра обладает уникальным, по моему мнению,             музыкальным  талантом. Сильное имя дало ей лидерское начало, но при этом она смогла остаться нежной ,ласковой и доброй девочкой. Она очень рано заговорила, в 1,5 года выстраивала предложения и была очень общительной. Она и сейчас - душа компании. Огромное чувство юмора спасает ее в любой ситуации. Уже в 8 лет она пришла в детский творческий коллектив, где показала свои уникальные способности  сольного пения. В 11 лет она получила звание «Серебряный голос» и участвовала в международном  фестивале «Юность планеты». Концертная жизнь, музыкальная школа и школа фольклора – все это большой опыт в жизни ее детства. Были огромные успехи, небольшие разочарования. Но творческая жизнь -  она из этого и состоит. Главное, что именно семья на любом этапе была рядом, мы уделили ей больше сил и времени, о чем совсем не жалеем. Сейчас у  нее есть свой мир, где она уже сочиняет и поет свои  авторские песни. Она  уже самостоятельно ставит перед собой  определенные цели и вся её жизнь посвящена музыке. Мы верим в нее и гордимся ею! </vt:lpstr>
      <vt:lpstr>Хорошая музыка эффективнее всего высвобождает в твоей голове место для вдохновения…</vt:lpstr>
      <vt:lpstr>Слайд 10</vt:lpstr>
      <vt:lpstr>Подводя итоги…</vt:lpstr>
      <vt:lpstr>Слайд 12</vt:lpstr>
      <vt:lpstr> </vt:lpstr>
    </vt:vector>
  </TitlesOfParts>
  <Company>SPecialiST RePack</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Презентация PowerPoint</dc:title>
  <dc:creator>Ирусик</dc:creator>
  <cp:lastModifiedBy>Ferrari</cp:lastModifiedBy>
  <cp:revision>14</cp:revision>
  <dcterms:created xsi:type="dcterms:W3CDTF">2014-11-22T14:09:16Z</dcterms:created>
  <dcterms:modified xsi:type="dcterms:W3CDTF">2017-01-15T22:42:49Z</dcterms:modified>
</cp:coreProperties>
</file>