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404" r:id="rId2"/>
    <p:sldId id="425" r:id="rId3"/>
    <p:sldId id="406" r:id="rId4"/>
    <p:sldId id="411" r:id="rId5"/>
    <p:sldId id="407" r:id="rId6"/>
    <p:sldId id="432" r:id="rId7"/>
    <p:sldId id="437" r:id="rId8"/>
    <p:sldId id="434" r:id="rId9"/>
    <p:sldId id="433" r:id="rId10"/>
    <p:sldId id="408" r:id="rId11"/>
    <p:sldId id="426" r:id="rId12"/>
    <p:sldId id="427" r:id="rId13"/>
    <p:sldId id="388" r:id="rId14"/>
    <p:sldId id="412" r:id="rId15"/>
    <p:sldId id="413" r:id="rId16"/>
    <p:sldId id="438" r:id="rId17"/>
    <p:sldId id="418" r:id="rId18"/>
    <p:sldId id="417" r:id="rId19"/>
    <p:sldId id="439" r:id="rId20"/>
    <p:sldId id="419" r:id="rId21"/>
    <p:sldId id="420" r:id="rId22"/>
    <p:sldId id="440" r:id="rId23"/>
    <p:sldId id="422" r:id="rId24"/>
    <p:sldId id="421" r:id="rId25"/>
    <p:sldId id="441" r:id="rId26"/>
    <p:sldId id="423" r:id="rId27"/>
    <p:sldId id="424" r:id="rId28"/>
    <p:sldId id="442" r:id="rId29"/>
    <p:sldId id="430" r:id="rId30"/>
    <p:sldId id="435" r:id="rId31"/>
    <p:sldId id="431" r:id="rId32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CC33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CC33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CC33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CC33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CC33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3366FF"/>
    <a:srgbClr val="000066"/>
    <a:srgbClr val="336600"/>
    <a:srgbClr val="800000"/>
    <a:srgbClr val="CC33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1216" autoAdjust="0"/>
  </p:normalViewPr>
  <p:slideViewPr>
    <p:cSldViewPr>
      <p:cViewPr varScale="1">
        <p:scale>
          <a:sx n="60" d="100"/>
          <a:sy n="60" d="100"/>
        </p:scale>
        <p:origin x="72" y="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236AF7-F2F6-45D7-84BC-301926A7A0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039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fld id="{B4852692-4EAB-45B5-86C4-712A9E7F502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9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fld id="{22E461AD-1FE3-4F74-B919-52D1C7747B53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2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fld id="{4667EA67-C8E7-40DD-957F-0892FBAD90E2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ru-RU" altLang="ru-RU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6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9A37-FBC8-402D-A2B1-26A91C3AFD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92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3E38-A373-46FB-B060-A7838C5500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91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C751-582D-4C4F-96F7-2220E4FD6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31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2119-51AC-41D8-AD04-82899AF582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41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0D79-0DD2-4A4C-BE29-0A0657195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1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3F2C-3E8C-4064-A8B4-01CDBB11BD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0BF3-813B-45BA-A421-5F8C5FF2A6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7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DE9B-6E3D-40E1-8953-39FD9A9CA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40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2544-5AF8-4EA2-952F-FD97F322F2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2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8E5AF-F559-4C28-B0BD-27FE25F295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91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4926-1FB0-48C7-BF1E-523020A653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59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9A97-7CD3-4E47-B12C-EABB4EA28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49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F996A2-CBFC-4AA9-92FB-954CCAEC5F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2%20&#1082;&#1086;&#1084;&#1087;&#1100;&#1102;&#1090;%20&#1101;&#1089;&#1090;&#1072;&#1092;&#1077;&#1090;&#1072;.ppt" TargetMode="External"/><Relationship Id="rId2" Type="http://schemas.openxmlformats.org/officeDocument/2006/relationships/hyperlink" Target="1%20&#1082;&#1086;&#1084;&#1087;&#1100;&#1102;&#1090;&#1077;&#1088;&#1085;&#1072;&#1103;%20&#1101;&#1089;&#1090;&#1072;&#1092;&#1077;&#1090;&#1072;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hyperlink" Target="2%20&#1090;&#1077;&#1086;&#1088;&#1077;&#1090;&#1080;&#1095;%20&#1101;&#1089;&#1090;&#1072;&#1092;&#1077;&#1090;&#1072;.ppt" TargetMode="External"/><Relationship Id="rId4" Type="http://schemas.openxmlformats.org/officeDocument/2006/relationships/hyperlink" Target="3%20&#1082;&#1086;&#1084;&#1087;&#1087;&#1102;&#1090;%20&#1101;&#1089;&#1090;&#1072;&#1092;&#1077;&#1090;&#1072;.pp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1%20&#1082;&#1086;&#1084;&#1087;&#1100;&#1102;&#1090;&#1077;&#1088;&#1085;&#1072;&#1103;%20&#1101;&#1089;&#1090;&#1072;&#1092;&#1077;&#1090;&#1072;.pp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2%20&#1082;&#1086;&#1084;&#1087;&#1100;&#1102;&#1090;%20&#1101;&#1089;&#1090;&#1072;&#1092;&#1077;&#1090;&#1072;.pp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hyperlink" Target="2%20&#1090;&#1077;&#1086;&#1088;&#1077;&#1090;&#1080;&#1095;%20&#1101;&#1089;&#1090;&#1072;&#1092;&#1077;&#1090;&#1072;.ppt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6.xml"/><Relationship Id="rId1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6.xml"/><Relationship Id="rId2" Type="http://schemas.openxmlformats.org/officeDocument/2006/relationships/image" Target="../media/image26.png"/><Relationship Id="rId16" Type="http://schemas.openxmlformats.org/officeDocument/2006/relationships/slide" Target="slide17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19" Type="http://schemas.openxmlformats.org/officeDocument/2006/relationships/image" Target="../media/image27.png"/><Relationship Id="rId4" Type="http://schemas.openxmlformats.org/officeDocument/2006/relationships/slide" Target="slide7.xml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0">
                <a:solidFill>
                  <a:srgbClr val="000066"/>
                </a:solidFill>
              </a:rPr>
              <a:t>Муниципальное бюджетное учреждение дополнительного образования города Ульяновска «Центр детского технического творчества №1»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539750" y="836613"/>
            <a:ext cx="7561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000" b="0">
                <a:solidFill>
                  <a:srgbClr val="000066"/>
                </a:solidFill>
              </a:rPr>
              <a:t>Методическая разработка городского конкурса по компьютерным технологиям</a:t>
            </a:r>
            <a:endParaRPr lang="ru-RU" altLang="ru-RU" sz="3600" b="0"/>
          </a:p>
        </p:txBody>
      </p:sp>
      <p:sp>
        <p:nvSpPr>
          <p:cNvPr id="4100" name="WordArt 8"/>
          <p:cNvSpPr>
            <a:spLocks noChangeArrowheads="1" noChangeShapeType="1" noTextEdit="1"/>
          </p:cNvSpPr>
          <p:nvPr/>
        </p:nvSpPr>
        <p:spPr bwMode="auto">
          <a:xfrm>
            <a:off x="1403350" y="1916113"/>
            <a:ext cx="6481763" cy="302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anose="03010101010201010101" pitchFamily="66" charset="0"/>
              </a:rPr>
              <a:t>«В мире </a:t>
            </a:r>
          </a:p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anose="03010101010201010101" pitchFamily="66" charset="0"/>
              </a:rPr>
              <a:t>информационных </a:t>
            </a:r>
          </a:p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anose="03010101010201010101" pitchFamily="66" charset="0"/>
              </a:rPr>
              <a:t>профессий»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779838" y="5661025"/>
            <a:ext cx="525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0">
                <a:solidFill>
                  <a:srgbClr val="000066"/>
                </a:solidFill>
              </a:rPr>
              <a:t>Разработали:</a:t>
            </a:r>
          </a:p>
          <a:p>
            <a:pPr lvl="1" eaLnBrk="1" hangingPunct="1"/>
            <a:r>
              <a:rPr lang="ru-RU" altLang="ru-RU" sz="1600" b="0">
                <a:solidFill>
                  <a:srgbClr val="000066"/>
                </a:solidFill>
              </a:rPr>
              <a:t>Волкова Елена Валерьевна</a:t>
            </a:r>
            <a:r>
              <a:rPr lang="en-US" altLang="ru-RU" sz="1600" b="0">
                <a:solidFill>
                  <a:srgbClr val="000066"/>
                </a:solidFill>
              </a:rPr>
              <a:t> </a:t>
            </a:r>
            <a:r>
              <a:rPr lang="ru-RU" altLang="ru-RU" sz="1600" b="0">
                <a:solidFill>
                  <a:srgbClr val="000066"/>
                </a:solidFill>
              </a:rPr>
              <a:t>-зав.отделом, пдо</a:t>
            </a:r>
            <a:r>
              <a:rPr lang="en-US" altLang="ru-RU" sz="1600" b="0">
                <a:solidFill>
                  <a:srgbClr val="000066"/>
                </a:solidFill>
              </a:rPr>
              <a:t> </a:t>
            </a:r>
            <a:endParaRPr lang="ru-RU" altLang="ru-RU" sz="1600" b="0">
              <a:solidFill>
                <a:srgbClr val="000066"/>
              </a:solidFill>
            </a:endParaRPr>
          </a:p>
          <a:p>
            <a:pPr lvl="1" eaLnBrk="1" hangingPunct="1"/>
            <a:r>
              <a:rPr lang="ru-RU" altLang="ru-RU" sz="1600" b="0">
                <a:solidFill>
                  <a:srgbClr val="000066"/>
                </a:solidFill>
              </a:rPr>
              <a:t>Камалова Халидя Шариповна – методист, пдо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35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Обоснование темы конкурса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23850" y="549275"/>
            <a:ext cx="8820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В настоящее время существует множество профессий: классические и совершенно новые.  Новые появились при разделении труда в области информационных технологий.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Вот почему выбрана  тема конкурса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«Профессии информационных технологий»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97200"/>
            <a:ext cx="835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Цель конкурса</a:t>
            </a: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323850" y="3573463"/>
            <a:ext cx="88201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Ориентирование обучающихся в сфере информационных профессий. </a:t>
            </a:r>
            <a:endParaRPr lang="ru-RU" altLang="ru-RU" b="0">
              <a:solidFill>
                <a:srgbClr val="33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13325"/>
            <a:ext cx="835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Задача конкурса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539750" y="5589588"/>
            <a:ext cx="86042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мотивация к обучению современным информационным технологиям через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знакомство обучающихся  с миром ИТ-профессий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6624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87" name="Text Box 19"/>
          <p:cNvSpPr txBox="1">
            <a:spLocks noChangeArrowheads="1"/>
          </p:cNvSpPr>
          <p:nvPr/>
        </p:nvSpPr>
        <p:spPr bwMode="auto">
          <a:xfrm>
            <a:off x="611188" y="1052513"/>
            <a:ext cx="7993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:"/>
            </a:pPr>
            <a:r>
              <a:rPr lang="ru-RU" altLang="ru-RU" sz="3600">
                <a:solidFill>
                  <a:srgbClr val="000099"/>
                </a:solidFill>
              </a:rPr>
              <a:t>  </a:t>
            </a:r>
            <a:r>
              <a:rPr lang="ru-RU" altLang="ru-RU" sz="3600">
                <a:solidFill>
                  <a:srgbClr val="000066"/>
                </a:solidFill>
              </a:rPr>
              <a:t>Организационный момент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000099"/>
                </a:solidFill>
                <a:sym typeface="Wingdings" panose="05000000000000000000" pitchFamily="2" charset="2"/>
              </a:rPr>
              <a:t></a:t>
            </a:r>
            <a:r>
              <a:rPr lang="ru-RU" altLang="ru-RU" sz="3600">
                <a:sym typeface="Wingdings" panose="05000000000000000000" pitchFamily="2" charset="2"/>
              </a:rPr>
              <a:t>  </a:t>
            </a:r>
            <a:r>
              <a:rPr lang="ru-RU" altLang="ru-RU" sz="3600">
                <a:solidFill>
                  <a:srgbClr val="000066"/>
                </a:solidFill>
                <a:sym typeface="Wingdings" panose="05000000000000000000" pitchFamily="2" charset="2"/>
              </a:rPr>
              <a:t>Этапы конкурса</a:t>
            </a: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:"/>
            </a:pPr>
            <a:r>
              <a:rPr lang="ru-RU" altLang="ru-RU" sz="3600">
                <a:solidFill>
                  <a:srgbClr val="000099"/>
                </a:solidFill>
              </a:rPr>
              <a:t>  </a:t>
            </a:r>
            <a:r>
              <a:rPr lang="ru-RU" altLang="ru-RU" sz="3600">
                <a:solidFill>
                  <a:srgbClr val="000066"/>
                </a:solidFill>
              </a:rPr>
              <a:t>Подведение итогов конкурса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0825" y="260350"/>
            <a:ext cx="81375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План проведения конкурса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561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0" y="981075"/>
            <a:ext cx="864076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00113" algn="l"/>
              </a:tabLs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00113" algn="l"/>
              </a:tabLs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00113" algn="l"/>
              </a:tabLs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00113" algn="l"/>
              </a:tabLs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00113" algn="l"/>
              </a:tabLs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    </a:t>
            </a:r>
          </a:p>
          <a:p>
            <a:pPr algn="ctr" eaLnBrk="1" hangingPunct="1">
              <a:spcBef>
                <a:spcPct val="20000"/>
              </a:spcBef>
            </a:pPr>
            <a:endParaRPr lang="ru-RU" altLang="ru-RU" sz="1000"/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7561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  <a:sym typeface="Wingdings" panose="05000000000000000000" pitchFamily="2" charset="2"/>
              </a:rPr>
              <a:t></a:t>
            </a:r>
            <a:r>
              <a:rPr lang="ru-RU" altLang="ru-RU">
                <a:solidFill>
                  <a:srgbClr val="000066"/>
                </a:solidFill>
              </a:rPr>
              <a:t>  Организационный момент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285750" y="714375"/>
            <a:ext cx="86423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0">
                <a:solidFill>
                  <a:schemeClr val="tx1"/>
                </a:solidFill>
              </a:rPr>
              <a:t>Ведущая приветствует гостей и участников конкурса, объявляет о начале деловой игры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800" b="0">
                <a:solidFill>
                  <a:schemeClr val="tx1"/>
                </a:solidFill>
              </a:rPr>
              <a:t>«Хочу работать в виртуальной компьютерной фирме», знакомит с этапами конкурсного отбора.</a:t>
            </a: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7414" name="Рисунок 5" descr="SNV883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5264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 descr="SNV883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143250"/>
            <a:ext cx="2857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187450" y="1052513"/>
            <a:ext cx="5832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b="0">
                <a:solidFill>
                  <a:srgbClr val="000099"/>
                </a:solidFill>
                <a:latin typeface="Arial Black" panose="020B0A04020102020204" pitchFamily="34" charset="0"/>
              </a:rPr>
              <a:t>«Первые шаги на пути к работе в фирме» </a:t>
            </a:r>
          </a:p>
        </p:txBody>
      </p:sp>
      <p:sp>
        <p:nvSpPr>
          <p:cNvPr id="18435" name="Rectangle 115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492500" y="2420938"/>
            <a:ext cx="53990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>
                <a:solidFill>
                  <a:srgbClr val="000099"/>
                </a:solidFill>
                <a:latin typeface="Arial Black" panose="020B0A04020102020204" pitchFamily="34" charset="0"/>
              </a:rPr>
              <a:t>«Диаграммы – это просто»</a:t>
            </a:r>
          </a:p>
        </p:txBody>
      </p:sp>
      <p:sp>
        <p:nvSpPr>
          <p:cNvPr id="18436" name="Rectangle 116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39750" y="3644900"/>
            <a:ext cx="81359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>
                <a:solidFill>
                  <a:srgbClr val="000099"/>
                </a:solidFill>
                <a:latin typeface="Arial Black" panose="020B0A04020102020204" pitchFamily="34" charset="0"/>
              </a:rPr>
              <a:t>«Эрудиты – нужные люди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>
                <a:solidFill>
                  <a:srgbClr val="000099"/>
                </a:solidFill>
                <a:latin typeface="Arial Black" panose="020B0A04020102020204" pitchFamily="34" charset="0"/>
              </a:rPr>
              <a:t>на фирме!»</a:t>
            </a:r>
          </a:p>
        </p:txBody>
      </p:sp>
      <p:sp>
        <p:nvSpPr>
          <p:cNvPr id="18437" name="Rectangle 118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331913" y="6021388"/>
            <a:ext cx="59769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b="0">
                <a:solidFill>
                  <a:srgbClr val="000099"/>
                </a:solidFill>
                <a:latin typeface="Arial Black" panose="020B0A04020102020204" pitchFamily="34" charset="0"/>
              </a:rPr>
              <a:t>«Безопасный Интернет»</a:t>
            </a:r>
          </a:p>
        </p:txBody>
      </p:sp>
      <p:sp>
        <p:nvSpPr>
          <p:cNvPr id="18438" name="Rectangle 119"/>
          <p:cNvSpPr>
            <a:spLocks noChangeArrowheads="1"/>
          </p:cNvSpPr>
          <p:nvPr/>
        </p:nvSpPr>
        <p:spPr bwMode="auto">
          <a:xfrm>
            <a:off x="3276600" y="4724400"/>
            <a:ext cx="40322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b="0">
                <a:solidFill>
                  <a:srgbClr val="000099"/>
                </a:solidFill>
                <a:latin typeface="Arial Black" panose="020B0A04020102020204" pitchFamily="34" charset="0"/>
              </a:rPr>
              <a:t>«Дизайн Рабочего стола»</a:t>
            </a:r>
          </a:p>
        </p:txBody>
      </p:sp>
      <p:sp>
        <p:nvSpPr>
          <p:cNvPr id="18439" name="TextBox 14"/>
          <p:cNvSpPr txBox="1">
            <a:spLocks noChangeArrowheads="1"/>
          </p:cNvSpPr>
          <p:nvPr/>
        </p:nvSpPr>
        <p:spPr bwMode="auto">
          <a:xfrm>
            <a:off x="395288" y="188913"/>
            <a:ext cx="842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solidFill>
                  <a:srgbClr val="000066"/>
                </a:solidFill>
                <a:sym typeface="Wingdings" panose="05000000000000000000" pitchFamily="2" charset="2"/>
              </a:rPr>
              <a:t>  Этапы конкурса</a:t>
            </a:r>
          </a:p>
        </p:txBody>
      </p:sp>
      <p:pic>
        <p:nvPicPr>
          <p:cNvPr id="13" name="Picture 9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5365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538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5381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538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661025"/>
            <a:ext cx="5381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55" descr="Бумажный пакет"/>
          <p:cNvSpPr>
            <a:spLocks noChangeArrowheads="1" noChangeShapeType="1"/>
          </p:cNvSpPr>
          <p:nvPr/>
        </p:nvSpPr>
        <p:spPr bwMode="auto">
          <a:xfrm>
            <a:off x="1042988" y="1484313"/>
            <a:ext cx="7340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 сайта </a:t>
            </a:r>
          </a:p>
        </p:txBody>
      </p:sp>
      <p:sp>
        <p:nvSpPr>
          <p:cNvPr id="178232" name="Text Box 56"/>
          <p:cNvSpPr txBox="1">
            <a:spLocks noChangeArrowheads="1"/>
          </p:cNvSpPr>
          <p:nvPr/>
        </p:nvSpPr>
        <p:spPr bwMode="auto">
          <a:xfrm>
            <a:off x="0" y="5949950"/>
            <a:ext cx="9144000" cy="6207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ru-RU" sz="2800" i="1" dirty="0">
                <a:solidFill>
                  <a:srgbClr val="3366FF"/>
                </a:solidFill>
                <a:latin typeface="Arial" charset="0"/>
              </a:rPr>
              <a:t>Мастер на все руки.</a:t>
            </a:r>
            <a:r>
              <a:rPr lang="ru-RU" sz="2400" dirty="0">
                <a:solidFill>
                  <a:srgbClr val="3366FF"/>
                </a:solidFill>
                <a:latin typeface="Arial" charset="0"/>
              </a:rPr>
              <a:t> </a:t>
            </a:r>
            <a:endParaRPr lang="ru-RU" sz="2400" i="1" dirty="0">
              <a:solidFill>
                <a:srgbClr val="3366FF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lang="ru-RU" sz="800" i="1" dirty="0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19460" name="Group 94"/>
          <p:cNvGrpSpPr>
            <a:grpSpLocks/>
          </p:cNvGrpSpPr>
          <p:nvPr/>
        </p:nvGrpSpPr>
        <p:grpSpPr bwMode="auto">
          <a:xfrm>
            <a:off x="6948488" y="2565400"/>
            <a:ext cx="1844675" cy="2951163"/>
            <a:chOff x="3969" y="981"/>
            <a:chExt cx="1315" cy="2268"/>
          </a:xfrm>
        </p:grpSpPr>
        <p:sp>
          <p:nvSpPr>
            <p:cNvPr id="19463" name="Freeform 65"/>
            <p:cNvSpPr>
              <a:spLocks/>
            </p:cNvSpPr>
            <p:nvPr/>
          </p:nvSpPr>
          <p:spPr bwMode="auto">
            <a:xfrm>
              <a:off x="3969" y="2358"/>
              <a:ext cx="146" cy="520"/>
            </a:xfrm>
            <a:custGeom>
              <a:avLst/>
              <a:gdLst>
                <a:gd name="T0" fmla="*/ 0 w 186"/>
                <a:gd name="T1" fmla="*/ 131 h 685"/>
                <a:gd name="T2" fmla="*/ 0 w 186"/>
                <a:gd name="T3" fmla="*/ 8 h 685"/>
                <a:gd name="T4" fmla="*/ 3 w 186"/>
                <a:gd name="T5" fmla="*/ 5 h 685"/>
                <a:gd name="T6" fmla="*/ 7 w 186"/>
                <a:gd name="T7" fmla="*/ 3 h 685"/>
                <a:gd name="T8" fmla="*/ 12 w 186"/>
                <a:gd name="T9" fmla="*/ 2 h 685"/>
                <a:gd name="T10" fmla="*/ 16 w 186"/>
                <a:gd name="T11" fmla="*/ 2 h 685"/>
                <a:gd name="T12" fmla="*/ 21 w 186"/>
                <a:gd name="T13" fmla="*/ 0 h 685"/>
                <a:gd name="T14" fmla="*/ 27 w 186"/>
                <a:gd name="T15" fmla="*/ 2 h 685"/>
                <a:gd name="T16" fmla="*/ 32 w 186"/>
                <a:gd name="T17" fmla="*/ 2 h 685"/>
                <a:gd name="T18" fmla="*/ 36 w 186"/>
                <a:gd name="T19" fmla="*/ 3 h 685"/>
                <a:gd name="T20" fmla="*/ 41 w 186"/>
                <a:gd name="T21" fmla="*/ 5 h 685"/>
                <a:gd name="T22" fmla="*/ 44 w 186"/>
                <a:gd name="T23" fmla="*/ 8 h 685"/>
                <a:gd name="T24" fmla="*/ 44 w 186"/>
                <a:gd name="T25" fmla="*/ 131 h 685"/>
                <a:gd name="T26" fmla="*/ 41 w 186"/>
                <a:gd name="T27" fmla="*/ 128 h 685"/>
                <a:gd name="T28" fmla="*/ 36 w 186"/>
                <a:gd name="T29" fmla="*/ 126 h 685"/>
                <a:gd name="T30" fmla="*/ 32 w 186"/>
                <a:gd name="T31" fmla="*/ 124 h 685"/>
                <a:gd name="T32" fmla="*/ 27 w 186"/>
                <a:gd name="T33" fmla="*/ 123 h 685"/>
                <a:gd name="T34" fmla="*/ 21 w 186"/>
                <a:gd name="T35" fmla="*/ 123 h 685"/>
                <a:gd name="T36" fmla="*/ 16 w 186"/>
                <a:gd name="T37" fmla="*/ 123 h 685"/>
                <a:gd name="T38" fmla="*/ 12 w 186"/>
                <a:gd name="T39" fmla="*/ 124 h 685"/>
                <a:gd name="T40" fmla="*/ 7 w 186"/>
                <a:gd name="T41" fmla="*/ 126 h 685"/>
                <a:gd name="T42" fmla="*/ 3 w 186"/>
                <a:gd name="T43" fmla="*/ 128 h 685"/>
                <a:gd name="T44" fmla="*/ 0 w 186"/>
                <a:gd name="T45" fmla="*/ 131 h 6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6"/>
                <a:gd name="T70" fmla="*/ 0 h 685"/>
                <a:gd name="T71" fmla="*/ 186 w 186"/>
                <a:gd name="T72" fmla="*/ 685 h 6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6" h="685">
                  <a:moveTo>
                    <a:pt x="0" y="685"/>
                  </a:moveTo>
                  <a:lnTo>
                    <a:pt x="0" y="41"/>
                  </a:lnTo>
                  <a:lnTo>
                    <a:pt x="14" y="27"/>
                  </a:lnTo>
                  <a:lnTo>
                    <a:pt x="31" y="16"/>
                  </a:lnTo>
                  <a:lnTo>
                    <a:pt x="51" y="8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14" y="3"/>
                  </a:lnTo>
                  <a:lnTo>
                    <a:pt x="136" y="8"/>
                  </a:lnTo>
                  <a:lnTo>
                    <a:pt x="155" y="16"/>
                  </a:lnTo>
                  <a:lnTo>
                    <a:pt x="173" y="27"/>
                  </a:lnTo>
                  <a:lnTo>
                    <a:pt x="186" y="41"/>
                  </a:lnTo>
                  <a:lnTo>
                    <a:pt x="186" y="685"/>
                  </a:lnTo>
                  <a:lnTo>
                    <a:pt x="173" y="671"/>
                  </a:lnTo>
                  <a:lnTo>
                    <a:pt x="155" y="660"/>
                  </a:lnTo>
                  <a:lnTo>
                    <a:pt x="136" y="651"/>
                  </a:lnTo>
                  <a:lnTo>
                    <a:pt x="114" y="646"/>
                  </a:lnTo>
                  <a:lnTo>
                    <a:pt x="93" y="644"/>
                  </a:lnTo>
                  <a:lnTo>
                    <a:pt x="72" y="646"/>
                  </a:lnTo>
                  <a:lnTo>
                    <a:pt x="51" y="651"/>
                  </a:lnTo>
                  <a:lnTo>
                    <a:pt x="31" y="660"/>
                  </a:lnTo>
                  <a:lnTo>
                    <a:pt x="14" y="671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Freeform 69"/>
            <p:cNvSpPr>
              <a:spLocks/>
            </p:cNvSpPr>
            <p:nvPr/>
          </p:nvSpPr>
          <p:spPr bwMode="auto">
            <a:xfrm>
              <a:off x="4317" y="981"/>
              <a:ext cx="393" cy="456"/>
            </a:xfrm>
            <a:custGeom>
              <a:avLst/>
              <a:gdLst>
                <a:gd name="T0" fmla="*/ 123 w 496"/>
                <a:gd name="T1" fmla="*/ 59 h 598"/>
                <a:gd name="T2" fmla="*/ 123 w 496"/>
                <a:gd name="T3" fmla="*/ 51 h 598"/>
                <a:gd name="T4" fmla="*/ 121 w 496"/>
                <a:gd name="T5" fmla="*/ 44 h 598"/>
                <a:gd name="T6" fmla="*/ 119 w 496"/>
                <a:gd name="T7" fmla="*/ 37 h 598"/>
                <a:gd name="T8" fmla="*/ 115 w 496"/>
                <a:gd name="T9" fmla="*/ 31 h 598"/>
                <a:gd name="T10" fmla="*/ 111 w 496"/>
                <a:gd name="T11" fmla="*/ 24 h 598"/>
                <a:gd name="T12" fmla="*/ 106 w 496"/>
                <a:gd name="T13" fmla="*/ 18 h 598"/>
                <a:gd name="T14" fmla="*/ 101 w 496"/>
                <a:gd name="T15" fmla="*/ 14 h 598"/>
                <a:gd name="T16" fmla="*/ 94 w 496"/>
                <a:gd name="T17" fmla="*/ 9 h 598"/>
                <a:gd name="T18" fmla="*/ 87 w 496"/>
                <a:gd name="T19" fmla="*/ 5 h 598"/>
                <a:gd name="T20" fmla="*/ 80 w 496"/>
                <a:gd name="T21" fmla="*/ 3 h 598"/>
                <a:gd name="T22" fmla="*/ 73 w 496"/>
                <a:gd name="T23" fmla="*/ 2 h 598"/>
                <a:gd name="T24" fmla="*/ 66 w 496"/>
                <a:gd name="T25" fmla="*/ 0 h 598"/>
                <a:gd name="T26" fmla="*/ 58 w 496"/>
                <a:gd name="T27" fmla="*/ 0 h 598"/>
                <a:gd name="T28" fmla="*/ 50 w 496"/>
                <a:gd name="T29" fmla="*/ 2 h 598"/>
                <a:gd name="T30" fmla="*/ 42 w 496"/>
                <a:gd name="T31" fmla="*/ 3 h 598"/>
                <a:gd name="T32" fmla="*/ 35 w 496"/>
                <a:gd name="T33" fmla="*/ 5 h 598"/>
                <a:gd name="T34" fmla="*/ 29 w 496"/>
                <a:gd name="T35" fmla="*/ 9 h 598"/>
                <a:gd name="T36" fmla="*/ 23 w 496"/>
                <a:gd name="T37" fmla="*/ 14 h 598"/>
                <a:gd name="T38" fmla="*/ 17 w 496"/>
                <a:gd name="T39" fmla="*/ 18 h 598"/>
                <a:gd name="T40" fmla="*/ 11 w 496"/>
                <a:gd name="T41" fmla="*/ 24 h 598"/>
                <a:gd name="T42" fmla="*/ 8 w 496"/>
                <a:gd name="T43" fmla="*/ 31 h 598"/>
                <a:gd name="T44" fmla="*/ 5 w 496"/>
                <a:gd name="T45" fmla="*/ 37 h 598"/>
                <a:gd name="T46" fmla="*/ 2 w 496"/>
                <a:gd name="T47" fmla="*/ 44 h 598"/>
                <a:gd name="T48" fmla="*/ 2 w 496"/>
                <a:gd name="T49" fmla="*/ 51 h 598"/>
                <a:gd name="T50" fmla="*/ 0 w 496"/>
                <a:gd name="T51" fmla="*/ 59 h 598"/>
                <a:gd name="T52" fmla="*/ 2 w 496"/>
                <a:gd name="T53" fmla="*/ 66 h 598"/>
                <a:gd name="T54" fmla="*/ 2 w 496"/>
                <a:gd name="T55" fmla="*/ 73 h 598"/>
                <a:gd name="T56" fmla="*/ 5 w 496"/>
                <a:gd name="T57" fmla="*/ 80 h 598"/>
                <a:gd name="T58" fmla="*/ 8 w 496"/>
                <a:gd name="T59" fmla="*/ 87 h 598"/>
                <a:gd name="T60" fmla="*/ 11 w 496"/>
                <a:gd name="T61" fmla="*/ 93 h 598"/>
                <a:gd name="T62" fmla="*/ 17 w 496"/>
                <a:gd name="T63" fmla="*/ 99 h 598"/>
                <a:gd name="T64" fmla="*/ 23 w 496"/>
                <a:gd name="T65" fmla="*/ 104 h 598"/>
                <a:gd name="T66" fmla="*/ 29 w 496"/>
                <a:gd name="T67" fmla="*/ 109 h 598"/>
                <a:gd name="T68" fmla="*/ 35 w 496"/>
                <a:gd name="T69" fmla="*/ 111 h 598"/>
                <a:gd name="T70" fmla="*/ 42 w 496"/>
                <a:gd name="T71" fmla="*/ 114 h 598"/>
                <a:gd name="T72" fmla="*/ 50 w 496"/>
                <a:gd name="T73" fmla="*/ 117 h 598"/>
                <a:gd name="T74" fmla="*/ 58 w 496"/>
                <a:gd name="T75" fmla="*/ 117 h 598"/>
                <a:gd name="T76" fmla="*/ 66 w 496"/>
                <a:gd name="T77" fmla="*/ 117 h 598"/>
                <a:gd name="T78" fmla="*/ 73 w 496"/>
                <a:gd name="T79" fmla="*/ 117 h 598"/>
                <a:gd name="T80" fmla="*/ 80 w 496"/>
                <a:gd name="T81" fmla="*/ 114 h 598"/>
                <a:gd name="T82" fmla="*/ 87 w 496"/>
                <a:gd name="T83" fmla="*/ 111 h 598"/>
                <a:gd name="T84" fmla="*/ 94 w 496"/>
                <a:gd name="T85" fmla="*/ 109 h 598"/>
                <a:gd name="T86" fmla="*/ 101 w 496"/>
                <a:gd name="T87" fmla="*/ 104 h 598"/>
                <a:gd name="T88" fmla="*/ 106 w 496"/>
                <a:gd name="T89" fmla="*/ 99 h 598"/>
                <a:gd name="T90" fmla="*/ 111 w 496"/>
                <a:gd name="T91" fmla="*/ 93 h 598"/>
                <a:gd name="T92" fmla="*/ 115 w 496"/>
                <a:gd name="T93" fmla="*/ 87 h 598"/>
                <a:gd name="T94" fmla="*/ 119 w 496"/>
                <a:gd name="T95" fmla="*/ 80 h 598"/>
                <a:gd name="T96" fmla="*/ 121 w 496"/>
                <a:gd name="T97" fmla="*/ 73 h 598"/>
                <a:gd name="T98" fmla="*/ 123 w 496"/>
                <a:gd name="T99" fmla="*/ 66 h 598"/>
                <a:gd name="T100" fmla="*/ 123 w 496"/>
                <a:gd name="T101" fmla="*/ 59 h 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6"/>
                <a:gd name="T154" fmla="*/ 0 h 598"/>
                <a:gd name="T155" fmla="*/ 496 w 496"/>
                <a:gd name="T156" fmla="*/ 598 h 5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6" h="598">
                  <a:moveTo>
                    <a:pt x="496" y="299"/>
                  </a:moveTo>
                  <a:lnTo>
                    <a:pt x="493" y="260"/>
                  </a:lnTo>
                  <a:lnTo>
                    <a:pt x="488" y="225"/>
                  </a:lnTo>
                  <a:lnTo>
                    <a:pt x="479" y="189"/>
                  </a:lnTo>
                  <a:lnTo>
                    <a:pt x="465" y="154"/>
                  </a:lnTo>
                  <a:lnTo>
                    <a:pt x="449" y="123"/>
                  </a:lnTo>
                  <a:lnTo>
                    <a:pt x="429" y="94"/>
                  </a:lnTo>
                  <a:lnTo>
                    <a:pt x="407" y="68"/>
                  </a:lnTo>
                  <a:lnTo>
                    <a:pt x="381" y="46"/>
                  </a:lnTo>
                  <a:lnTo>
                    <a:pt x="353" y="27"/>
                  </a:lnTo>
                  <a:lnTo>
                    <a:pt x="325" y="14"/>
                  </a:lnTo>
                  <a:lnTo>
                    <a:pt x="295" y="5"/>
                  </a:lnTo>
                  <a:lnTo>
                    <a:pt x="264" y="0"/>
                  </a:lnTo>
                  <a:lnTo>
                    <a:pt x="233" y="0"/>
                  </a:lnTo>
                  <a:lnTo>
                    <a:pt x="202" y="5"/>
                  </a:lnTo>
                  <a:lnTo>
                    <a:pt x="171" y="14"/>
                  </a:lnTo>
                  <a:lnTo>
                    <a:pt x="143" y="27"/>
                  </a:lnTo>
                  <a:lnTo>
                    <a:pt x="115" y="46"/>
                  </a:lnTo>
                  <a:lnTo>
                    <a:pt x="91" y="68"/>
                  </a:lnTo>
                  <a:lnTo>
                    <a:pt x="67" y="94"/>
                  </a:lnTo>
                  <a:lnTo>
                    <a:pt x="47" y="123"/>
                  </a:lnTo>
                  <a:lnTo>
                    <a:pt x="31" y="154"/>
                  </a:lnTo>
                  <a:lnTo>
                    <a:pt x="18" y="189"/>
                  </a:lnTo>
                  <a:lnTo>
                    <a:pt x="9" y="225"/>
                  </a:lnTo>
                  <a:lnTo>
                    <a:pt x="3" y="260"/>
                  </a:lnTo>
                  <a:lnTo>
                    <a:pt x="0" y="299"/>
                  </a:lnTo>
                  <a:lnTo>
                    <a:pt x="3" y="336"/>
                  </a:lnTo>
                  <a:lnTo>
                    <a:pt x="9" y="373"/>
                  </a:lnTo>
                  <a:lnTo>
                    <a:pt x="18" y="409"/>
                  </a:lnTo>
                  <a:lnTo>
                    <a:pt x="31" y="443"/>
                  </a:lnTo>
                  <a:lnTo>
                    <a:pt x="47" y="475"/>
                  </a:lnTo>
                  <a:lnTo>
                    <a:pt x="67" y="504"/>
                  </a:lnTo>
                  <a:lnTo>
                    <a:pt x="91" y="530"/>
                  </a:lnTo>
                  <a:lnTo>
                    <a:pt x="115" y="552"/>
                  </a:lnTo>
                  <a:lnTo>
                    <a:pt x="143" y="569"/>
                  </a:lnTo>
                  <a:lnTo>
                    <a:pt x="171" y="583"/>
                  </a:lnTo>
                  <a:lnTo>
                    <a:pt x="202" y="593"/>
                  </a:lnTo>
                  <a:lnTo>
                    <a:pt x="233" y="598"/>
                  </a:lnTo>
                  <a:lnTo>
                    <a:pt x="264" y="598"/>
                  </a:lnTo>
                  <a:lnTo>
                    <a:pt x="295" y="593"/>
                  </a:lnTo>
                  <a:lnTo>
                    <a:pt x="325" y="583"/>
                  </a:lnTo>
                  <a:lnTo>
                    <a:pt x="353" y="569"/>
                  </a:lnTo>
                  <a:lnTo>
                    <a:pt x="381" y="552"/>
                  </a:lnTo>
                  <a:lnTo>
                    <a:pt x="407" y="530"/>
                  </a:lnTo>
                  <a:lnTo>
                    <a:pt x="429" y="504"/>
                  </a:lnTo>
                  <a:lnTo>
                    <a:pt x="449" y="475"/>
                  </a:lnTo>
                  <a:lnTo>
                    <a:pt x="465" y="443"/>
                  </a:lnTo>
                  <a:lnTo>
                    <a:pt x="479" y="409"/>
                  </a:lnTo>
                  <a:lnTo>
                    <a:pt x="488" y="373"/>
                  </a:lnTo>
                  <a:lnTo>
                    <a:pt x="493" y="336"/>
                  </a:lnTo>
                  <a:lnTo>
                    <a:pt x="496" y="299"/>
                  </a:lnTo>
                  <a:close/>
                </a:path>
              </a:pathLst>
            </a:custGeom>
            <a:solidFill>
              <a:srgbClr val="000080"/>
            </a:solidFill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Freeform 70"/>
            <p:cNvSpPr>
              <a:spLocks/>
            </p:cNvSpPr>
            <p:nvPr/>
          </p:nvSpPr>
          <p:spPr bwMode="auto">
            <a:xfrm>
              <a:off x="3975" y="1437"/>
              <a:ext cx="1048" cy="1812"/>
            </a:xfrm>
            <a:custGeom>
              <a:avLst/>
              <a:gdLst>
                <a:gd name="T0" fmla="*/ 165 w 1326"/>
                <a:gd name="T1" fmla="*/ 232 h 2395"/>
                <a:gd name="T2" fmla="*/ 240 w 1326"/>
                <a:gd name="T3" fmla="*/ 449 h 2395"/>
                <a:gd name="T4" fmla="*/ 300 w 1326"/>
                <a:gd name="T5" fmla="*/ 449 h 2395"/>
                <a:gd name="T6" fmla="*/ 240 w 1326"/>
                <a:gd name="T7" fmla="*/ 197 h 2395"/>
                <a:gd name="T8" fmla="*/ 240 w 1326"/>
                <a:gd name="T9" fmla="*/ 48 h 2395"/>
                <a:gd name="T10" fmla="*/ 286 w 1326"/>
                <a:gd name="T11" fmla="*/ 168 h 2395"/>
                <a:gd name="T12" fmla="*/ 323 w 1326"/>
                <a:gd name="T13" fmla="*/ 147 h 2395"/>
                <a:gd name="T14" fmla="*/ 270 w 1326"/>
                <a:gd name="T15" fmla="*/ 0 h 2395"/>
                <a:gd name="T16" fmla="*/ 165 w 1326"/>
                <a:gd name="T17" fmla="*/ 7 h 2395"/>
                <a:gd name="T18" fmla="*/ 60 w 1326"/>
                <a:gd name="T19" fmla="*/ 0 h 2395"/>
                <a:gd name="T20" fmla="*/ 0 w 1326"/>
                <a:gd name="T21" fmla="*/ 154 h 2395"/>
                <a:gd name="T22" fmla="*/ 45 w 1326"/>
                <a:gd name="T23" fmla="*/ 168 h 2395"/>
                <a:gd name="T24" fmla="*/ 91 w 1326"/>
                <a:gd name="T25" fmla="*/ 48 h 2395"/>
                <a:gd name="T26" fmla="*/ 91 w 1326"/>
                <a:gd name="T27" fmla="*/ 197 h 2395"/>
                <a:gd name="T28" fmla="*/ 30 w 1326"/>
                <a:gd name="T29" fmla="*/ 449 h 2395"/>
                <a:gd name="T30" fmla="*/ 91 w 1326"/>
                <a:gd name="T31" fmla="*/ 449 h 2395"/>
                <a:gd name="T32" fmla="*/ 165 w 1326"/>
                <a:gd name="T33" fmla="*/ 232 h 23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26"/>
                <a:gd name="T52" fmla="*/ 0 h 2395"/>
                <a:gd name="T53" fmla="*/ 1326 w 1326"/>
                <a:gd name="T54" fmla="*/ 2395 h 23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26" h="2395">
                  <a:moveTo>
                    <a:pt x="678" y="1235"/>
                  </a:moveTo>
                  <a:lnTo>
                    <a:pt x="986" y="2395"/>
                  </a:lnTo>
                  <a:lnTo>
                    <a:pt x="1234" y="2395"/>
                  </a:lnTo>
                  <a:lnTo>
                    <a:pt x="986" y="1048"/>
                  </a:lnTo>
                  <a:lnTo>
                    <a:pt x="986" y="262"/>
                  </a:lnTo>
                  <a:lnTo>
                    <a:pt x="1172" y="898"/>
                  </a:lnTo>
                  <a:lnTo>
                    <a:pt x="1326" y="786"/>
                  </a:lnTo>
                  <a:lnTo>
                    <a:pt x="1110" y="0"/>
                  </a:lnTo>
                  <a:lnTo>
                    <a:pt x="678" y="37"/>
                  </a:lnTo>
                  <a:lnTo>
                    <a:pt x="247" y="0"/>
                  </a:lnTo>
                  <a:lnTo>
                    <a:pt x="0" y="823"/>
                  </a:lnTo>
                  <a:lnTo>
                    <a:pt x="185" y="898"/>
                  </a:lnTo>
                  <a:lnTo>
                    <a:pt x="369" y="262"/>
                  </a:lnTo>
                  <a:lnTo>
                    <a:pt x="369" y="1048"/>
                  </a:lnTo>
                  <a:lnTo>
                    <a:pt x="123" y="2395"/>
                  </a:lnTo>
                  <a:lnTo>
                    <a:pt x="369" y="2395"/>
                  </a:lnTo>
                  <a:lnTo>
                    <a:pt x="678" y="1235"/>
                  </a:lnTo>
                  <a:close/>
                </a:path>
              </a:pathLst>
            </a:custGeom>
            <a:solidFill>
              <a:srgbClr val="000080"/>
            </a:solidFill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Freeform 71"/>
            <p:cNvSpPr>
              <a:spLocks/>
            </p:cNvSpPr>
            <p:nvPr/>
          </p:nvSpPr>
          <p:spPr bwMode="auto">
            <a:xfrm>
              <a:off x="3969" y="2095"/>
              <a:ext cx="133" cy="121"/>
            </a:xfrm>
            <a:custGeom>
              <a:avLst/>
              <a:gdLst>
                <a:gd name="T0" fmla="*/ 40 w 169"/>
                <a:gd name="T1" fmla="*/ 12 h 167"/>
                <a:gd name="T2" fmla="*/ 39 w 169"/>
                <a:gd name="T3" fmla="*/ 9 h 167"/>
                <a:gd name="T4" fmla="*/ 38 w 169"/>
                <a:gd name="T5" fmla="*/ 7 h 167"/>
                <a:gd name="T6" fmla="*/ 35 w 169"/>
                <a:gd name="T7" fmla="*/ 4 h 167"/>
                <a:gd name="T8" fmla="*/ 31 w 169"/>
                <a:gd name="T9" fmla="*/ 2 h 167"/>
                <a:gd name="T10" fmla="*/ 28 w 169"/>
                <a:gd name="T11" fmla="*/ 1 h 167"/>
                <a:gd name="T12" fmla="*/ 22 w 169"/>
                <a:gd name="T13" fmla="*/ 0 h 167"/>
                <a:gd name="T14" fmla="*/ 17 w 169"/>
                <a:gd name="T15" fmla="*/ 0 h 167"/>
                <a:gd name="T16" fmla="*/ 13 w 169"/>
                <a:gd name="T17" fmla="*/ 1 h 167"/>
                <a:gd name="T18" fmla="*/ 9 w 169"/>
                <a:gd name="T19" fmla="*/ 2 h 167"/>
                <a:gd name="T20" fmla="*/ 5 w 169"/>
                <a:gd name="T21" fmla="*/ 4 h 167"/>
                <a:gd name="T22" fmla="*/ 2 w 169"/>
                <a:gd name="T23" fmla="*/ 7 h 167"/>
                <a:gd name="T24" fmla="*/ 2 w 169"/>
                <a:gd name="T25" fmla="*/ 9 h 167"/>
                <a:gd name="T26" fmla="*/ 0 w 169"/>
                <a:gd name="T27" fmla="*/ 12 h 167"/>
                <a:gd name="T28" fmla="*/ 2 w 169"/>
                <a:gd name="T29" fmla="*/ 14 h 167"/>
                <a:gd name="T30" fmla="*/ 2 w 169"/>
                <a:gd name="T31" fmla="*/ 17 h 167"/>
                <a:gd name="T32" fmla="*/ 5 w 169"/>
                <a:gd name="T33" fmla="*/ 20 h 167"/>
                <a:gd name="T34" fmla="*/ 9 w 169"/>
                <a:gd name="T35" fmla="*/ 22 h 167"/>
                <a:gd name="T36" fmla="*/ 13 w 169"/>
                <a:gd name="T37" fmla="*/ 24 h 167"/>
                <a:gd name="T38" fmla="*/ 17 w 169"/>
                <a:gd name="T39" fmla="*/ 24 h 167"/>
                <a:gd name="T40" fmla="*/ 22 w 169"/>
                <a:gd name="T41" fmla="*/ 24 h 167"/>
                <a:gd name="T42" fmla="*/ 28 w 169"/>
                <a:gd name="T43" fmla="*/ 24 h 167"/>
                <a:gd name="T44" fmla="*/ 31 w 169"/>
                <a:gd name="T45" fmla="*/ 22 h 167"/>
                <a:gd name="T46" fmla="*/ 35 w 169"/>
                <a:gd name="T47" fmla="*/ 20 h 167"/>
                <a:gd name="T48" fmla="*/ 38 w 169"/>
                <a:gd name="T49" fmla="*/ 17 h 167"/>
                <a:gd name="T50" fmla="*/ 39 w 169"/>
                <a:gd name="T51" fmla="*/ 14 h 167"/>
                <a:gd name="T52" fmla="*/ 40 w 169"/>
                <a:gd name="T53" fmla="*/ 12 h 1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9"/>
                <a:gd name="T82" fmla="*/ 0 h 167"/>
                <a:gd name="T83" fmla="*/ 169 w 169"/>
                <a:gd name="T84" fmla="*/ 167 h 1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9" h="167">
                  <a:moveTo>
                    <a:pt x="169" y="83"/>
                  </a:moveTo>
                  <a:lnTo>
                    <a:pt x="166" y="63"/>
                  </a:lnTo>
                  <a:lnTo>
                    <a:pt x="159" y="44"/>
                  </a:lnTo>
                  <a:lnTo>
                    <a:pt x="148" y="27"/>
                  </a:lnTo>
                  <a:lnTo>
                    <a:pt x="133" y="15"/>
                  </a:lnTo>
                  <a:lnTo>
                    <a:pt x="114" y="5"/>
                  </a:lnTo>
                  <a:lnTo>
                    <a:pt x="94" y="0"/>
                  </a:lnTo>
                  <a:lnTo>
                    <a:pt x="74" y="0"/>
                  </a:lnTo>
                  <a:lnTo>
                    <a:pt x="55" y="5"/>
                  </a:lnTo>
                  <a:lnTo>
                    <a:pt x="37" y="15"/>
                  </a:lnTo>
                  <a:lnTo>
                    <a:pt x="21" y="27"/>
                  </a:lnTo>
                  <a:lnTo>
                    <a:pt x="10" y="44"/>
                  </a:lnTo>
                  <a:lnTo>
                    <a:pt x="3" y="63"/>
                  </a:lnTo>
                  <a:lnTo>
                    <a:pt x="0" y="83"/>
                  </a:lnTo>
                  <a:lnTo>
                    <a:pt x="3" y="104"/>
                  </a:lnTo>
                  <a:lnTo>
                    <a:pt x="10" y="123"/>
                  </a:lnTo>
                  <a:lnTo>
                    <a:pt x="21" y="139"/>
                  </a:lnTo>
                  <a:lnTo>
                    <a:pt x="37" y="152"/>
                  </a:lnTo>
                  <a:lnTo>
                    <a:pt x="55" y="162"/>
                  </a:lnTo>
                  <a:lnTo>
                    <a:pt x="74" y="167"/>
                  </a:lnTo>
                  <a:lnTo>
                    <a:pt x="94" y="167"/>
                  </a:lnTo>
                  <a:lnTo>
                    <a:pt x="114" y="162"/>
                  </a:lnTo>
                  <a:lnTo>
                    <a:pt x="133" y="152"/>
                  </a:lnTo>
                  <a:lnTo>
                    <a:pt x="148" y="139"/>
                  </a:lnTo>
                  <a:lnTo>
                    <a:pt x="159" y="123"/>
                  </a:lnTo>
                  <a:lnTo>
                    <a:pt x="166" y="104"/>
                  </a:lnTo>
                  <a:lnTo>
                    <a:pt x="169" y="83"/>
                  </a:lnTo>
                  <a:close/>
                </a:path>
              </a:pathLst>
            </a:custGeom>
            <a:solidFill>
              <a:srgbClr val="000066"/>
            </a:solidFill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Freeform 72"/>
            <p:cNvSpPr>
              <a:spLocks/>
            </p:cNvSpPr>
            <p:nvPr/>
          </p:nvSpPr>
          <p:spPr bwMode="auto">
            <a:xfrm>
              <a:off x="4931" y="2075"/>
              <a:ext cx="133" cy="128"/>
            </a:xfrm>
            <a:custGeom>
              <a:avLst/>
              <a:gdLst>
                <a:gd name="T0" fmla="*/ 41 w 168"/>
                <a:gd name="T1" fmla="*/ 17 h 167"/>
                <a:gd name="T2" fmla="*/ 40 w 168"/>
                <a:gd name="T3" fmla="*/ 12 h 167"/>
                <a:gd name="T4" fmla="*/ 40 w 168"/>
                <a:gd name="T5" fmla="*/ 8 h 167"/>
                <a:gd name="T6" fmla="*/ 36 w 168"/>
                <a:gd name="T7" fmla="*/ 5 h 167"/>
                <a:gd name="T8" fmla="*/ 32 w 168"/>
                <a:gd name="T9" fmla="*/ 3 h 167"/>
                <a:gd name="T10" fmla="*/ 28 w 168"/>
                <a:gd name="T11" fmla="*/ 2 h 167"/>
                <a:gd name="T12" fmla="*/ 23 w 168"/>
                <a:gd name="T13" fmla="*/ 0 h 167"/>
                <a:gd name="T14" fmla="*/ 18 w 168"/>
                <a:gd name="T15" fmla="*/ 0 h 167"/>
                <a:gd name="T16" fmla="*/ 13 w 168"/>
                <a:gd name="T17" fmla="*/ 2 h 167"/>
                <a:gd name="T18" fmla="*/ 9 w 168"/>
                <a:gd name="T19" fmla="*/ 3 h 167"/>
                <a:gd name="T20" fmla="*/ 5 w 168"/>
                <a:gd name="T21" fmla="*/ 5 h 167"/>
                <a:gd name="T22" fmla="*/ 2 w 168"/>
                <a:gd name="T23" fmla="*/ 8 h 167"/>
                <a:gd name="T24" fmla="*/ 2 w 168"/>
                <a:gd name="T25" fmla="*/ 12 h 167"/>
                <a:gd name="T26" fmla="*/ 0 w 168"/>
                <a:gd name="T27" fmla="*/ 17 h 167"/>
                <a:gd name="T28" fmla="*/ 2 w 168"/>
                <a:gd name="T29" fmla="*/ 21 h 167"/>
                <a:gd name="T30" fmla="*/ 2 w 168"/>
                <a:gd name="T31" fmla="*/ 25 h 167"/>
                <a:gd name="T32" fmla="*/ 5 w 168"/>
                <a:gd name="T33" fmla="*/ 28 h 167"/>
                <a:gd name="T34" fmla="*/ 9 w 168"/>
                <a:gd name="T35" fmla="*/ 31 h 167"/>
                <a:gd name="T36" fmla="*/ 13 w 168"/>
                <a:gd name="T37" fmla="*/ 33 h 167"/>
                <a:gd name="T38" fmla="*/ 18 w 168"/>
                <a:gd name="T39" fmla="*/ 34 h 167"/>
                <a:gd name="T40" fmla="*/ 23 w 168"/>
                <a:gd name="T41" fmla="*/ 34 h 167"/>
                <a:gd name="T42" fmla="*/ 28 w 168"/>
                <a:gd name="T43" fmla="*/ 33 h 167"/>
                <a:gd name="T44" fmla="*/ 32 w 168"/>
                <a:gd name="T45" fmla="*/ 31 h 167"/>
                <a:gd name="T46" fmla="*/ 36 w 168"/>
                <a:gd name="T47" fmla="*/ 28 h 167"/>
                <a:gd name="T48" fmla="*/ 40 w 168"/>
                <a:gd name="T49" fmla="*/ 25 h 167"/>
                <a:gd name="T50" fmla="*/ 40 w 168"/>
                <a:gd name="T51" fmla="*/ 21 h 167"/>
                <a:gd name="T52" fmla="*/ 41 w 168"/>
                <a:gd name="T53" fmla="*/ 17 h 1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8"/>
                <a:gd name="T82" fmla="*/ 0 h 167"/>
                <a:gd name="T83" fmla="*/ 168 w 168"/>
                <a:gd name="T84" fmla="*/ 167 h 1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8" h="167">
                  <a:moveTo>
                    <a:pt x="168" y="83"/>
                  </a:moveTo>
                  <a:lnTo>
                    <a:pt x="165" y="63"/>
                  </a:lnTo>
                  <a:lnTo>
                    <a:pt x="159" y="44"/>
                  </a:lnTo>
                  <a:lnTo>
                    <a:pt x="147" y="28"/>
                  </a:lnTo>
                  <a:lnTo>
                    <a:pt x="132" y="15"/>
                  </a:lnTo>
                  <a:lnTo>
                    <a:pt x="114" y="5"/>
                  </a:lnTo>
                  <a:lnTo>
                    <a:pt x="95" y="0"/>
                  </a:lnTo>
                  <a:lnTo>
                    <a:pt x="74" y="0"/>
                  </a:lnTo>
                  <a:lnTo>
                    <a:pt x="54" y="5"/>
                  </a:lnTo>
                  <a:lnTo>
                    <a:pt x="36" y="15"/>
                  </a:lnTo>
                  <a:lnTo>
                    <a:pt x="21" y="28"/>
                  </a:lnTo>
                  <a:lnTo>
                    <a:pt x="9" y="44"/>
                  </a:lnTo>
                  <a:lnTo>
                    <a:pt x="3" y="63"/>
                  </a:lnTo>
                  <a:lnTo>
                    <a:pt x="0" y="83"/>
                  </a:lnTo>
                  <a:lnTo>
                    <a:pt x="3" y="104"/>
                  </a:lnTo>
                  <a:lnTo>
                    <a:pt x="9" y="122"/>
                  </a:lnTo>
                  <a:lnTo>
                    <a:pt x="21" y="139"/>
                  </a:lnTo>
                  <a:lnTo>
                    <a:pt x="36" y="152"/>
                  </a:lnTo>
                  <a:lnTo>
                    <a:pt x="54" y="162"/>
                  </a:lnTo>
                  <a:lnTo>
                    <a:pt x="74" y="167"/>
                  </a:lnTo>
                  <a:lnTo>
                    <a:pt x="95" y="167"/>
                  </a:lnTo>
                  <a:lnTo>
                    <a:pt x="114" y="162"/>
                  </a:lnTo>
                  <a:lnTo>
                    <a:pt x="132" y="152"/>
                  </a:lnTo>
                  <a:lnTo>
                    <a:pt x="147" y="139"/>
                  </a:lnTo>
                  <a:lnTo>
                    <a:pt x="159" y="122"/>
                  </a:lnTo>
                  <a:lnTo>
                    <a:pt x="165" y="104"/>
                  </a:lnTo>
                  <a:lnTo>
                    <a:pt x="168" y="83"/>
                  </a:lnTo>
                  <a:close/>
                </a:path>
              </a:pathLst>
            </a:custGeom>
            <a:solidFill>
              <a:srgbClr val="000066"/>
            </a:solidFill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73"/>
            <p:cNvSpPr>
              <a:spLocks/>
            </p:cNvSpPr>
            <p:nvPr/>
          </p:nvSpPr>
          <p:spPr bwMode="auto">
            <a:xfrm>
              <a:off x="4441" y="1467"/>
              <a:ext cx="126" cy="365"/>
            </a:xfrm>
            <a:custGeom>
              <a:avLst/>
              <a:gdLst>
                <a:gd name="T0" fmla="*/ 1688 w 75"/>
                <a:gd name="T1" fmla="*/ 0 h 227"/>
                <a:gd name="T2" fmla="*/ 1194 w 75"/>
                <a:gd name="T3" fmla="*/ 3925 h 227"/>
                <a:gd name="T4" fmla="*/ 0 w 75"/>
                <a:gd name="T5" fmla="*/ 68 h 227"/>
                <a:gd name="T6" fmla="*/ 1688 w 75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227"/>
                <a:gd name="T14" fmla="*/ 75 w 75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227">
                  <a:moveTo>
                    <a:pt x="75" y="0"/>
                  </a:moveTo>
                  <a:lnTo>
                    <a:pt x="53" y="227"/>
                  </a:lnTo>
                  <a:lnTo>
                    <a:pt x="0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69" name="Group 75"/>
            <p:cNvGrpSpPr>
              <a:grpSpLocks/>
            </p:cNvGrpSpPr>
            <p:nvPr/>
          </p:nvGrpSpPr>
          <p:grpSpPr bwMode="auto">
            <a:xfrm>
              <a:off x="4876" y="2160"/>
              <a:ext cx="408" cy="363"/>
              <a:chOff x="4549" y="1706"/>
              <a:chExt cx="221" cy="145"/>
            </a:xfrm>
          </p:grpSpPr>
          <p:sp>
            <p:nvSpPr>
              <p:cNvPr id="19470" name="Freeform 76"/>
              <p:cNvSpPr>
                <a:spLocks/>
              </p:cNvSpPr>
              <p:nvPr/>
            </p:nvSpPr>
            <p:spPr bwMode="auto">
              <a:xfrm>
                <a:off x="4555" y="1806"/>
                <a:ext cx="192" cy="45"/>
              </a:xfrm>
              <a:custGeom>
                <a:avLst/>
                <a:gdLst>
                  <a:gd name="T0" fmla="*/ 0 w 577"/>
                  <a:gd name="T1" fmla="*/ 0 h 135"/>
                  <a:gd name="T2" fmla="*/ 1 w 577"/>
                  <a:gd name="T3" fmla="*/ 0 h 135"/>
                  <a:gd name="T4" fmla="*/ 1 w 577"/>
                  <a:gd name="T5" fmla="*/ 0 h 135"/>
                  <a:gd name="T6" fmla="*/ 1 w 577"/>
                  <a:gd name="T7" fmla="*/ 0 h 135"/>
                  <a:gd name="T8" fmla="*/ 1 w 577"/>
                  <a:gd name="T9" fmla="*/ 0 h 135"/>
                  <a:gd name="T10" fmla="*/ 1 w 577"/>
                  <a:gd name="T11" fmla="*/ 0 h 135"/>
                  <a:gd name="T12" fmla="*/ 1 w 577"/>
                  <a:gd name="T13" fmla="*/ 0 h 135"/>
                  <a:gd name="T14" fmla="*/ 1 w 577"/>
                  <a:gd name="T15" fmla="*/ 0 h 135"/>
                  <a:gd name="T16" fmla="*/ 1 w 577"/>
                  <a:gd name="T17" fmla="*/ 0 h 135"/>
                  <a:gd name="T18" fmla="*/ 1 w 577"/>
                  <a:gd name="T19" fmla="*/ 0 h 135"/>
                  <a:gd name="T20" fmla="*/ 0 w 577"/>
                  <a:gd name="T21" fmla="*/ 0 h 135"/>
                  <a:gd name="T22" fmla="*/ 0 w 577"/>
                  <a:gd name="T23" fmla="*/ 0 h 135"/>
                  <a:gd name="T24" fmla="*/ 0 w 577"/>
                  <a:gd name="T25" fmla="*/ 0 h 135"/>
                  <a:gd name="T26" fmla="*/ 0 w 577"/>
                  <a:gd name="T27" fmla="*/ 0 h 135"/>
                  <a:gd name="T28" fmla="*/ 0 w 577"/>
                  <a:gd name="T29" fmla="*/ 0 h 135"/>
                  <a:gd name="T30" fmla="*/ 0 w 577"/>
                  <a:gd name="T31" fmla="*/ 0 h 135"/>
                  <a:gd name="T32" fmla="*/ 0 w 577"/>
                  <a:gd name="T33" fmla="*/ 0 h 135"/>
                  <a:gd name="T34" fmla="*/ 0 w 577"/>
                  <a:gd name="T35" fmla="*/ 0 h 135"/>
                  <a:gd name="T36" fmla="*/ 0 w 577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7"/>
                  <a:gd name="T58" fmla="*/ 0 h 135"/>
                  <a:gd name="T59" fmla="*/ 577 w 577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7" h="135">
                    <a:moveTo>
                      <a:pt x="0" y="0"/>
                    </a:moveTo>
                    <a:lnTo>
                      <a:pt x="544" y="0"/>
                    </a:lnTo>
                    <a:lnTo>
                      <a:pt x="557" y="13"/>
                    </a:lnTo>
                    <a:lnTo>
                      <a:pt x="568" y="29"/>
                    </a:lnTo>
                    <a:lnTo>
                      <a:pt x="575" y="48"/>
                    </a:lnTo>
                    <a:lnTo>
                      <a:pt x="577" y="67"/>
                    </a:lnTo>
                    <a:lnTo>
                      <a:pt x="575" y="86"/>
                    </a:lnTo>
                    <a:lnTo>
                      <a:pt x="568" y="105"/>
                    </a:lnTo>
                    <a:lnTo>
                      <a:pt x="557" y="121"/>
                    </a:lnTo>
                    <a:lnTo>
                      <a:pt x="544" y="135"/>
                    </a:lnTo>
                    <a:lnTo>
                      <a:pt x="0" y="135"/>
                    </a:lnTo>
                    <a:lnTo>
                      <a:pt x="13" y="121"/>
                    </a:lnTo>
                    <a:lnTo>
                      <a:pt x="24" y="105"/>
                    </a:lnTo>
                    <a:lnTo>
                      <a:pt x="31" y="86"/>
                    </a:lnTo>
                    <a:lnTo>
                      <a:pt x="33" y="67"/>
                    </a:lnTo>
                    <a:lnTo>
                      <a:pt x="31" y="48"/>
                    </a:lnTo>
                    <a:lnTo>
                      <a:pt x="24" y="29"/>
                    </a:lnTo>
                    <a:lnTo>
                      <a:pt x="1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1" name="Line 77"/>
              <p:cNvSpPr>
                <a:spLocks noChangeShapeType="1"/>
              </p:cNvSpPr>
              <p:nvPr/>
            </p:nvSpPr>
            <p:spPr bwMode="auto">
              <a:xfrm>
                <a:off x="4566" y="1840"/>
                <a:ext cx="176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Line 78"/>
              <p:cNvSpPr>
                <a:spLocks noChangeShapeType="1"/>
              </p:cNvSpPr>
              <p:nvPr/>
            </p:nvSpPr>
            <p:spPr bwMode="auto">
              <a:xfrm>
                <a:off x="4566" y="1829"/>
                <a:ext cx="181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3" name="Line 79"/>
              <p:cNvSpPr>
                <a:spLocks noChangeShapeType="1"/>
              </p:cNvSpPr>
              <p:nvPr/>
            </p:nvSpPr>
            <p:spPr bwMode="auto">
              <a:xfrm>
                <a:off x="4566" y="1817"/>
                <a:ext cx="176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4" name="Freeform 80"/>
              <p:cNvSpPr>
                <a:spLocks/>
              </p:cNvSpPr>
              <p:nvPr/>
            </p:nvSpPr>
            <p:spPr bwMode="auto">
              <a:xfrm>
                <a:off x="4555" y="1806"/>
                <a:ext cx="192" cy="45"/>
              </a:xfrm>
              <a:custGeom>
                <a:avLst/>
                <a:gdLst>
                  <a:gd name="T0" fmla="*/ 0 w 577"/>
                  <a:gd name="T1" fmla="*/ 0 h 135"/>
                  <a:gd name="T2" fmla="*/ 1 w 577"/>
                  <a:gd name="T3" fmla="*/ 0 h 135"/>
                  <a:gd name="T4" fmla="*/ 1 w 577"/>
                  <a:gd name="T5" fmla="*/ 0 h 135"/>
                  <a:gd name="T6" fmla="*/ 1 w 577"/>
                  <a:gd name="T7" fmla="*/ 0 h 135"/>
                  <a:gd name="T8" fmla="*/ 1 w 577"/>
                  <a:gd name="T9" fmla="*/ 0 h 135"/>
                  <a:gd name="T10" fmla="*/ 1 w 577"/>
                  <a:gd name="T11" fmla="*/ 0 h 135"/>
                  <a:gd name="T12" fmla="*/ 1 w 577"/>
                  <a:gd name="T13" fmla="*/ 0 h 135"/>
                  <a:gd name="T14" fmla="*/ 1 w 577"/>
                  <a:gd name="T15" fmla="*/ 0 h 135"/>
                  <a:gd name="T16" fmla="*/ 1 w 577"/>
                  <a:gd name="T17" fmla="*/ 0 h 135"/>
                  <a:gd name="T18" fmla="*/ 1 w 577"/>
                  <a:gd name="T19" fmla="*/ 0 h 135"/>
                  <a:gd name="T20" fmla="*/ 0 w 577"/>
                  <a:gd name="T21" fmla="*/ 0 h 135"/>
                  <a:gd name="T22" fmla="*/ 0 w 577"/>
                  <a:gd name="T23" fmla="*/ 0 h 135"/>
                  <a:gd name="T24" fmla="*/ 0 w 577"/>
                  <a:gd name="T25" fmla="*/ 0 h 135"/>
                  <a:gd name="T26" fmla="*/ 0 w 577"/>
                  <a:gd name="T27" fmla="*/ 0 h 135"/>
                  <a:gd name="T28" fmla="*/ 0 w 577"/>
                  <a:gd name="T29" fmla="*/ 0 h 135"/>
                  <a:gd name="T30" fmla="*/ 0 w 577"/>
                  <a:gd name="T31" fmla="*/ 0 h 135"/>
                  <a:gd name="T32" fmla="*/ 0 w 577"/>
                  <a:gd name="T33" fmla="*/ 0 h 135"/>
                  <a:gd name="T34" fmla="*/ 0 w 577"/>
                  <a:gd name="T35" fmla="*/ 0 h 135"/>
                  <a:gd name="T36" fmla="*/ 0 w 577"/>
                  <a:gd name="T37" fmla="*/ 0 h 1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7"/>
                  <a:gd name="T58" fmla="*/ 0 h 135"/>
                  <a:gd name="T59" fmla="*/ 577 w 577"/>
                  <a:gd name="T60" fmla="*/ 135 h 1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7" h="135">
                    <a:moveTo>
                      <a:pt x="0" y="0"/>
                    </a:moveTo>
                    <a:lnTo>
                      <a:pt x="544" y="0"/>
                    </a:lnTo>
                    <a:lnTo>
                      <a:pt x="557" y="13"/>
                    </a:lnTo>
                    <a:lnTo>
                      <a:pt x="568" y="29"/>
                    </a:lnTo>
                    <a:lnTo>
                      <a:pt x="575" y="48"/>
                    </a:lnTo>
                    <a:lnTo>
                      <a:pt x="577" y="67"/>
                    </a:lnTo>
                    <a:lnTo>
                      <a:pt x="575" y="86"/>
                    </a:lnTo>
                    <a:lnTo>
                      <a:pt x="568" y="105"/>
                    </a:lnTo>
                    <a:lnTo>
                      <a:pt x="557" y="121"/>
                    </a:lnTo>
                    <a:lnTo>
                      <a:pt x="544" y="135"/>
                    </a:lnTo>
                    <a:lnTo>
                      <a:pt x="0" y="135"/>
                    </a:lnTo>
                    <a:lnTo>
                      <a:pt x="13" y="121"/>
                    </a:lnTo>
                    <a:lnTo>
                      <a:pt x="24" y="105"/>
                    </a:lnTo>
                    <a:lnTo>
                      <a:pt x="31" y="86"/>
                    </a:lnTo>
                    <a:lnTo>
                      <a:pt x="33" y="67"/>
                    </a:lnTo>
                    <a:lnTo>
                      <a:pt x="31" y="48"/>
                    </a:lnTo>
                    <a:lnTo>
                      <a:pt x="24" y="29"/>
                    </a:lnTo>
                    <a:lnTo>
                      <a:pt x="13" y="13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5" name="Freeform 81"/>
              <p:cNvSpPr>
                <a:spLocks/>
              </p:cNvSpPr>
              <p:nvPr/>
            </p:nvSpPr>
            <p:spPr bwMode="auto">
              <a:xfrm>
                <a:off x="4555" y="1806"/>
                <a:ext cx="192" cy="45"/>
              </a:xfrm>
              <a:custGeom>
                <a:avLst/>
                <a:gdLst>
                  <a:gd name="T0" fmla="*/ 0 w 577"/>
                  <a:gd name="T1" fmla="*/ 0 h 135"/>
                  <a:gd name="T2" fmla="*/ 1 w 577"/>
                  <a:gd name="T3" fmla="*/ 0 h 135"/>
                  <a:gd name="T4" fmla="*/ 1 w 577"/>
                  <a:gd name="T5" fmla="*/ 0 h 135"/>
                  <a:gd name="T6" fmla="*/ 1 w 577"/>
                  <a:gd name="T7" fmla="*/ 0 h 135"/>
                  <a:gd name="T8" fmla="*/ 1 w 577"/>
                  <a:gd name="T9" fmla="*/ 0 h 135"/>
                  <a:gd name="T10" fmla="*/ 1 w 577"/>
                  <a:gd name="T11" fmla="*/ 0 h 135"/>
                  <a:gd name="T12" fmla="*/ 1 w 577"/>
                  <a:gd name="T13" fmla="*/ 0 h 135"/>
                  <a:gd name="T14" fmla="*/ 1 w 577"/>
                  <a:gd name="T15" fmla="*/ 0 h 135"/>
                  <a:gd name="T16" fmla="*/ 1 w 577"/>
                  <a:gd name="T17" fmla="*/ 0 h 135"/>
                  <a:gd name="T18" fmla="*/ 1 w 577"/>
                  <a:gd name="T19" fmla="*/ 0 h 135"/>
                  <a:gd name="T20" fmla="*/ 0 w 577"/>
                  <a:gd name="T21" fmla="*/ 0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7"/>
                  <a:gd name="T34" fmla="*/ 0 h 135"/>
                  <a:gd name="T35" fmla="*/ 577 w 577"/>
                  <a:gd name="T36" fmla="*/ 135 h 1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7" h="135">
                    <a:moveTo>
                      <a:pt x="0" y="0"/>
                    </a:moveTo>
                    <a:lnTo>
                      <a:pt x="544" y="0"/>
                    </a:lnTo>
                    <a:lnTo>
                      <a:pt x="557" y="13"/>
                    </a:lnTo>
                    <a:lnTo>
                      <a:pt x="568" y="29"/>
                    </a:lnTo>
                    <a:lnTo>
                      <a:pt x="575" y="48"/>
                    </a:lnTo>
                    <a:lnTo>
                      <a:pt x="577" y="67"/>
                    </a:lnTo>
                    <a:lnTo>
                      <a:pt x="575" y="86"/>
                    </a:lnTo>
                    <a:lnTo>
                      <a:pt x="568" y="105"/>
                    </a:lnTo>
                    <a:lnTo>
                      <a:pt x="557" y="121"/>
                    </a:lnTo>
                    <a:lnTo>
                      <a:pt x="544" y="135"/>
                    </a:lnTo>
                    <a:lnTo>
                      <a:pt x="0" y="135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Freeform 82"/>
              <p:cNvSpPr>
                <a:spLocks/>
              </p:cNvSpPr>
              <p:nvPr/>
            </p:nvSpPr>
            <p:spPr bwMode="auto">
              <a:xfrm>
                <a:off x="4577" y="1757"/>
                <a:ext cx="193" cy="45"/>
              </a:xfrm>
              <a:custGeom>
                <a:avLst/>
                <a:gdLst>
                  <a:gd name="T0" fmla="*/ 0 w 578"/>
                  <a:gd name="T1" fmla="*/ 0 h 134"/>
                  <a:gd name="T2" fmla="*/ 1 w 578"/>
                  <a:gd name="T3" fmla="*/ 0 h 134"/>
                  <a:gd name="T4" fmla="*/ 1 w 578"/>
                  <a:gd name="T5" fmla="*/ 0 h 134"/>
                  <a:gd name="T6" fmla="*/ 1 w 578"/>
                  <a:gd name="T7" fmla="*/ 0 h 134"/>
                  <a:gd name="T8" fmla="*/ 1 w 578"/>
                  <a:gd name="T9" fmla="*/ 0 h 134"/>
                  <a:gd name="T10" fmla="*/ 1 w 578"/>
                  <a:gd name="T11" fmla="*/ 0 h 134"/>
                  <a:gd name="T12" fmla="*/ 1 w 578"/>
                  <a:gd name="T13" fmla="*/ 0 h 134"/>
                  <a:gd name="T14" fmla="*/ 1 w 578"/>
                  <a:gd name="T15" fmla="*/ 0 h 134"/>
                  <a:gd name="T16" fmla="*/ 1 w 578"/>
                  <a:gd name="T17" fmla="*/ 0 h 134"/>
                  <a:gd name="T18" fmla="*/ 1 w 578"/>
                  <a:gd name="T19" fmla="*/ 0 h 134"/>
                  <a:gd name="T20" fmla="*/ 0 w 578"/>
                  <a:gd name="T21" fmla="*/ 0 h 134"/>
                  <a:gd name="T22" fmla="*/ 0 w 578"/>
                  <a:gd name="T23" fmla="*/ 0 h 134"/>
                  <a:gd name="T24" fmla="*/ 0 w 578"/>
                  <a:gd name="T25" fmla="*/ 0 h 134"/>
                  <a:gd name="T26" fmla="*/ 0 w 578"/>
                  <a:gd name="T27" fmla="*/ 0 h 134"/>
                  <a:gd name="T28" fmla="*/ 0 w 578"/>
                  <a:gd name="T29" fmla="*/ 0 h 134"/>
                  <a:gd name="T30" fmla="*/ 0 w 578"/>
                  <a:gd name="T31" fmla="*/ 0 h 134"/>
                  <a:gd name="T32" fmla="*/ 0 w 578"/>
                  <a:gd name="T33" fmla="*/ 0 h 134"/>
                  <a:gd name="T34" fmla="*/ 0 w 578"/>
                  <a:gd name="T35" fmla="*/ 0 h 134"/>
                  <a:gd name="T36" fmla="*/ 0 w 578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8"/>
                  <a:gd name="T58" fmla="*/ 0 h 134"/>
                  <a:gd name="T59" fmla="*/ 578 w 578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8" h="134">
                    <a:moveTo>
                      <a:pt x="0" y="0"/>
                    </a:moveTo>
                    <a:lnTo>
                      <a:pt x="545" y="0"/>
                    </a:lnTo>
                    <a:lnTo>
                      <a:pt x="558" y="14"/>
                    </a:lnTo>
                    <a:lnTo>
                      <a:pt x="570" y="30"/>
                    </a:lnTo>
                    <a:lnTo>
                      <a:pt x="576" y="49"/>
                    </a:lnTo>
                    <a:lnTo>
                      <a:pt x="578" y="67"/>
                    </a:lnTo>
                    <a:lnTo>
                      <a:pt x="576" y="87"/>
                    </a:lnTo>
                    <a:lnTo>
                      <a:pt x="570" y="106"/>
                    </a:lnTo>
                    <a:lnTo>
                      <a:pt x="558" y="122"/>
                    </a:lnTo>
                    <a:lnTo>
                      <a:pt x="545" y="134"/>
                    </a:lnTo>
                    <a:lnTo>
                      <a:pt x="0" y="134"/>
                    </a:lnTo>
                    <a:lnTo>
                      <a:pt x="14" y="122"/>
                    </a:lnTo>
                    <a:lnTo>
                      <a:pt x="26" y="106"/>
                    </a:lnTo>
                    <a:lnTo>
                      <a:pt x="32" y="87"/>
                    </a:lnTo>
                    <a:lnTo>
                      <a:pt x="34" y="67"/>
                    </a:lnTo>
                    <a:lnTo>
                      <a:pt x="32" y="49"/>
                    </a:lnTo>
                    <a:lnTo>
                      <a:pt x="26" y="30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Line 83"/>
              <p:cNvSpPr>
                <a:spLocks noChangeShapeType="1"/>
              </p:cNvSpPr>
              <p:nvPr/>
            </p:nvSpPr>
            <p:spPr bwMode="auto">
              <a:xfrm>
                <a:off x="4589" y="1791"/>
                <a:ext cx="176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Line 84"/>
              <p:cNvSpPr>
                <a:spLocks noChangeShapeType="1"/>
              </p:cNvSpPr>
              <p:nvPr/>
            </p:nvSpPr>
            <p:spPr bwMode="auto">
              <a:xfrm>
                <a:off x="4589" y="1780"/>
                <a:ext cx="181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9" name="Line 85"/>
              <p:cNvSpPr>
                <a:spLocks noChangeShapeType="1"/>
              </p:cNvSpPr>
              <p:nvPr/>
            </p:nvSpPr>
            <p:spPr bwMode="auto">
              <a:xfrm>
                <a:off x="4589" y="1769"/>
                <a:ext cx="176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0" name="Freeform 86"/>
              <p:cNvSpPr>
                <a:spLocks/>
              </p:cNvSpPr>
              <p:nvPr/>
            </p:nvSpPr>
            <p:spPr bwMode="auto">
              <a:xfrm>
                <a:off x="4577" y="1757"/>
                <a:ext cx="193" cy="45"/>
              </a:xfrm>
              <a:custGeom>
                <a:avLst/>
                <a:gdLst>
                  <a:gd name="T0" fmla="*/ 0 w 578"/>
                  <a:gd name="T1" fmla="*/ 0 h 134"/>
                  <a:gd name="T2" fmla="*/ 1 w 578"/>
                  <a:gd name="T3" fmla="*/ 0 h 134"/>
                  <a:gd name="T4" fmla="*/ 1 w 578"/>
                  <a:gd name="T5" fmla="*/ 0 h 134"/>
                  <a:gd name="T6" fmla="*/ 1 w 578"/>
                  <a:gd name="T7" fmla="*/ 0 h 134"/>
                  <a:gd name="T8" fmla="*/ 1 w 578"/>
                  <a:gd name="T9" fmla="*/ 0 h 134"/>
                  <a:gd name="T10" fmla="*/ 1 w 578"/>
                  <a:gd name="T11" fmla="*/ 0 h 134"/>
                  <a:gd name="T12" fmla="*/ 1 w 578"/>
                  <a:gd name="T13" fmla="*/ 0 h 134"/>
                  <a:gd name="T14" fmla="*/ 1 w 578"/>
                  <a:gd name="T15" fmla="*/ 0 h 134"/>
                  <a:gd name="T16" fmla="*/ 1 w 578"/>
                  <a:gd name="T17" fmla="*/ 0 h 134"/>
                  <a:gd name="T18" fmla="*/ 1 w 578"/>
                  <a:gd name="T19" fmla="*/ 0 h 134"/>
                  <a:gd name="T20" fmla="*/ 0 w 578"/>
                  <a:gd name="T21" fmla="*/ 0 h 134"/>
                  <a:gd name="T22" fmla="*/ 0 w 578"/>
                  <a:gd name="T23" fmla="*/ 0 h 134"/>
                  <a:gd name="T24" fmla="*/ 0 w 578"/>
                  <a:gd name="T25" fmla="*/ 0 h 134"/>
                  <a:gd name="T26" fmla="*/ 0 w 578"/>
                  <a:gd name="T27" fmla="*/ 0 h 134"/>
                  <a:gd name="T28" fmla="*/ 0 w 578"/>
                  <a:gd name="T29" fmla="*/ 0 h 134"/>
                  <a:gd name="T30" fmla="*/ 0 w 578"/>
                  <a:gd name="T31" fmla="*/ 0 h 134"/>
                  <a:gd name="T32" fmla="*/ 0 w 578"/>
                  <a:gd name="T33" fmla="*/ 0 h 134"/>
                  <a:gd name="T34" fmla="*/ 0 w 578"/>
                  <a:gd name="T35" fmla="*/ 0 h 134"/>
                  <a:gd name="T36" fmla="*/ 0 w 578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8"/>
                  <a:gd name="T58" fmla="*/ 0 h 134"/>
                  <a:gd name="T59" fmla="*/ 578 w 578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8" h="134">
                    <a:moveTo>
                      <a:pt x="0" y="0"/>
                    </a:moveTo>
                    <a:lnTo>
                      <a:pt x="545" y="0"/>
                    </a:lnTo>
                    <a:lnTo>
                      <a:pt x="558" y="14"/>
                    </a:lnTo>
                    <a:lnTo>
                      <a:pt x="570" y="30"/>
                    </a:lnTo>
                    <a:lnTo>
                      <a:pt x="576" y="49"/>
                    </a:lnTo>
                    <a:lnTo>
                      <a:pt x="578" y="67"/>
                    </a:lnTo>
                    <a:lnTo>
                      <a:pt x="576" y="87"/>
                    </a:lnTo>
                    <a:lnTo>
                      <a:pt x="570" y="106"/>
                    </a:lnTo>
                    <a:lnTo>
                      <a:pt x="558" y="122"/>
                    </a:lnTo>
                    <a:lnTo>
                      <a:pt x="545" y="134"/>
                    </a:lnTo>
                    <a:lnTo>
                      <a:pt x="0" y="134"/>
                    </a:lnTo>
                    <a:lnTo>
                      <a:pt x="14" y="122"/>
                    </a:lnTo>
                    <a:lnTo>
                      <a:pt x="26" y="106"/>
                    </a:lnTo>
                    <a:lnTo>
                      <a:pt x="32" y="87"/>
                    </a:lnTo>
                    <a:lnTo>
                      <a:pt x="34" y="67"/>
                    </a:lnTo>
                    <a:lnTo>
                      <a:pt x="32" y="49"/>
                    </a:lnTo>
                    <a:lnTo>
                      <a:pt x="26" y="30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Freeform 87"/>
              <p:cNvSpPr>
                <a:spLocks/>
              </p:cNvSpPr>
              <p:nvPr/>
            </p:nvSpPr>
            <p:spPr bwMode="auto">
              <a:xfrm>
                <a:off x="4577" y="1757"/>
                <a:ext cx="193" cy="45"/>
              </a:xfrm>
              <a:custGeom>
                <a:avLst/>
                <a:gdLst>
                  <a:gd name="T0" fmla="*/ 0 w 578"/>
                  <a:gd name="T1" fmla="*/ 0 h 134"/>
                  <a:gd name="T2" fmla="*/ 1 w 578"/>
                  <a:gd name="T3" fmla="*/ 0 h 134"/>
                  <a:gd name="T4" fmla="*/ 1 w 578"/>
                  <a:gd name="T5" fmla="*/ 0 h 134"/>
                  <a:gd name="T6" fmla="*/ 1 w 578"/>
                  <a:gd name="T7" fmla="*/ 0 h 134"/>
                  <a:gd name="T8" fmla="*/ 1 w 578"/>
                  <a:gd name="T9" fmla="*/ 0 h 134"/>
                  <a:gd name="T10" fmla="*/ 1 w 578"/>
                  <a:gd name="T11" fmla="*/ 0 h 134"/>
                  <a:gd name="T12" fmla="*/ 1 w 578"/>
                  <a:gd name="T13" fmla="*/ 0 h 134"/>
                  <a:gd name="T14" fmla="*/ 1 w 578"/>
                  <a:gd name="T15" fmla="*/ 0 h 134"/>
                  <a:gd name="T16" fmla="*/ 1 w 578"/>
                  <a:gd name="T17" fmla="*/ 0 h 134"/>
                  <a:gd name="T18" fmla="*/ 1 w 578"/>
                  <a:gd name="T19" fmla="*/ 0 h 134"/>
                  <a:gd name="T20" fmla="*/ 0 w 578"/>
                  <a:gd name="T21" fmla="*/ 0 h 1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8"/>
                  <a:gd name="T34" fmla="*/ 0 h 134"/>
                  <a:gd name="T35" fmla="*/ 578 w 578"/>
                  <a:gd name="T36" fmla="*/ 134 h 1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8" h="134">
                    <a:moveTo>
                      <a:pt x="0" y="0"/>
                    </a:moveTo>
                    <a:lnTo>
                      <a:pt x="545" y="0"/>
                    </a:lnTo>
                    <a:lnTo>
                      <a:pt x="558" y="14"/>
                    </a:lnTo>
                    <a:lnTo>
                      <a:pt x="570" y="30"/>
                    </a:lnTo>
                    <a:lnTo>
                      <a:pt x="576" y="49"/>
                    </a:lnTo>
                    <a:lnTo>
                      <a:pt x="578" y="67"/>
                    </a:lnTo>
                    <a:lnTo>
                      <a:pt x="576" y="87"/>
                    </a:lnTo>
                    <a:lnTo>
                      <a:pt x="570" y="106"/>
                    </a:lnTo>
                    <a:lnTo>
                      <a:pt x="558" y="122"/>
                    </a:lnTo>
                    <a:lnTo>
                      <a:pt x="545" y="134"/>
                    </a:lnTo>
                    <a:lnTo>
                      <a:pt x="0" y="134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Freeform 88"/>
              <p:cNvSpPr>
                <a:spLocks/>
              </p:cNvSpPr>
              <p:nvPr/>
            </p:nvSpPr>
            <p:spPr bwMode="auto">
              <a:xfrm>
                <a:off x="4549" y="1706"/>
                <a:ext cx="193" cy="44"/>
              </a:xfrm>
              <a:custGeom>
                <a:avLst/>
                <a:gdLst>
                  <a:gd name="T0" fmla="*/ 0 w 579"/>
                  <a:gd name="T1" fmla="*/ 0 h 134"/>
                  <a:gd name="T2" fmla="*/ 1 w 579"/>
                  <a:gd name="T3" fmla="*/ 0 h 134"/>
                  <a:gd name="T4" fmla="*/ 1 w 579"/>
                  <a:gd name="T5" fmla="*/ 0 h 134"/>
                  <a:gd name="T6" fmla="*/ 1 w 579"/>
                  <a:gd name="T7" fmla="*/ 0 h 134"/>
                  <a:gd name="T8" fmla="*/ 1 w 579"/>
                  <a:gd name="T9" fmla="*/ 0 h 134"/>
                  <a:gd name="T10" fmla="*/ 1 w 579"/>
                  <a:gd name="T11" fmla="*/ 0 h 134"/>
                  <a:gd name="T12" fmla="*/ 1 w 579"/>
                  <a:gd name="T13" fmla="*/ 0 h 134"/>
                  <a:gd name="T14" fmla="*/ 1 w 579"/>
                  <a:gd name="T15" fmla="*/ 0 h 134"/>
                  <a:gd name="T16" fmla="*/ 1 w 579"/>
                  <a:gd name="T17" fmla="*/ 0 h 134"/>
                  <a:gd name="T18" fmla="*/ 1 w 579"/>
                  <a:gd name="T19" fmla="*/ 0 h 134"/>
                  <a:gd name="T20" fmla="*/ 0 w 579"/>
                  <a:gd name="T21" fmla="*/ 0 h 134"/>
                  <a:gd name="T22" fmla="*/ 0 w 579"/>
                  <a:gd name="T23" fmla="*/ 0 h 134"/>
                  <a:gd name="T24" fmla="*/ 0 w 579"/>
                  <a:gd name="T25" fmla="*/ 0 h 134"/>
                  <a:gd name="T26" fmla="*/ 0 w 579"/>
                  <a:gd name="T27" fmla="*/ 0 h 134"/>
                  <a:gd name="T28" fmla="*/ 0 w 579"/>
                  <a:gd name="T29" fmla="*/ 0 h 134"/>
                  <a:gd name="T30" fmla="*/ 0 w 579"/>
                  <a:gd name="T31" fmla="*/ 0 h 134"/>
                  <a:gd name="T32" fmla="*/ 0 w 579"/>
                  <a:gd name="T33" fmla="*/ 0 h 134"/>
                  <a:gd name="T34" fmla="*/ 0 w 579"/>
                  <a:gd name="T35" fmla="*/ 0 h 134"/>
                  <a:gd name="T36" fmla="*/ 0 w 579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9"/>
                  <a:gd name="T58" fmla="*/ 0 h 134"/>
                  <a:gd name="T59" fmla="*/ 579 w 579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9" h="134">
                    <a:moveTo>
                      <a:pt x="0" y="0"/>
                    </a:moveTo>
                    <a:lnTo>
                      <a:pt x="544" y="0"/>
                    </a:lnTo>
                    <a:lnTo>
                      <a:pt x="559" y="14"/>
                    </a:lnTo>
                    <a:lnTo>
                      <a:pt x="569" y="30"/>
                    </a:lnTo>
                    <a:lnTo>
                      <a:pt x="577" y="47"/>
                    </a:lnTo>
                    <a:lnTo>
                      <a:pt x="579" y="67"/>
                    </a:lnTo>
                    <a:lnTo>
                      <a:pt x="577" y="87"/>
                    </a:lnTo>
                    <a:lnTo>
                      <a:pt x="569" y="104"/>
                    </a:lnTo>
                    <a:lnTo>
                      <a:pt x="559" y="121"/>
                    </a:lnTo>
                    <a:lnTo>
                      <a:pt x="544" y="134"/>
                    </a:lnTo>
                    <a:lnTo>
                      <a:pt x="0" y="134"/>
                    </a:lnTo>
                    <a:lnTo>
                      <a:pt x="14" y="121"/>
                    </a:lnTo>
                    <a:lnTo>
                      <a:pt x="25" y="104"/>
                    </a:lnTo>
                    <a:lnTo>
                      <a:pt x="31" y="87"/>
                    </a:lnTo>
                    <a:lnTo>
                      <a:pt x="34" y="67"/>
                    </a:lnTo>
                    <a:lnTo>
                      <a:pt x="31" y="47"/>
                    </a:lnTo>
                    <a:lnTo>
                      <a:pt x="25" y="30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3" name="Line 89"/>
              <p:cNvSpPr>
                <a:spLocks noChangeShapeType="1"/>
              </p:cNvSpPr>
              <p:nvPr/>
            </p:nvSpPr>
            <p:spPr bwMode="auto">
              <a:xfrm>
                <a:off x="4560" y="1739"/>
                <a:ext cx="176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Line 90"/>
              <p:cNvSpPr>
                <a:spLocks noChangeShapeType="1"/>
              </p:cNvSpPr>
              <p:nvPr/>
            </p:nvSpPr>
            <p:spPr bwMode="auto">
              <a:xfrm>
                <a:off x="4560" y="1728"/>
                <a:ext cx="182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Line 91"/>
              <p:cNvSpPr>
                <a:spLocks noChangeShapeType="1"/>
              </p:cNvSpPr>
              <p:nvPr/>
            </p:nvSpPr>
            <p:spPr bwMode="auto">
              <a:xfrm>
                <a:off x="4560" y="1717"/>
                <a:ext cx="176" cy="1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6" name="Freeform 92"/>
              <p:cNvSpPr>
                <a:spLocks/>
              </p:cNvSpPr>
              <p:nvPr/>
            </p:nvSpPr>
            <p:spPr bwMode="auto">
              <a:xfrm>
                <a:off x="4549" y="1706"/>
                <a:ext cx="193" cy="44"/>
              </a:xfrm>
              <a:custGeom>
                <a:avLst/>
                <a:gdLst>
                  <a:gd name="T0" fmla="*/ 0 w 579"/>
                  <a:gd name="T1" fmla="*/ 0 h 134"/>
                  <a:gd name="T2" fmla="*/ 1 w 579"/>
                  <a:gd name="T3" fmla="*/ 0 h 134"/>
                  <a:gd name="T4" fmla="*/ 1 w 579"/>
                  <a:gd name="T5" fmla="*/ 0 h 134"/>
                  <a:gd name="T6" fmla="*/ 1 w 579"/>
                  <a:gd name="T7" fmla="*/ 0 h 134"/>
                  <a:gd name="T8" fmla="*/ 1 w 579"/>
                  <a:gd name="T9" fmla="*/ 0 h 134"/>
                  <a:gd name="T10" fmla="*/ 1 w 579"/>
                  <a:gd name="T11" fmla="*/ 0 h 134"/>
                  <a:gd name="T12" fmla="*/ 1 w 579"/>
                  <a:gd name="T13" fmla="*/ 0 h 134"/>
                  <a:gd name="T14" fmla="*/ 1 w 579"/>
                  <a:gd name="T15" fmla="*/ 0 h 134"/>
                  <a:gd name="T16" fmla="*/ 1 w 579"/>
                  <a:gd name="T17" fmla="*/ 0 h 134"/>
                  <a:gd name="T18" fmla="*/ 1 w 579"/>
                  <a:gd name="T19" fmla="*/ 0 h 134"/>
                  <a:gd name="T20" fmla="*/ 0 w 579"/>
                  <a:gd name="T21" fmla="*/ 0 h 134"/>
                  <a:gd name="T22" fmla="*/ 0 w 579"/>
                  <a:gd name="T23" fmla="*/ 0 h 134"/>
                  <a:gd name="T24" fmla="*/ 0 w 579"/>
                  <a:gd name="T25" fmla="*/ 0 h 134"/>
                  <a:gd name="T26" fmla="*/ 0 w 579"/>
                  <a:gd name="T27" fmla="*/ 0 h 134"/>
                  <a:gd name="T28" fmla="*/ 0 w 579"/>
                  <a:gd name="T29" fmla="*/ 0 h 134"/>
                  <a:gd name="T30" fmla="*/ 0 w 579"/>
                  <a:gd name="T31" fmla="*/ 0 h 134"/>
                  <a:gd name="T32" fmla="*/ 0 w 579"/>
                  <a:gd name="T33" fmla="*/ 0 h 134"/>
                  <a:gd name="T34" fmla="*/ 0 w 579"/>
                  <a:gd name="T35" fmla="*/ 0 h 134"/>
                  <a:gd name="T36" fmla="*/ 0 w 579"/>
                  <a:gd name="T37" fmla="*/ 0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9"/>
                  <a:gd name="T58" fmla="*/ 0 h 134"/>
                  <a:gd name="T59" fmla="*/ 579 w 579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9" h="134">
                    <a:moveTo>
                      <a:pt x="0" y="0"/>
                    </a:moveTo>
                    <a:lnTo>
                      <a:pt x="544" y="0"/>
                    </a:lnTo>
                    <a:lnTo>
                      <a:pt x="559" y="14"/>
                    </a:lnTo>
                    <a:lnTo>
                      <a:pt x="569" y="30"/>
                    </a:lnTo>
                    <a:lnTo>
                      <a:pt x="577" y="47"/>
                    </a:lnTo>
                    <a:lnTo>
                      <a:pt x="579" y="67"/>
                    </a:lnTo>
                    <a:lnTo>
                      <a:pt x="577" y="87"/>
                    </a:lnTo>
                    <a:lnTo>
                      <a:pt x="569" y="104"/>
                    </a:lnTo>
                    <a:lnTo>
                      <a:pt x="559" y="121"/>
                    </a:lnTo>
                    <a:lnTo>
                      <a:pt x="544" y="134"/>
                    </a:lnTo>
                    <a:lnTo>
                      <a:pt x="0" y="134"/>
                    </a:lnTo>
                    <a:lnTo>
                      <a:pt x="14" y="121"/>
                    </a:lnTo>
                    <a:lnTo>
                      <a:pt x="25" y="104"/>
                    </a:lnTo>
                    <a:lnTo>
                      <a:pt x="31" y="87"/>
                    </a:lnTo>
                    <a:lnTo>
                      <a:pt x="34" y="67"/>
                    </a:lnTo>
                    <a:lnTo>
                      <a:pt x="31" y="47"/>
                    </a:lnTo>
                    <a:lnTo>
                      <a:pt x="25" y="30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Freeform 93"/>
              <p:cNvSpPr>
                <a:spLocks/>
              </p:cNvSpPr>
              <p:nvPr/>
            </p:nvSpPr>
            <p:spPr bwMode="auto">
              <a:xfrm>
                <a:off x="4549" y="1706"/>
                <a:ext cx="193" cy="44"/>
              </a:xfrm>
              <a:custGeom>
                <a:avLst/>
                <a:gdLst>
                  <a:gd name="T0" fmla="*/ 0 w 579"/>
                  <a:gd name="T1" fmla="*/ 0 h 134"/>
                  <a:gd name="T2" fmla="*/ 1 w 579"/>
                  <a:gd name="T3" fmla="*/ 0 h 134"/>
                  <a:gd name="T4" fmla="*/ 1 w 579"/>
                  <a:gd name="T5" fmla="*/ 0 h 134"/>
                  <a:gd name="T6" fmla="*/ 1 w 579"/>
                  <a:gd name="T7" fmla="*/ 0 h 134"/>
                  <a:gd name="T8" fmla="*/ 1 w 579"/>
                  <a:gd name="T9" fmla="*/ 0 h 134"/>
                  <a:gd name="T10" fmla="*/ 1 w 579"/>
                  <a:gd name="T11" fmla="*/ 0 h 134"/>
                  <a:gd name="T12" fmla="*/ 1 w 579"/>
                  <a:gd name="T13" fmla="*/ 0 h 134"/>
                  <a:gd name="T14" fmla="*/ 1 w 579"/>
                  <a:gd name="T15" fmla="*/ 0 h 134"/>
                  <a:gd name="T16" fmla="*/ 1 w 579"/>
                  <a:gd name="T17" fmla="*/ 0 h 134"/>
                  <a:gd name="T18" fmla="*/ 1 w 579"/>
                  <a:gd name="T19" fmla="*/ 0 h 134"/>
                  <a:gd name="T20" fmla="*/ 0 w 579"/>
                  <a:gd name="T21" fmla="*/ 0 h 1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9"/>
                  <a:gd name="T34" fmla="*/ 0 h 134"/>
                  <a:gd name="T35" fmla="*/ 579 w 579"/>
                  <a:gd name="T36" fmla="*/ 134 h 1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9" h="134">
                    <a:moveTo>
                      <a:pt x="0" y="0"/>
                    </a:moveTo>
                    <a:lnTo>
                      <a:pt x="544" y="0"/>
                    </a:lnTo>
                    <a:lnTo>
                      <a:pt x="559" y="14"/>
                    </a:lnTo>
                    <a:lnTo>
                      <a:pt x="569" y="30"/>
                    </a:lnTo>
                    <a:lnTo>
                      <a:pt x="577" y="47"/>
                    </a:lnTo>
                    <a:lnTo>
                      <a:pt x="579" y="67"/>
                    </a:lnTo>
                    <a:lnTo>
                      <a:pt x="577" y="87"/>
                    </a:lnTo>
                    <a:lnTo>
                      <a:pt x="569" y="104"/>
                    </a:lnTo>
                    <a:lnTo>
                      <a:pt x="559" y="121"/>
                    </a:lnTo>
                    <a:lnTo>
                      <a:pt x="544" y="134"/>
                    </a:lnTo>
                    <a:lnTo>
                      <a:pt x="0" y="134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3850" y="2420938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ru-RU" b="0" dirty="0">
                <a:solidFill>
                  <a:srgbClr val="000099"/>
                </a:solidFill>
                <a:latin typeface="+mn-lt"/>
              </a:rPr>
              <a:t>Следит за работоспособностью сервера, на котором находится сайт и  несет ответственность за сетевую безопасность.</a:t>
            </a:r>
            <a:r>
              <a:rPr lang="ru-RU" b="0" dirty="0">
                <a:solidFill>
                  <a:srgbClr val="000066"/>
                </a:solidFill>
                <a:latin typeface="+mn-lt"/>
              </a:rPr>
              <a:t> </a:t>
            </a:r>
          </a:p>
        </p:txBody>
      </p:sp>
      <p:sp>
        <p:nvSpPr>
          <p:cNvPr id="19462" name="Rectangle 11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50825" y="260350"/>
            <a:ext cx="8424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i="1" u="sng">
                <a:solidFill>
                  <a:srgbClr val="993300"/>
                </a:solidFill>
              </a:rPr>
              <a:t>1 этап</a:t>
            </a:r>
            <a:r>
              <a:rPr lang="ru-RU" altLang="ru-RU" sz="2800" i="1">
                <a:solidFill>
                  <a:srgbClr val="993300"/>
                </a:solidFill>
              </a:rPr>
              <a:t>  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800" i="1">
                <a:solidFill>
                  <a:srgbClr val="993300"/>
                </a:solidFill>
              </a:rPr>
              <a:t>«Первые шаги на пути к работе в фирме»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214563"/>
            <a:ext cx="6197600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179388" y="188913"/>
            <a:ext cx="8785225" cy="6429375"/>
          </a:xfrm>
          <a:prstGeom prst="roundRect">
            <a:avLst>
              <a:gd name="adj" fmla="val 3292"/>
            </a:avLst>
          </a:prstGeom>
          <a:noFill/>
          <a:ln w="571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12725" y="156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endParaRPr lang="ru-RU" altLang="ru-RU" sz="2400" b="0">
              <a:solidFill>
                <a:schemeClr val="tx1"/>
              </a:solidFill>
              <a:latin typeface="Arial Cyr" panose="020B0604020202020204" pitchFamily="34" charset="0"/>
            </a:endParaRP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7848600" y="1676400"/>
            <a:ext cx="76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2133600" y="12192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28625"/>
            <a:ext cx="5391150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395288" y="404813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 </a:t>
            </a:r>
            <a:r>
              <a:rPr lang="ru-RU" altLang="ru-RU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редактирование и форматирование документа по образцу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SNV88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3071813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 descr="SNV883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57188"/>
            <a:ext cx="50720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2"/>
          <p:cNvSpPr>
            <a:spLocks noChangeArrowheads="1"/>
          </p:cNvSpPr>
          <p:nvPr/>
        </p:nvSpPr>
        <p:spPr bwMode="auto">
          <a:xfrm>
            <a:off x="179388" y="188913"/>
            <a:ext cx="8785225" cy="6429375"/>
          </a:xfrm>
          <a:prstGeom prst="roundRect">
            <a:avLst>
              <a:gd name="adj" fmla="val 3292"/>
            </a:avLst>
          </a:prstGeom>
          <a:noFill/>
          <a:ln w="571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0" y="5589588"/>
            <a:ext cx="9144000" cy="9969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3333FF"/>
                </a:solidFill>
                <a:latin typeface="Arial" charset="0"/>
              </a:rPr>
              <a:t>Архитектор, продюсер бизнеса компании </a:t>
            </a:r>
          </a:p>
          <a:p>
            <a:pPr algn="ctr" eaLnBrk="1" hangingPunct="1">
              <a:lnSpc>
                <a:spcPct val="105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3333FF"/>
                </a:solidFill>
                <a:latin typeface="Arial" charset="0"/>
              </a:rPr>
              <a:t>и опора </a:t>
            </a:r>
            <a:r>
              <a:rPr lang="ru-RU" sz="2800" dirty="0" err="1">
                <a:solidFill>
                  <a:srgbClr val="3333FF"/>
                </a:solidFill>
                <a:latin typeface="Arial" charset="0"/>
              </a:rPr>
              <a:t>ИТ-отдела</a:t>
            </a:r>
            <a:endParaRPr lang="ru-RU" sz="26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2133600"/>
            <a:ext cx="529272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b="0" dirty="0">
                <a:solidFill>
                  <a:srgbClr val="000099"/>
                </a:solidFill>
                <a:latin typeface="+mn-lt"/>
              </a:rPr>
              <a:t>Собирает информацию у всех участников производственного процесса, обрабатывает ее и описывает функционал. </a:t>
            </a:r>
          </a:p>
        </p:txBody>
      </p:sp>
      <p:pic>
        <p:nvPicPr>
          <p:cNvPr id="22532" name="Рисунок 4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30845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39552" y="1052736"/>
            <a:ext cx="6337300" cy="5047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40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Системный</a:t>
            </a:r>
            <a:r>
              <a:rPr lang="ru-RU" sz="40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аналитик</a:t>
            </a:r>
          </a:p>
        </p:txBody>
      </p:sp>
      <p:sp>
        <p:nvSpPr>
          <p:cNvPr id="6" name="Rectangle 115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51520" y="188640"/>
            <a:ext cx="8892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800" i="1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ru-RU" sz="2800" i="1" u="sng" dirty="0">
                <a:solidFill>
                  <a:srgbClr val="993300"/>
                </a:solidFill>
                <a:latin typeface="Arial" charset="0"/>
              </a:rPr>
              <a:t>2 этап</a:t>
            </a:r>
            <a:r>
              <a:rPr lang="ru-RU" sz="2800" i="1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ru-RU" sz="2800" i="1" strike="sngStrike" dirty="0">
                <a:solidFill>
                  <a:srgbClr val="993300"/>
                </a:solidFill>
                <a:latin typeface="Arial" charset="0"/>
              </a:rPr>
              <a:t>   </a:t>
            </a:r>
            <a:r>
              <a:rPr lang="ru-RU" sz="2800" i="1" dirty="0">
                <a:solidFill>
                  <a:srgbClr val="993300"/>
                </a:solidFill>
                <a:latin typeface="Arial" charset="0"/>
              </a:rPr>
              <a:t>«Диаграммы – это просто»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5225" cy="6429375"/>
          </a:xfrm>
          <a:prstGeom prst="roundRect">
            <a:avLst>
              <a:gd name="adj" fmla="val 3292"/>
            </a:avLst>
          </a:prstGeom>
          <a:solidFill>
            <a:schemeClr val="bg1"/>
          </a:solidFill>
          <a:ln w="5715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12725" y="156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endParaRPr lang="ru-RU" altLang="ru-RU" sz="2400" b="0">
              <a:solidFill>
                <a:schemeClr val="tx1"/>
              </a:solidFill>
              <a:latin typeface="Arial Cyr" panose="020B0604020202020204" pitchFamily="34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7848600" y="1676400"/>
            <a:ext cx="76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133600" y="12192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525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66065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51720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323850" y="2349500"/>
            <a:ext cx="583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1:  </a:t>
            </a:r>
            <a:r>
              <a:rPr lang="ru-RU" altLang="ru-RU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процент продаж компьютеров в сети магазинов виртуальной компьютерной фирмы «Компьютерия» и наглядно отразите их работу в виде диаграммы</a:t>
            </a:r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250825" y="4508500"/>
            <a:ext cx="396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2:  </a:t>
            </a:r>
            <a:r>
              <a:rPr lang="ru-RU" altLang="ru-RU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сравнительную диаграмму продаж всех товаров в магазинах фирмы «Компьютерия»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SNV883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74788"/>
            <a:ext cx="4711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179388" y="188913"/>
            <a:ext cx="8785225" cy="6429375"/>
          </a:xfrm>
          <a:prstGeom prst="roundRect">
            <a:avLst>
              <a:gd name="adj" fmla="val 3292"/>
            </a:avLst>
          </a:prstGeom>
          <a:noFill/>
          <a:ln w="571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88" y="692150"/>
            <a:ext cx="8424862" cy="474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В  ЦДТТ</a:t>
            </a: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№</a:t>
            </a: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ежегодно в рамках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«Недели науки и техники»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проводятся конкурсы по информационным технологиям, посвященные определенной тематике с учетом возраста. 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ru-RU" sz="28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Следуя традициям  был проведен конкурс «Профессии информационных технологий» среди обучающихся 6-7  классов образовательных учреждений 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0" name="Text Box 16"/>
          <p:cNvSpPr txBox="1">
            <a:spLocks noChangeArrowheads="1"/>
          </p:cNvSpPr>
          <p:nvPr/>
        </p:nvSpPr>
        <p:spPr bwMode="auto">
          <a:xfrm>
            <a:off x="0" y="5734050"/>
            <a:ext cx="9144000" cy="9779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defRPr/>
            </a:pPr>
            <a:endParaRPr lang="ru-RU" sz="800" i="1" dirty="0">
              <a:solidFill>
                <a:srgbClr val="99000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600" i="1" dirty="0">
                <a:solidFill>
                  <a:srgbClr val="3333FF"/>
                </a:solidFill>
                <a:latin typeface="Arial" charset="0"/>
              </a:rPr>
              <a:t>Отвечает за достижение поставленных целей бизнеса с помощью информационных технологий.  </a:t>
            </a:r>
          </a:p>
        </p:txBody>
      </p:sp>
      <p:sp>
        <p:nvSpPr>
          <p:cNvPr id="16387" name="Rectangle 17"/>
          <p:cNvSpPr>
            <a:spLocks noChangeArrowheads="1"/>
          </p:cNvSpPr>
          <p:nvPr/>
        </p:nvSpPr>
        <p:spPr bwMode="auto">
          <a:xfrm>
            <a:off x="0" y="2565400"/>
            <a:ext cx="5859463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b="0" dirty="0">
                <a:solidFill>
                  <a:srgbClr val="000099"/>
                </a:solidFill>
                <a:latin typeface="+mn-lt"/>
              </a:rPr>
              <a:t>Занимается разработкой стратегии, созданием и развитием корпоративной информационной системы.</a:t>
            </a:r>
          </a:p>
        </p:txBody>
      </p:sp>
      <p:sp>
        <p:nvSpPr>
          <p:cNvPr id="25604" name="WordArt 20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597535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  ИТ</a:t>
            </a:r>
          </a:p>
        </p:txBody>
      </p: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6804025" y="1773238"/>
            <a:ext cx="1824038" cy="3367087"/>
            <a:chOff x="4241" y="1026"/>
            <a:chExt cx="1104" cy="2257"/>
          </a:xfrm>
        </p:grpSpPr>
        <p:sp>
          <p:nvSpPr>
            <p:cNvPr id="25607" name="Freeform 4"/>
            <p:cNvSpPr>
              <a:spLocks/>
            </p:cNvSpPr>
            <p:nvPr/>
          </p:nvSpPr>
          <p:spPr bwMode="auto">
            <a:xfrm>
              <a:off x="4241" y="1480"/>
              <a:ext cx="1050" cy="1803"/>
            </a:xfrm>
            <a:custGeom>
              <a:avLst/>
              <a:gdLst>
                <a:gd name="T0" fmla="*/ 82 w 1295"/>
                <a:gd name="T1" fmla="*/ 89 h 2337"/>
                <a:gd name="T2" fmla="*/ 118 w 1295"/>
                <a:gd name="T3" fmla="*/ 174 h 2337"/>
                <a:gd name="T4" fmla="*/ 148 w 1295"/>
                <a:gd name="T5" fmla="*/ 174 h 2337"/>
                <a:gd name="T6" fmla="*/ 118 w 1295"/>
                <a:gd name="T7" fmla="*/ 77 h 2337"/>
                <a:gd name="T8" fmla="*/ 118 w 1295"/>
                <a:gd name="T9" fmla="*/ 19 h 2337"/>
                <a:gd name="T10" fmla="*/ 141 w 1295"/>
                <a:gd name="T11" fmla="*/ 66 h 2337"/>
                <a:gd name="T12" fmla="*/ 159 w 1295"/>
                <a:gd name="T13" fmla="*/ 57 h 2337"/>
                <a:gd name="T14" fmla="*/ 134 w 1295"/>
                <a:gd name="T15" fmla="*/ 0 h 2337"/>
                <a:gd name="T16" fmla="*/ 82 w 1295"/>
                <a:gd name="T17" fmla="*/ 3 h 2337"/>
                <a:gd name="T18" fmla="*/ 29 w 1295"/>
                <a:gd name="T19" fmla="*/ 0 h 2337"/>
                <a:gd name="T20" fmla="*/ 0 w 1295"/>
                <a:gd name="T21" fmla="*/ 60 h 2337"/>
                <a:gd name="T22" fmla="*/ 22 w 1295"/>
                <a:gd name="T23" fmla="*/ 66 h 2337"/>
                <a:gd name="T24" fmla="*/ 44 w 1295"/>
                <a:gd name="T25" fmla="*/ 19 h 2337"/>
                <a:gd name="T26" fmla="*/ 44 w 1295"/>
                <a:gd name="T27" fmla="*/ 77 h 2337"/>
                <a:gd name="T28" fmla="*/ 15 w 1295"/>
                <a:gd name="T29" fmla="*/ 174 h 2337"/>
                <a:gd name="T30" fmla="*/ 44 w 1295"/>
                <a:gd name="T31" fmla="*/ 174 h 2337"/>
                <a:gd name="T32" fmla="*/ 82 w 1295"/>
                <a:gd name="T33" fmla="*/ 89 h 23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95"/>
                <a:gd name="T52" fmla="*/ 0 h 2337"/>
                <a:gd name="T53" fmla="*/ 1295 w 1295"/>
                <a:gd name="T54" fmla="*/ 2337 h 23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95" h="2337">
                  <a:moveTo>
                    <a:pt x="663" y="1205"/>
                  </a:moveTo>
                  <a:lnTo>
                    <a:pt x="964" y="2337"/>
                  </a:lnTo>
                  <a:lnTo>
                    <a:pt x="1205" y="2337"/>
                  </a:lnTo>
                  <a:lnTo>
                    <a:pt x="964" y="1023"/>
                  </a:lnTo>
                  <a:lnTo>
                    <a:pt x="964" y="255"/>
                  </a:lnTo>
                  <a:lnTo>
                    <a:pt x="1144" y="876"/>
                  </a:lnTo>
                  <a:lnTo>
                    <a:pt x="1295" y="766"/>
                  </a:lnTo>
                  <a:lnTo>
                    <a:pt x="1084" y="0"/>
                  </a:lnTo>
                  <a:lnTo>
                    <a:pt x="663" y="37"/>
                  </a:lnTo>
                  <a:lnTo>
                    <a:pt x="241" y="0"/>
                  </a:lnTo>
                  <a:lnTo>
                    <a:pt x="0" y="803"/>
                  </a:lnTo>
                  <a:lnTo>
                    <a:pt x="181" y="876"/>
                  </a:lnTo>
                  <a:lnTo>
                    <a:pt x="361" y="255"/>
                  </a:lnTo>
                  <a:lnTo>
                    <a:pt x="361" y="1023"/>
                  </a:lnTo>
                  <a:lnTo>
                    <a:pt x="120" y="2337"/>
                  </a:lnTo>
                  <a:lnTo>
                    <a:pt x="361" y="2337"/>
                  </a:lnTo>
                  <a:lnTo>
                    <a:pt x="663" y="1205"/>
                  </a:lnTo>
                  <a:close/>
                </a:path>
              </a:pathLst>
            </a:custGeom>
            <a:solidFill>
              <a:srgbClr val="0000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11"/>
            <p:cNvSpPr>
              <a:spLocks/>
            </p:cNvSpPr>
            <p:nvPr/>
          </p:nvSpPr>
          <p:spPr bwMode="auto">
            <a:xfrm>
              <a:off x="4241" y="2118"/>
              <a:ext cx="150" cy="145"/>
            </a:xfrm>
            <a:custGeom>
              <a:avLst/>
              <a:gdLst>
                <a:gd name="T0" fmla="*/ 22 w 186"/>
                <a:gd name="T1" fmla="*/ 7 h 186"/>
                <a:gd name="T2" fmla="*/ 21 w 186"/>
                <a:gd name="T3" fmla="*/ 5 h 186"/>
                <a:gd name="T4" fmla="*/ 20 w 186"/>
                <a:gd name="T5" fmla="*/ 4 h 186"/>
                <a:gd name="T6" fmla="*/ 19 w 186"/>
                <a:gd name="T7" fmla="*/ 2 h 186"/>
                <a:gd name="T8" fmla="*/ 18 w 186"/>
                <a:gd name="T9" fmla="*/ 2 h 186"/>
                <a:gd name="T10" fmla="*/ 15 w 186"/>
                <a:gd name="T11" fmla="*/ 2 h 186"/>
                <a:gd name="T12" fmla="*/ 13 w 186"/>
                <a:gd name="T13" fmla="*/ 2 h 186"/>
                <a:gd name="T14" fmla="*/ 10 w 186"/>
                <a:gd name="T15" fmla="*/ 0 h 186"/>
                <a:gd name="T16" fmla="*/ 8 w 186"/>
                <a:gd name="T17" fmla="*/ 2 h 186"/>
                <a:gd name="T18" fmla="*/ 6 w 186"/>
                <a:gd name="T19" fmla="*/ 2 h 186"/>
                <a:gd name="T20" fmla="*/ 4 w 186"/>
                <a:gd name="T21" fmla="*/ 2 h 186"/>
                <a:gd name="T22" fmla="*/ 2 w 186"/>
                <a:gd name="T23" fmla="*/ 2 h 186"/>
                <a:gd name="T24" fmla="*/ 2 w 186"/>
                <a:gd name="T25" fmla="*/ 4 h 186"/>
                <a:gd name="T26" fmla="*/ 2 w 186"/>
                <a:gd name="T27" fmla="*/ 5 h 186"/>
                <a:gd name="T28" fmla="*/ 0 w 186"/>
                <a:gd name="T29" fmla="*/ 7 h 186"/>
                <a:gd name="T30" fmla="*/ 2 w 186"/>
                <a:gd name="T31" fmla="*/ 9 h 186"/>
                <a:gd name="T32" fmla="*/ 2 w 186"/>
                <a:gd name="T33" fmla="*/ 11 h 186"/>
                <a:gd name="T34" fmla="*/ 2 w 186"/>
                <a:gd name="T35" fmla="*/ 12 h 186"/>
                <a:gd name="T36" fmla="*/ 4 w 186"/>
                <a:gd name="T37" fmla="*/ 14 h 186"/>
                <a:gd name="T38" fmla="*/ 6 w 186"/>
                <a:gd name="T39" fmla="*/ 15 h 186"/>
                <a:gd name="T40" fmla="*/ 8 w 186"/>
                <a:gd name="T41" fmla="*/ 15 h 186"/>
                <a:gd name="T42" fmla="*/ 10 w 186"/>
                <a:gd name="T43" fmla="*/ 16 h 186"/>
                <a:gd name="T44" fmla="*/ 13 w 186"/>
                <a:gd name="T45" fmla="*/ 15 h 186"/>
                <a:gd name="T46" fmla="*/ 15 w 186"/>
                <a:gd name="T47" fmla="*/ 15 h 186"/>
                <a:gd name="T48" fmla="*/ 18 w 186"/>
                <a:gd name="T49" fmla="*/ 14 h 186"/>
                <a:gd name="T50" fmla="*/ 19 w 186"/>
                <a:gd name="T51" fmla="*/ 12 h 186"/>
                <a:gd name="T52" fmla="*/ 20 w 186"/>
                <a:gd name="T53" fmla="*/ 11 h 186"/>
                <a:gd name="T54" fmla="*/ 21 w 186"/>
                <a:gd name="T55" fmla="*/ 9 h 186"/>
                <a:gd name="T56" fmla="*/ 22 w 186"/>
                <a:gd name="T57" fmla="*/ 7 h 1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6"/>
                <a:gd name="T88" fmla="*/ 0 h 186"/>
                <a:gd name="T89" fmla="*/ 186 w 186"/>
                <a:gd name="T90" fmla="*/ 186 h 1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6" h="186">
                  <a:moveTo>
                    <a:pt x="186" y="93"/>
                  </a:moveTo>
                  <a:lnTo>
                    <a:pt x="184" y="73"/>
                  </a:lnTo>
                  <a:lnTo>
                    <a:pt x="176" y="53"/>
                  </a:lnTo>
                  <a:lnTo>
                    <a:pt x="165" y="35"/>
                  </a:lnTo>
                  <a:lnTo>
                    <a:pt x="151" y="21"/>
                  </a:lnTo>
                  <a:lnTo>
                    <a:pt x="133" y="9"/>
                  </a:lnTo>
                  <a:lnTo>
                    <a:pt x="113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2" y="9"/>
                  </a:lnTo>
                  <a:lnTo>
                    <a:pt x="35" y="21"/>
                  </a:lnTo>
                  <a:lnTo>
                    <a:pt x="20" y="35"/>
                  </a:lnTo>
                  <a:lnTo>
                    <a:pt x="9" y="53"/>
                  </a:lnTo>
                  <a:lnTo>
                    <a:pt x="3" y="73"/>
                  </a:lnTo>
                  <a:lnTo>
                    <a:pt x="0" y="93"/>
                  </a:lnTo>
                  <a:lnTo>
                    <a:pt x="3" y="114"/>
                  </a:lnTo>
                  <a:lnTo>
                    <a:pt x="9" y="133"/>
                  </a:lnTo>
                  <a:lnTo>
                    <a:pt x="20" y="151"/>
                  </a:lnTo>
                  <a:lnTo>
                    <a:pt x="35" y="166"/>
                  </a:lnTo>
                  <a:lnTo>
                    <a:pt x="52" y="177"/>
                  </a:lnTo>
                  <a:lnTo>
                    <a:pt x="72" y="184"/>
                  </a:lnTo>
                  <a:lnTo>
                    <a:pt x="93" y="186"/>
                  </a:lnTo>
                  <a:lnTo>
                    <a:pt x="113" y="184"/>
                  </a:lnTo>
                  <a:lnTo>
                    <a:pt x="133" y="177"/>
                  </a:lnTo>
                  <a:lnTo>
                    <a:pt x="151" y="166"/>
                  </a:lnTo>
                  <a:lnTo>
                    <a:pt x="165" y="151"/>
                  </a:lnTo>
                  <a:lnTo>
                    <a:pt x="176" y="133"/>
                  </a:lnTo>
                  <a:lnTo>
                    <a:pt x="184" y="114"/>
                  </a:lnTo>
                  <a:lnTo>
                    <a:pt x="186" y="93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12"/>
            <p:cNvSpPr>
              <a:spLocks/>
            </p:cNvSpPr>
            <p:nvPr/>
          </p:nvSpPr>
          <p:spPr bwMode="auto">
            <a:xfrm>
              <a:off x="5196" y="2096"/>
              <a:ext cx="149" cy="145"/>
            </a:xfrm>
            <a:custGeom>
              <a:avLst/>
              <a:gdLst>
                <a:gd name="T0" fmla="*/ 22 w 185"/>
                <a:gd name="T1" fmla="*/ 7 h 186"/>
                <a:gd name="T2" fmla="*/ 21 w 185"/>
                <a:gd name="T3" fmla="*/ 5 h 186"/>
                <a:gd name="T4" fmla="*/ 20 w 185"/>
                <a:gd name="T5" fmla="*/ 4 h 186"/>
                <a:gd name="T6" fmla="*/ 19 w 185"/>
                <a:gd name="T7" fmla="*/ 2 h 186"/>
                <a:gd name="T8" fmla="*/ 18 w 185"/>
                <a:gd name="T9" fmla="*/ 2 h 186"/>
                <a:gd name="T10" fmla="*/ 15 w 185"/>
                <a:gd name="T11" fmla="*/ 2 h 186"/>
                <a:gd name="T12" fmla="*/ 13 w 185"/>
                <a:gd name="T13" fmla="*/ 2 h 186"/>
                <a:gd name="T14" fmla="*/ 10 w 185"/>
                <a:gd name="T15" fmla="*/ 0 h 186"/>
                <a:gd name="T16" fmla="*/ 8 w 185"/>
                <a:gd name="T17" fmla="*/ 2 h 186"/>
                <a:gd name="T18" fmla="*/ 6 w 185"/>
                <a:gd name="T19" fmla="*/ 2 h 186"/>
                <a:gd name="T20" fmla="*/ 4 w 185"/>
                <a:gd name="T21" fmla="*/ 2 h 186"/>
                <a:gd name="T22" fmla="*/ 2 w 185"/>
                <a:gd name="T23" fmla="*/ 2 h 186"/>
                <a:gd name="T24" fmla="*/ 2 w 185"/>
                <a:gd name="T25" fmla="*/ 4 h 186"/>
                <a:gd name="T26" fmla="*/ 2 w 185"/>
                <a:gd name="T27" fmla="*/ 5 h 186"/>
                <a:gd name="T28" fmla="*/ 0 w 185"/>
                <a:gd name="T29" fmla="*/ 7 h 186"/>
                <a:gd name="T30" fmla="*/ 2 w 185"/>
                <a:gd name="T31" fmla="*/ 9 h 186"/>
                <a:gd name="T32" fmla="*/ 2 w 185"/>
                <a:gd name="T33" fmla="*/ 11 h 186"/>
                <a:gd name="T34" fmla="*/ 2 w 185"/>
                <a:gd name="T35" fmla="*/ 12 h 186"/>
                <a:gd name="T36" fmla="*/ 4 w 185"/>
                <a:gd name="T37" fmla="*/ 14 h 186"/>
                <a:gd name="T38" fmla="*/ 6 w 185"/>
                <a:gd name="T39" fmla="*/ 15 h 186"/>
                <a:gd name="T40" fmla="*/ 8 w 185"/>
                <a:gd name="T41" fmla="*/ 15 h 186"/>
                <a:gd name="T42" fmla="*/ 10 w 185"/>
                <a:gd name="T43" fmla="*/ 16 h 186"/>
                <a:gd name="T44" fmla="*/ 13 w 185"/>
                <a:gd name="T45" fmla="*/ 15 h 186"/>
                <a:gd name="T46" fmla="*/ 15 w 185"/>
                <a:gd name="T47" fmla="*/ 15 h 186"/>
                <a:gd name="T48" fmla="*/ 18 w 185"/>
                <a:gd name="T49" fmla="*/ 14 h 186"/>
                <a:gd name="T50" fmla="*/ 19 w 185"/>
                <a:gd name="T51" fmla="*/ 12 h 186"/>
                <a:gd name="T52" fmla="*/ 20 w 185"/>
                <a:gd name="T53" fmla="*/ 11 h 186"/>
                <a:gd name="T54" fmla="*/ 21 w 185"/>
                <a:gd name="T55" fmla="*/ 9 h 186"/>
                <a:gd name="T56" fmla="*/ 22 w 185"/>
                <a:gd name="T57" fmla="*/ 7 h 1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186"/>
                <a:gd name="T89" fmla="*/ 185 w 185"/>
                <a:gd name="T90" fmla="*/ 186 h 1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186">
                  <a:moveTo>
                    <a:pt x="185" y="93"/>
                  </a:moveTo>
                  <a:lnTo>
                    <a:pt x="183" y="72"/>
                  </a:lnTo>
                  <a:lnTo>
                    <a:pt x="177" y="52"/>
                  </a:lnTo>
                  <a:lnTo>
                    <a:pt x="166" y="34"/>
                  </a:lnTo>
                  <a:lnTo>
                    <a:pt x="151" y="20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3" y="2"/>
                  </a:lnTo>
                  <a:lnTo>
                    <a:pt x="53" y="8"/>
                  </a:lnTo>
                  <a:lnTo>
                    <a:pt x="35" y="20"/>
                  </a:lnTo>
                  <a:lnTo>
                    <a:pt x="21" y="34"/>
                  </a:lnTo>
                  <a:lnTo>
                    <a:pt x="9" y="52"/>
                  </a:lnTo>
                  <a:lnTo>
                    <a:pt x="2" y="72"/>
                  </a:lnTo>
                  <a:lnTo>
                    <a:pt x="0" y="93"/>
                  </a:lnTo>
                  <a:lnTo>
                    <a:pt x="2" y="114"/>
                  </a:lnTo>
                  <a:lnTo>
                    <a:pt x="9" y="134"/>
                  </a:lnTo>
                  <a:lnTo>
                    <a:pt x="21" y="151"/>
                  </a:lnTo>
                  <a:lnTo>
                    <a:pt x="35" y="166"/>
                  </a:lnTo>
                  <a:lnTo>
                    <a:pt x="53" y="177"/>
                  </a:lnTo>
                  <a:lnTo>
                    <a:pt x="73" y="183"/>
                  </a:lnTo>
                  <a:lnTo>
                    <a:pt x="92" y="186"/>
                  </a:lnTo>
                  <a:lnTo>
                    <a:pt x="114" y="183"/>
                  </a:lnTo>
                  <a:lnTo>
                    <a:pt x="133" y="177"/>
                  </a:lnTo>
                  <a:lnTo>
                    <a:pt x="151" y="166"/>
                  </a:lnTo>
                  <a:lnTo>
                    <a:pt x="166" y="151"/>
                  </a:lnTo>
                  <a:lnTo>
                    <a:pt x="177" y="134"/>
                  </a:lnTo>
                  <a:lnTo>
                    <a:pt x="183" y="114"/>
                  </a:lnTo>
                  <a:lnTo>
                    <a:pt x="185" y="93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AutoShape 24"/>
            <p:cNvSpPr>
              <a:spLocks noChangeArrowheads="1"/>
            </p:cNvSpPr>
            <p:nvPr/>
          </p:nvSpPr>
          <p:spPr bwMode="auto">
            <a:xfrm rot="10800000">
              <a:off x="4604" y="1480"/>
              <a:ext cx="362" cy="40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rgbClr val="CC33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 b="1">
                  <a:solidFill>
                    <a:srgbClr val="CC33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 b="1">
                  <a:solidFill>
                    <a:srgbClr val="CC33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 b="1">
                  <a:solidFill>
                    <a:srgbClr val="CC33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 b="1">
                  <a:solidFill>
                    <a:srgbClr val="CC33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CC33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ru-RU" altLang="ru-RU"/>
            </a:p>
          </p:txBody>
        </p:sp>
        <p:sp>
          <p:nvSpPr>
            <p:cNvPr id="25611" name="Freeform 19"/>
            <p:cNvSpPr>
              <a:spLocks/>
            </p:cNvSpPr>
            <p:nvPr/>
          </p:nvSpPr>
          <p:spPr bwMode="auto">
            <a:xfrm rot="900000">
              <a:off x="4694" y="1480"/>
              <a:ext cx="186" cy="135"/>
            </a:xfrm>
            <a:custGeom>
              <a:avLst/>
              <a:gdLst>
                <a:gd name="T0" fmla="*/ 0 w 93"/>
                <a:gd name="T1" fmla="*/ 1531 h 93"/>
                <a:gd name="T2" fmla="*/ 18432 w 93"/>
                <a:gd name="T3" fmla="*/ 3873 h 93"/>
                <a:gd name="T4" fmla="*/ 56320 w 93"/>
                <a:gd name="T5" fmla="*/ 2323 h 93"/>
                <a:gd name="T6" fmla="*/ 95232 w 93"/>
                <a:gd name="T7" fmla="*/ 2323 h 93"/>
                <a:gd name="T8" fmla="*/ 95232 w 93"/>
                <a:gd name="T9" fmla="*/ 0 h 93"/>
                <a:gd name="T10" fmla="*/ 56320 w 93"/>
                <a:gd name="T11" fmla="*/ 1531 h 93"/>
                <a:gd name="T12" fmla="*/ 0 w 93"/>
                <a:gd name="T13" fmla="*/ 1531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93"/>
                <a:gd name="T23" fmla="*/ 93 w 93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93">
                  <a:moveTo>
                    <a:pt x="0" y="37"/>
                  </a:moveTo>
                  <a:lnTo>
                    <a:pt x="18" y="93"/>
                  </a:lnTo>
                  <a:lnTo>
                    <a:pt x="55" y="56"/>
                  </a:lnTo>
                  <a:lnTo>
                    <a:pt x="93" y="56"/>
                  </a:lnTo>
                  <a:lnTo>
                    <a:pt x="93" y="0"/>
                  </a:lnTo>
                  <a:lnTo>
                    <a:pt x="55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Freeform 3"/>
            <p:cNvSpPr>
              <a:spLocks/>
            </p:cNvSpPr>
            <p:nvPr/>
          </p:nvSpPr>
          <p:spPr bwMode="auto">
            <a:xfrm>
              <a:off x="4604" y="1026"/>
              <a:ext cx="391" cy="462"/>
            </a:xfrm>
            <a:custGeom>
              <a:avLst/>
              <a:gdLst>
                <a:gd name="T0" fmla="*/ 57 w 484"/>
                <a:gd name="T1" fmla="*/ 28 h 585"/>
                <a:gd name="T2" fmla="*/ 57 w 484"/>
                <a:gd name="T3" fmla="*/ 24 h 585"/>
                <a:gd name="T4" fmla="*/ 56 w 484"/>
                <a:gd name="T5" fmla="*/ 21 h 585"/>
                <a:gd name="T6" fmla="*/ 56 w 484"/>
                <a:gd name="T7" fmla="*/ 17 h 585"/>
                <a:gd name="T8" fmla="*/ 53 w 484"/>
                <a:gd name="T9" fmla="*/ 14 h 585"/>
                <a:gd name="T10" fmla="*/ 53 w 484"/>
                <a:gd name="T11" fmla="*/ 11 h 585"/>
                <a:gd name="T12" fmla="*/ 50 w 484"/>
                <a:gd name="T13" fmla="*/ 8 h 585"/>
                <a:gd name="T14" fmla="*/ 48 w 484"/>
                <a:gd name="T15" fmla="*/ 6 h 585"/>
                <a:gd name="T16" fmla="*/ 44 w 484"/>
                <a:gd name="T17" fmla="*/ 4 h 585"/>
                <a:gd name="T18" fmla="*/ 41 w 484"/>
                <a:gd name="T19" fmla="*/ 2 h 585"/>
                <a:gd name="T20" fmla="*/ 37 w 484"/>
                <a:gd name="T21" fmla="*/ 2 h 585"/>
                <a:gd name="T22" fmla="*/ 35 w 484"/>
                <a:gd name="T23" fmla="*/ 2 h 585"/>
                <a:gd name="T24" fmla="*/ 31 w 484"/>
                <a:gd name="T25" fmla="*/ 0 h 585"/>
                <a:gd name="T26" fmla="*/ 27 w 484"/>
                <a:gd name="T27" fmla="*/ 0 h 585"/>
                <a:gd name="T28" fmla="*/ 23 w 484"/>
                <a:gd name="T29" fmla="*/ 2 h 585"/>
                <a:gd name="T30" fmla="*/ 20 w 484"/>
                <a:gd name="T31" fmla="*/ 2 h 585"/>
                <a:gd name="T32" fmla="*/ 17 w 484"/>
                <a:gd name="T33" fmla="*/ 2 h 585"/>
                <a:gd name="T34" fmla="*/ 14 w 484"/>
                <a:gd name="T35" fmla="*/ 4 h 585"/>
                <a:gd name="T36" fmla="*/ 10 w 484"/>
                <a:gd name="T37" fmla="*/ 6 h 585"/>
                <a:gd name="T38" fmla="*/ 8 w 484"/>
                <a:gd name="T39" fmla="*/ 8 h 585"/>
                <a:gd name="T40" fmla="*/ 5 w 484"/>
                <a:gd name="T41" fmla="*/ 11 h 585"/>
                <a:gd name="T42" fmla="*/ 3 w 484"/>
                <a:gd name="T43" fmla="*/ 14 h 585"/>
                <a:gd name="T44" fmla="*/ 2 w 484"/>
                <a:gd name="T45" fmla="*/ 17 h 585"/>
                <a:gd name="T46" fmla="*/ 2 w 484"/>
                <a:gd name="T47" fmla="*/ 21 h 585"/>
                <a:gd name="T48" fmla="*/ 2 w 484"/>
                <a:gd name="T49" fmla="*/ 24 h 585"/>
                <a:gd name="T50" fmla="*/ 0 w 484"/>
                <a:gd name="T51" fmla="*/ 28 h 585"/>
                <a:gd name="T52" fmla="*/ 2 w 484"/>
                <a:gd name="T53" fmla="*/ 31 h 585"/>
                <a:gd name="T54" fmla="*/ 2 w 484"/>
                <a:gd name="T55" fmla="*/ 34 h 585"/>
                <a:gd name="T56" fmla="*/ 2 w 484"/>
                <a:gd name="T57" fmla="*/ 38 h 585"/>
                <a:gd name="T58" fmla="*/ 3 w 484"/>
                <a:gd name="T59" fmla="*/ 41 h 585"/>
                <a:gd name="T60" fmla="*/ 5 w 484"/>
                <a:gd name="T61" fmla="*/ 43 h 585"/>
                <a:gd name="T62" fmla="*/ 8 w 484"/>
                <a:gd name="T63" fmla="*/ 46 h 585"/>
                <a:gd name="T64" fmla="*/ 10 w 484"/>
                <a:gd name="T65" fmla="*/ 49 h 585"/>
                <a:gd name="T66" fmla="*/ 14 w 484"/>
                <a:gd name="T67" fmla="*/ 51 h 585"/>
                <a:gd name="T68" fmla="*/ 17 w 484"/>
                <a:gd name="T69" fmla="*/ 53 h 585"/>
                <a:gd name="T70" fmla="*/ 20 w 484"/>
                <a:gd name="T71" fmla="*/ 54 h 585"/>
                <a:gd name="T72" fmla="*/ 23 w 484"/>
                <a:gd name="T73" fmla="*/ 54 h 585"/>
                <a:gd name="T74" fmla="*/ 27 w 484"/>
                <a:gd name="T75" fmla="*/ 54 h 585"/>
                <a:gd name="T76" fmla="*/ 31 w 484"/>
                <a:gd name="T77" fmla="*/ 54 h 585"/>
                <a:gd name="T78" fmla="*/ 35 w 484"/>
                <a:gd name="T79" fmla="*/ 54 h 585"/>
                <a:gd name="T80" fmla="*/ 37 w 484"/>
                <a:gd name="T81" fmla="*/ 54 h 585"/>
                <a:gd name="T82" fmla="*/ 41 w 484"/>
                <a:gd name="T83" fmla="*/ 53 h 585"/>
                <a:gd name="T84" fmla="*/ 44 w 484"/>
                <a:gd name="T85" fmla="*/ 51 h 585"/>
                <a:gd name="T86" fmla="*/ 48 w 484"/>
                <a:gd name="T87" fmla="*/ 49 h 585"/>
                <a:gd name="T88" fmla="*/ 50 w 484"/>
                <a:gd name="T89" fmla="*/ 46 h 585"/>
                <a:gd name="T90" fmla="*/ 53 w 484"/>
                <a:gd name="T91" fmla="*/ 43 h 585"/>
                <a:gd name="T92" fmla="*/ 53 w 484"/>
                <a:gd name="T93" fmla="*/ 41 h 585"/>
                <a:gd name="T94" fmla="*/ 56 w 484"/>
                <a:gd name="T95" fmla="*/ 38 h 585"/>
                <a:gd name="T96" fmla="*/ 56 w 484"/>
                <a:gd name="T97" fmla="*/ 34 h 585"/>
                <a:gd name="T98" fmla="*/ 57 w 484"/>
                <a:gd name="T99" fmla="*/ 31 h 585"/>
                <a:gd name="T100" fmla="*/ 57 w 484"/>
                <a:gd name="T101" fmla="*/ 28 h 5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4"/>
                <a:gd name="T154" fmla="*/ 0 h 585"/>
                <a:gd name="T155" fmla="*/ 484 w 484"/>
                <a:gd name="T156" fmla="*/ 585 h 5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4" h="585">
                  <a:moveTo>
                    <a:pt x="484" y="292"/>
                  </a:moveTo>
                  <a:lnTo>
                    <a:pt x="483" y="256"/>
                  </a:lnTo>
                  <a:lnTo>
                    <a:pt x="476" y="220"/>
                  </a:lnTo>
                  <a:lnTo>
                    <a:pt x="468" y="185"/>
                  </a:lnTo>
                  <a:lnTo>
                    <a:pt x="454" y="152"/>
                  </a:lnTo>
                  <a:lnTo>
                    <a:pt x="438" y="121"/>
                  </a:lnTo>
                  <a:lnTo>
                    <a:pt x="418" y="92"/>
                  </a:lnTo>
                  <a:lnTo>
                    <a:pt x="396" y="67"/>
                  </a:lnTo>
                  <a:lnTo>
                    <a:pt x="372" y="46"/>
                  </a:lnTo>
                  <a:lnTo>
                    <a:pt x="345" y="28"/>
                  </a:lnTo>
                  <a:lnTo>
                    <a:pt x="316" y="14"/>
                  </a:lnTo>
                  <a:lnTo>
                    <a:pt x="288" y="5"/>
                  </a:lnTo>
                  <a:lnTo>
                    <a:pt x="257" y="0"/>
                  </a:lnTo>
                  <a:lnTo>
                    <a:pt x="227" y="0"/>
                  </a:lnTo>
                  <a:lnTo>
                    <a:pt x="198" y="5"/>
                  </a:lnTo>
                  <a:lnTo>
                    <a:pt x="168" y="14"/>
                  </a:lnTo>
                  <a:lnTo>
                    <a:pt x="139" y="28"/>
                  </a:lnTo>
                  <a:lnTo>
                    <a:pt x="113" y="46"/>
                  </a:lnTo>
                  <a:lnTo>
                    <a:pt x="88" y="67"/>
                  </a:lnTo>
                  <a:lnTo>
                    <a:pt x="66" y="92"/>
                  </a:lnTo>
                  <a:lnTo>
                    <a:pt x="46" y="121"/>
                  </a:lnTo>
                  <a:lnTo>
                    <a:pt x="30" y="152"/>
                  </a:lnTo>
                  <a:lnTo>
                    <a:pt x="18" y="185"/>
                  </a:lnTo>
                  <a:lnTo>
                    <a:pt x="8" y="220"/>
                  </a:lnTo>
                  <a:lnTo>
                    <a:pt x="3" y="256"/>
                  </a:lnTo>
                  <a:lnTo>
                    <a:pt x="0" y="292"/>
                  </a:lnTo>
                  <a:lnTo>
                    <a:pt x="3" y="329"/>
                  </a:lnTo>
                  <a:lnTo>
                    <a:pt x="8" y="365"/>
                  </a:lnTo>
                  <a:lnTo>
                    <a:pt x="18" y="400"/>
                  </a:lnTo>
                  <a:lnTo>
                    <a:pt x="30" y="433"/>
                  </a:lnTo>
                  <a:lnTo>
                    <a:pt x="46" y="464"/>
                  </a:lnTo>
                  <a:lnTo>
                    <a:pt x="66" y="493"/>
                  </a:lnTo>
                  <a:lnTo>
                    <a:pt x="88" y="518"/>
                  </a:lnTo>
                  <a:lnTo>
                    <a:pt x="113" y="539"/>
                  </a:lnTo>
                  <a:lnTo>
                    <a:pt x="139" y="557"/>
                  </a:lnTo>
                  <a:lnTo>
                    <a:pt x="168" y="571"/>
                  </a:lnTo>
                  <a:lnTo>
                    <a:pt x="198" y="580"/>
                  </a:lnTo>
                  <a:lnTo>
                    <a:pt x="227" y="585"/>
                  </a:lnTo>
                  <a:lnTo>
                    <a:pt x="257" y="585"/>
                  </a:lnTo>
                  <a:lnTo>
                    <a:pt x="288" y="580"/>
                  </a:lnTo>
                  <a:lnTo>
                    <a:pt x="316" y="571"/>
                  </a:lnTo>
                  <a:lnTo>
                    <a:pt x="345" y="557"/>
                  </a:lnTo>
                  <a:lnTo>
                    <a:pt x="372" y="539"/>
                  </a:lnTo>
                  <a:lnTo>
                    <a:pt x="396" y="518"/>
                  </a:lnTo>
                  <a:lnTo>
                    <a:pt x="418" y="493"/>
                  </a:lnTo>
                  <a:lnTo>
                    <a:pt x="438" y="464"/>
                  </a:lnTo>
                  <a:lnTo>
                    <a:pt x="454" y="433"/>
                  </a:lnTo>
                  <a:lnTo>
                    <a:pt x="468" y="400"/>
                  </a:lnTo>
                  <a:lnTo>
                    <a:pt x="476" y="365"/>
                  </a:lnTo>
                  <a:lnTo>
                    <a:pt x="483" y="329"/>
                  </a:lnTo>
                  <a:lnTo>
                    <a:pt x="484" y="292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6" name="Прямоугольник 12"/>
          <p:cNvSpPr>
            <a:spLocks noChangeArrowheads="1"/>
          </p:cNvSpPr>
          <p:nvPr/>
        </p:nvSpPr>
        <p:spPr bwMode="auto">
          <a:xfrm>
            <a:off x="179388" y="0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i="1" u="sng">
                <a:solidFill>
                  <a:srgbClr val="993300"/>
                </a:solidFill>
              </a:rPr>
              <a:t>3 этап</a:t>
            </a:r>
            <a:r>
              <a:rPr lang="ru-RU" altLang="ru-RU" sz="2800" i="1">
                <a:solidFill>
                  <a:srgbClr val="993300"/>
                </a:solidFill>
              </a:rPr>
              <a:t>   «Эрудиты – нужные люди на фирме!»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50825" y="188913"/>
            <a:ext cx="8713788" cy="6429375"/>
          </a:xfrm>
          <a:prstGeom prst="roundRect">
            <a:avLst>
              <a:gd name="adj" fmla="val 3292"/>
            </a:avLst>
          </a:prstGeom>
          <a:noFill/>
          <a:ln w="571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2725" y="156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</a:pPr>
            <a:endParaRPr lang="ru-RU" altLang="ru-RU" sz="2400" b="0">
              <a:solidFill>
                <a:schemeClr val="tx1"/>
              </a:solidFill>
              <a:latin typeface="Arial Cyr" panose="020B0604020202020204" pitchFamily="34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7848600" y="1676400"/>
            <a:ext cx="76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133600" y="12192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750"/>
            <a:ext cx="4911725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3"/>
          <p:cNvSpPr txBox="1">
            <a:spLocks noChangeArrowheads="1"/>
          </p:cNvSpPr>
          <p:nvPr/>
        </p:nvSpPr>
        <p:spPr bwMode="auto">
          <a:xfrm>
            <a:off x="395288" y="620713"/>
            <a:ext cx="2881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1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: </a:t>
            </a:r>
            <a:r>
              <a:rPr lang="ru-RU" altLang="ru-RU" sz="1800" b="0">
                <a:solidFill>
                  <a:schemeClr val="tx1"/>
                </a:solidFill>
              </a:rPr>
              <a:t>ответьте на вопросы, заданные директором ИТ, который ценит в специалистах эрудицию, смекалку, умение находить выход из любых сложных ситуаций.</a:t>
            </a:r>
            <a:endParaRPr lang="ru-RU" altLang="ru-RU" sz="1800" i="1">
              <a:solidFill>
                <a:schemeClr val="tx1"/>
              </a:solidFill>
            </a:endParaRPr>
          </a:p>
        </p:txBody>
      </p:sp>
      <p:pic>
        <p:nvPicPr>
          <p:cNvPr id="26632" name="Рисунок 8" descr="IMG_20160210_1502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482975"/>
            <a:ext cx="192881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SNV883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8625"/>
            <a:ext cx="55721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1" descr="SNV883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00438"/>
            <a:ext cx="477678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2"/>
          <p:cNvSpPr>
            <a:spLocks noChangeArrowheads="1"/>
          </p:cNvSpPr>
          <p:nvPr/>
        </p:nvSpPr>
        <p:spPr bwMode="auto">
          <a:xfrm>
            <a:off x="250825" y="188913"/>
            <a:ext cx="8713788" cy="6429375"/>
          </a:xfrm>
          <a:prstGeom prst="roundRect">
            <a:avLst>
              <a:gd name="adj" fmla="val 3292"/>
            </a:avLst>
          </a:prstGeom>
          <a:noFill/>
          <a:ln w="571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388" y="2060575"/>
            <a:ext cx="5832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b="0" dirty="0">
                <a:solidFill>
                  <a:srgbClr val="000099"/>
                </a:solidFill>
                <a:latin typeface="+mn-lt"/>
              </a:rPr>
              <a:t>Старается упростить и облегчить жизнь пользователя, сделать работу продуктивной, удобной и приятной.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5484813"/>
            <a:ext cx="9144000" cy="13731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800" i="1" dirty="0" err="1">
                <a:solidFill>
                  <a:srgbClr val="3333FF"/>
                </a:solidFill>
                <a:latin typeface="Arial" charset="0"/>
              </a:rPr>
              <a:t>Юзабилит</a:t>
            </a:r>
            <a:r>
              <a:rPr lang="ru-RU" sz="2800" i="1" dirty="0">
                <a:solidFill>
                  <a:srgbClr val="3333FF"/>
                </a:solidFill>
                <a:latin typeface="Arial" charset="0"/>
              </a:rPr>
              <a:t> исследует процессы и средства информационного взаимодействия  между человеком и машиной. </a:t>
            </a:r>
          </a:p>
        </p:txBody>
      </p:sp>
      <p:sp>
        <p:nvSpPr>
          <p:cNvPr id="28676" name="WordArt 13"/>
          <p:cNvSpPr>
            <a:spLocks noChangeArrowheads="1" noChangeShapeType="1"/>
          </p:cNvSpPr>
          <p:nvPr/>
        </p:nvSpPr>
        <p:spPr bwMode="auto">
          <a:xfrm>
            <a:off x="1042988" y="1052513"/>
            <a:ext cx="65484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Ю з а б и л и с т</a:t>
            </a:r>
          </a:p>
        </p:txBody>
      </p:sp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6372225" y="2070100"/>
          <a:ext cx="2476500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Точечный рисунок" r:id="rId4" imgW="1828571" imgH="1495634" progId="Paint.Picture">
                  <p:embed/>
                </p:oleObj>
              </mc:Choice>
              <mc:Fallback>
                <p:oleObj name="Точечный рисунок" r:id="rId4" imgW="1828571" imgH="149563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070100"/>
                        <a:ext cx="2476500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19"/>
          <p:cNvSpPr>
            <a:spLocks noChangeArrowheads="1"/>
          </p:cNvSpPr>
          <p:nvPr/>
        </p:nvSpPr>
        <p:spPr bwMode="auto">
          <a:xfrm>
            <a:off x="179388" y="188913"/>
            <a:ext cx="84963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i="1" u="sng">
                <a:solidFill>
                  <a:srgbClr val="993300"/>
                </a:solidFill>
              </a:rPr>
              <a:t>4 этап</a:t>
            </a:r>
            <a:r>
              <a:rPr lang="ru-RU" altLang="ru-RU" sz="2800" i="1">
                <a:solidFill>
                  <a:srgbClr val="993300"/>
                </a:solidFill>
              </a:rPr>
              <a:t>  «Дизайн Рабочего стола»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50825" y="195263"/>
            <a:ext cx="87137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pPr algn="ctr" eaLnBrk="1" hangingPunct="1">
              <a:spcBef>
                <a:spcPct val="20000"/>
              </a:spcBef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Расставить на рабочем столе значки и соответствующие им названия.</a:t>
            </a:r>
          </a:p>
          <a:p>
            <a:pPr algn="ctr" eaLnBrk="1" hangingPunct="1"/>
            <a:endParaRPr lang="ru-RU" altLang="ru-RU" sz="18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Собрать из фрагментов панель задач и подвести к фрагментам их названия.</a:t>
            </a:r>
          </a:p>
          <a:p>
            <a:pPr algn="ctr" eaLnBrk="1" hangingPunct="1"/>
            <a:endParaRPr lang="ru-RU" altLang="ru-RU" sz="18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Установить дополнительные элементы и подвести к ним  названия.</a:t>
            </a:r>
          </a:p>
        </p:txBody>
      </p:sp>
      <p:pic>
        <p:nvPicPr>
          <p:cNvPr id="29699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565400"/>
            <a:ext cx="71532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50825" y="188913"/>
            <a:ext cx="8713788" cy="6429375"/>
          </a:xfrm>
          <a:prstGeom prst="roundRect">
            <a:avLst>
              <a:gd name="adj" fmla="val 3292"/>
            </a:avLst>
          </a:prstGeom>
          <a:noFill/>
          <a:ln w="571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  <p:pic>
        <p:nvPicPr>
          <p:cNvPr id="30723" name="Рисунок 3" descr="IMG_20160210_1421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42938"/>
            <a:ext cx="3971925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4" descr="IMG_20160210_1417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3429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84538"/>
            <a:ext cx="22669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492375"/>
            <a:ext cx="69135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3300"/>
              </a:buClr>
              <a:defRPr/>
            </a:pPr>
            <a:r>
              <a:rPr lang="ru-RU" b="0" dirty="0">
                <a:solidFill>
                  <a:srgbClr val="000099"/>
                </a:solidFill>
                <a:latin typeface="+mn-lt"/>
              </a:rPr>
              <a:t>участвует в создании системы защиты информации, ее аудите и мониторинге, анализирует информационные риски, разрабатывает и внедряет мероприятия по их предотвращению.  </a:t>
            </a:r>
          </a:p>
        </p:txBody>
      </p:sp>
      <p:sp>
        <p:nvSpPr>
          <p:cNvPr id="31748" name="WordArt 13"/>
          <p:cNvSpPr>
            <a:spLocks noChangeArrowheads="1" noChangeShapeType="1"/>
          </p:cNvSpPr>
          <p:nvPr/>
        </p:nvSpPr>
        <p:spPr bwMode="auto">
          <a:xfrm>
            <a:off x="250825" y="836613"/>
            <a:ext cx="838358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</a:t>
            </a:r>
          </a:p>
          <a:p>
            <a:pPr algn="ctr"/>
            <a:r>
              <a:rPr lang="ru-RU" sz="4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безопасности</a:t>
            </a:r>
          </a:p>
        </p:txBody>
      </p:sp>
      <p:sp>
        <p:nvSpPr>
          <p:cNvPr id="31749" name="Rectangle 118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4213" y="188913"/>
            <a:ext cx="81359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i="1" u="sng">
                <a:solidFill>
                  <a:srgbClr val="993300"/>
                </a:solidFill>
              </a:rPr>
              <a:t>5 этап</a:t>
            </a:r>
            <a:r>
              <a:rPr lang="ru-RU" altLang="ru-RU" sz="2800" i="1">
                <a:solidFill>
                  <a:srgbClr val="993300"/>
                </a:solidFill>
              </a:rPr>
              <a:t>   «Безопасный Интернет»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250825" y="188913"/>
            <a:ext cx="8713788" cy="6429375"/>
          </a:xfrm>
          <a:prstGeom prst="roundRect">
            <a:avLst>
              <a:gd name="adj" fmla="val 3292"/>
            </a:avLst>
          </a:prstGeom>
          <a:solidFill>
            <a:schemeClr val="bg1"/>
          </a:solidFill>
          <a:ln w="5715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  <p:pic>
        <p:nvPicPr>
          <p:cNvPr id="32771" name="Picture 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4813"/>
            <a:ext cx="4824413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Группа 4"/>
          <p:cNvGrpSpPr>
            <a:grpSpLocks/>
          </p:cNvGrpSpPr>
          <p:nvPr/>
        </p:nvGrpSpPr>
        <p:grpSpPr bwMode="auto">
          <a:xfrm>
            <a:off x="539750" y="404813"/>
            <a:ext cx="2159000" cy="2087562"/>
            <a:chOff x="2128288" y="1714464"/>
            <a:chExt cx="4857784" cy="4929222"/>
          </a:xfrm>
        </p:grpSpPr>
        <p:sp>
          <p:nvSpPr>
            <p:cNvPr id="6" name="Овал 5"/>
            <p:cNvSpPr/>
            <p:nvPr/>
          </p:nvSpPr>
          <p:spPr>
            <a:xfrm>
              <a:off x="2699792" y="2357406"/>
              <a:ext cx="3714776" cy="371477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66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032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699792" y="2359199"/>
              <a:ext cx="3714776" cy="3714721"/>
            </a:xfrm>
            <a:prstGeom prst="ellipse">
              <a:avLst/>
            </a:prstGeom>
            <a:noFill/>
            <a:ln w="6032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grpSp>
          <p:nvGrpSpPr>
            <p:cNvPr id="32779" name="Группа 104"/>
            <p:cNvGrpSpPr>
              <a:grpSpLocks/>
            </p:cNvGrpSpPr>
            <p:nvPr/>
          </p:nvGrpSpPr>
          <p:grpSpPr bwMode="auto">
            <a:xfrm>
              <a:off x="2771230" y="2400182"/>
              <a:ext cx="3672000" cy="3672000"/>
              <a:chOff x="2786050" y="1500174"/>
              <a:chExt cx="3672000" cy="3672000"/>
            </a:xfrm>
          </p:grpSpPr>
          <p:grpSp>
            <p:nvGrpSpPr>
              <p:cNvPr id="4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82" name="Выноска с четырьмя стрелками 5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83" name="Равнобедренный треугольник 82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81" name="Овал 80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sp>
          <p:nvSpPr>
            <p:cNvPr id="9" name="Овал 8">
              <a:hlinkClick r:id="rId3" action="ppaction://hlinksldjump"/>
            </p:cNvPr>
            <p:cNvSpPr/>
            <p:nvPr/>
          </p:nvSpPr>
          <p:spPr>
            <a:xfrm>
              <a:off x="4271428" y="1714464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4342866" y="6072182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1" name="Овал 10">
              <a:hlinkClick r:id="rId5" action="ppaction://hlinksldjump"/>
            </p:cNvPr>
            <p:cNvSpPr/>
            <p:nvPr/>
          </p:nvSpPr>
          <p:spPr>
            <a:xfrm>
              <a:off x="6414568" y="3857604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2" name="Овал 11">
              <a:hlinkClick r:id="rId6" action="ppaction://hlinksldjump"/>
            </p:cNvPr>
            <p:cNvSpPr/>
            <p:nvPr/>
          </p:nvSpPr>
          <p:spPr>
            <a:xfrm>
              <a:off x="2128288" y="3929042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3" name="Овал 12">
              <a:hlinkClick r:id="rId7" action="ppaction://hlinksldjump"/>
            </p:cNvPr>
            <p:cNvSpPr/>
            <p:nvPr/>
          </p:nvSpPr>
          <p:spPr>
            <a:xfrm>
              <a:off x="5771626" y="2357406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4" name="Овал 13">
              <a:hlinkClick r:id="rId8" action="ppaction://hlinksldjump"/>
            </p:cNvPr>
            <p:cNvSpPr/>
            <p:nvPr/>
          </p:nvSpPr>
          <p:spPr>
            <a:xfrm>
              <a:off x="2699792" y="2428844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5" name="Овал 14">
              <a:hlinkClick r:id="rId9" action="ppaction://hlinksldjump"/>
            </p:cNvPr>
            <p:cNvSpPr/>
            <p:nvPr/>
          </p:nvSpPr>
          <p:spPr>
            <a:xfrm>
              <a:off x="2699792" y="5357802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6" name="Овал 15">
              <a:hlinkClick r:id="rId10" action="ppaction://hlinksldjump"/>
            </p:cNvPr>
            <p:cNvSpPr/>
            <p:nvPr/>
          </p:nvSpPr>
          <p:spPr>
            <a:xfrm>
              <a:off x="5914502" y="5357802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7" name="Овал 16">
              <a:hlinkClick r:id="rId11" action="ppaction://hlinksldjump"/>
            </p:cNvPr>
            <p:cNvSpPr/>
            <p:nvPr/>
          </p:nvSpPr>
          <p:spPr>
            <a:xfrm>
              <a:off x="5128684" y="1928778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8" name="Овал 17">
              <a:hlinkClick r:id="rId12" action="ppaction://hlinksldjump"/>
            </p:cNvPr>
            <p:cNvSpPr/>
            <p:nvPr/>
          </p:nvSpPr>
          <p:spPr>
            <a:xfrm>
              <a:off x="3414172" y="1928778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19" name="Овал 18">
              <a:hlinkClick r:id="rId13" action="ppaction://hlinksldjump"/>
            </p:cNvPr>
            <p:cNvSpPr/>
            <p:nvPr/>
          </p:nvSpPr>
          <p:spPr>
            <a:xfrm>
              <a:off x="2271164" y="3143224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20" name="Овал 19">
              <a:hlinkClick r:id="rId14" action="ppaction://hlinksldjump"/>
            </p:cNvPr>
            <p:cNvSpPr/>
            <p:nvPr/>
          </p:nvSpPr>
          <p:spPr>
            <a:xfrm>
              <a:off x="6271692" y="3071786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21" name="Овал 20">
              <a:hlinkClick r:id="rId15" action="ppaction://hlinksldjump"/>
            </p:cNvPr>
            <p:cNvSpPr/>
            <p:nvPr/>
          </p:nvSpPr>
          <p:spPr>
            <a:xfrm>
              <a:off x="6343130" y="4643422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22" name="Овал 21">
              <a:hlinkClick r:id="rId16" action="ppaction://hlinksldjump"/>
            </p:cNvPr>
            <p:cNvSpPr/>
            <p:nvPr/>
          </p:nvSpPr>
          <p:spPr>
            <a:xfrm>
              <a:off x="2271164" y="4714860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23" name="Овал 22">
              <a:hlinkClick r:id="rId17" action="ppaction://hlinksldjump"/>
            </p:cNvPr>
            <p:cNvSpPr/>
            <p:nvPr/>
          </p:nvSpPr>
          <p:spPr>
            <a:xfrm>
              <a:off x="5200122" y="5857868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sp>
          <p:nvSpPr>
            <p:cNvPr id="24" name="Овал 23">
              <a:hlinkClick r:id="rId18" action="ppaction://hlinksldjump"/>
            </p:cNvPr>
            <p:cNvSpPr/>
            <p:nvPr/>
          </p:nvSpPr>
          <p:spPr>
            <a:xfrm>
              <a:off x="3414172" y="5929306"/>
              <a:ext cx="571504" cy="57150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ru-RU"/>
            </a:p>
          </p:txBody>
        </p:sp>
        <p:grpSp>
          <p:nvGrpSpPr>
            <p:cNvPr id="32828" name="Группа 135"/>
            <p:cNvGrpSpPr>
              <a:grpSpLocks/>
            </p:cNvGrpSpPr>
            <p:nvPr/>
          </p:nvGrpSpPr>
          <p:grpSpPr bwMode="auto">
            <a:xfrm rot="-5400000"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78" name="Выноска с четырьмя стрелками 77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79" name="Равнобедренный треугольник 78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77" name="Овал 76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29" name="Группа 140"/>
            <p:cNvGrpSpPr>
              <a:grpSpLocks/>
            </p:cNvGrpSpPr>
            <p:nvPr/>
          </p:nvGrpSpPr>
          <p:grpSpPr bwMode="auto">
            <a:xfrm rot="9303429">
              <a:off x="2771176" y="2357350"/>
              <a:ext cx="3672000" cy="3672000"/>
              <a:chOff x="2786050" y="1500174"/>
              <a:chExt cx="3672000" cy="3672000"/>
            </a:xfrm>
          </p:grpSpPr>
          <p:grpSp>
            <p:nvGrpSpPr>
              <p:cNvPr id="26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74" name="Выноска с четырьмя стрелками 73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75" name="Равнобедренный треугольник 74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73" name="Овал 72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30" name="Группа 145"/>
            <p:cNvGrpSpPr>
              <a:grpSpLocks/>
            </p:cNvGrpSpPr>
            <p:nvPr/>
          </p:nvGrpSpPr>
          <p:grpSpPr bwMode="auto">
            <a:xfrm rot="10800000"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28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70" name="Выноска с четырьмя стрелками 69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71" name="Равнобедренный треугольник 70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69" name="Овал 68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31" name="Группа 150"/>
            <p:cNvGrpSpPr>
              <a:grpSpLocks/>
            </p:cNvGrpSpPr>
            <p:nvPr/>
          </p:nvGrpSpPr>
          <p:grpSpPr bwMode="auto">
            <a:xfrm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30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66" name="Выноска с четырьмя стрелками 65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67" name="Равнобедренный треугольник 66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65" name="Овал 64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32" name="Группа 155"/>
            <p:cNvGrpSpPr>
              <a:grpSpLocks/>
            </p:cNvGrpSpPr>
            <p:nvPr/>
          </p:nvGrpSpPr>
          <p:grpSpPr bwMode="auto">
            <a:xfrm rot="5400000"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32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62" name="Выноска с четырьмя стрелками 61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63" name="Равнобедренный треугольник 62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61" name="Овал 60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33" name="Группа 165"/>
            <p:cNvGrpSpPr>
              <a:grpSpLocks/>
            </p:cNvGrpSpPr>
            <p:nvPr/>
          </p:nvGrpSpPr>
          <p:grpSpPr bwMode="auto">
            <a:xfrm rot="-1507832"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34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58" name="Выноска с четырьмя стрелками 57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59" name="Равнобедренный треугольник 58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57" name="Овал 56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34" name="Группа 170"/>
            <p:cNvGrpSpPr>
              <a:grpSpLocks/>
            </p:cNvGrpSpPr>
            <p:nvPr/>
          </p:nvGrpSpPr>
          <p:grpSpPr bwMode="auto">
            <a:xfrm rot="1256485"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36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54" name="Выноска с четырьмя стрелками 53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55" name="Равнобедренный треугольник 54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53" name="Овал 52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35" name="Группа 175"/>
            <p:cNvGrpSpPr>
              <a:grpSpLocks/>
            </p:cNvGrpSpPr>
            <p:nvPr/>
          </p:nvGrpSpPr>
          <p:grpSpPr bwMode="auto">
            <a:xfrm rot="3831152"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44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50" name="Выноска с четырьмя стрелками 49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51" name="Равнобедренный треугольник 50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49" name="Овал 48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36" name="Группа 180"/>
            <p:cNvGrpSpPr>
              <a:grpSpLocks/>
            </p:cNvGrpSpPr>
            <p:nvPr/>
          </p:nvGrpSpPr>
          <p:grpSpPr bwMode="auto">
            <a:xfrm rot="6627866"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52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46" name="Выноска с четырьмя стрелками 45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47" name="Равнобедренный треугольник 46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45" name="Овал 44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37" name="Группа 185"/>
            <p:cNvGrpSpPr>
              <a:grpSpLocks/>
            </p:cNvGrpSpPr>
            <p:nvPr/>
          </p:nvGrpSpPr>
          <p:grpSpPr bwMode="auto">
            <a:xfrm rot="-9536565"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60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42" name="Выноска с четырьмя стрелками 41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43" name="Равнобедренный треугольник 42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41" name="Овал 40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  <p:grpSp>
          <p:nvGrpSpPr>
            <p:cNvPr id="32838" name="Группа 195"/>
            <p:cNvGrpSpPr>
              <a:grpSpLocks/>
            </p:cNvGrpSpPr>
            <p:nvPr/>
          </p:nvGrpSpPr>
          <p:grpSpPr bwMode="auto">
            <a:xfrm rot="-6898825">
              <a:off x="2771230" y="2357406"/>
              <a:ext cx="3672000" cy="3672000"/>
              <a:chOff x="2786050" y="1500174"/>
              <a:chExt cx="3672000" cy="3672000"/>
            </a:xfrm>
          </p:grpSpPr>
          <p:grpSp>
            <p:nvGrpSpPr>
              <p:cNvPr id="68" name="Группа 7"/>
              <p:cNvGrpSpPr/>
              <p:nvPr/>
            </p:nvGrpSpPr>
            <p:grpSpPr>
              <a:xfrm>
                <a:off x="2786050" y="1500174"/>
                <a:ext cx="3672000" cy="3672000"/>
                <a:chOff x="2786050" y="1500174"/>
                <a:chExt cx="3672000" cy="3672000"/>
              </a:xfrm>
              <a:solidFill>
                <a:srgbClr val="FF0000"/>
              </a:solidFill>
            </p:grpSpPr>
            <p:sp>
              <p:nvSpPr>
                <p:cNvPr id="38" name="Выноска с четырьмя стрелками 37"/>
                <p:cNvSpPr/>
                <p:nvPr/>
              </p:nvSpPr>
              <p:spPr>
                <a:xfrm>
                  <a:off x="2786050" y="1500174"/>
                  <a:ext cx="3672000" cy="3672000"/>
                </a:xfrm>
                <a:prstGeom prst="quadArrowCallout">
                  <a:avLst>
                    <a:gd name="adj1" fmla="val 6468"/>
                    <a:gd name="adj2" fmla="val 9814"/>
                    <a:gd name="adj3" fmla="val 22866"/>
                    <a:gd name="adj4" fmla="val 13282"/>
                  </a:avLst>
                </a:prstGeom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  <p:sp>
              <p:nvSpPr>
                <p:cNvPr id="39" name="Равнобедренный треугольник 38"/>
                <p:cNvSpPr/>
                <p:nvPr/>
              </p:nvSpPr>
              <p:spPr>
                <a:xfrm>
                  <a:off x="4286248" y="1500174"/>
                  <a:ext cx="684000" cy="828000"/>
                </a:xfrm>
                <a:prstGeom prst="triangle">
                  <a:avLst/>
                </a:prstGeom>
                <a:grpFill/>
                <a:ln>
                  <a:solidFill>
                    <a:srgbClr val="FFC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  <a:defRPr/>
                  </a:pPr>
                  <a:endParaRPr lang="ru-RU"/>
                </a:p>
              </p:txBody>
            </p:sp>
          </p:grpSp>
          <p:sp>
            <p:nvSpPr>
              <p:cNvPr id="37" name="Овал 36"/>
              <p:cNvSpPr/>
              <p:nvPr/>
            </p:nvSpPr>
            <p:spPr>
              <a:xfrm>
                <a:off x="4429124" y="3143248"/>
                <a:ext cx="357190" cy="3571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ru-RU"/>
              </a:p>
            </p:txBody>
          </p:sp>
        </p:grpSp>
      </p:grp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489585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4824412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SNV883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57188"/>
            <a:ext cx="47085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1" descr="SNV883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0"/>
            <a:ext cx="55721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2"/>
          <p:cNvSpPr>
            <a:spLocks noChangeArrowheads="1"/>
          </p:cNvSpPr>
          <p:nvPr/>
        </p:nvSpPr>
        <p:spPr bwMode="auto">
          <a:xfrm>
            <a:off x="250825" y="188913"/>
            <a:ext cx="8713788" cy="6429375"/>
          </a:xfrm>
          <a:prstGeom prst="roundRect">
            <a:avLst>
              <a:gd name="adj" fmla="val 3292"/>
            </a:avLst>
          </a:prstGeom>
          <a:noFill/>
          <a:ln w="571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1692275" y="1052513"/>
            <a:ext cx="5400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>
                <a:solidFill>
                  <a:srgbClr val="000099"/>
                </a:solidFill>
              </a:rPr>
              <a:t>Идет напряженная работа жюри.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>
                <a:solidFill>
                  <a:srgbClr val="000099"/>
                </a:solidFill>
              </a:rPr>
              <a:t>Решаются сложные вопросы: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>
                <a:solidFill>
                  <a:srgbClr val="800000"/>
                </a:solidFill>
              </a:rPr>
              <a:t>Кто же станет лучшим теоретиком?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>
                <a:solidFill>
                  <a:srgbClr val="800000"/>
                </a:solidFill>
              </a:rPr>
              <a:t>А кто лучшим мастером?</a:t>
            </a:r>
          </a:p>
        </p:txBody>
      </p:sp>
      <p:sp>
        <p:nvSpPr>
          <p:cNvPr id="34819" name="Text Box 27"/>
          <p:cNvSpPr txBox="1">
            <a:spLocks noChangeArrowheads="1"/>
          </p:cNvSpPr>
          <p:nvPr/>
        </p:nvSpPr>
        <p:spPr bwMode="auto">
          <a:xfrm>
            <a:off x="179388" y="333375"/>
            <a:ext cx="7905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000066"/>
                </a:solidFill>
                <a:sym typeface="Wingdings" panose="05000000000000000000" pitchFamily="2" charset="2"/>
              </a:rPr>
              <a:t>      </a:t>
            </a:r>
            <a:r>
              <a:rPr lang="ru-RU" altLang="ru-RU" sz="2800">
                <a:solidFill>
                  <a:srgbClr val="000066"/>
                </a:solidFill>
                <a:sym typeface="Wingdings" panose="05000000000000000000" pitchFamily="2" charset="2"/>
              </a:rPr>
              <a:t></a:t>
            </a:r>
            <a:r>
              <a:rPr lang="ru-RU" altLang="ru-RU" sz="2800">
                <a:solidFill>
                  <a:srgbClr val="000066"/>
                </a:solidFill>
              </a:rPr>
              <a:t> Подведение итогов турнира</a:t>
            </a:r>
          </a:p>
        </p:txBody>
      </p:sp>
      <p:pic>
        <p:nvPicPr>
          <p:cNvPr id="34820" name="Рисунок 3" descr="SNV883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69423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107950" y="2852738"/>
            <a:ext cx="40322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закончен наш конкурс.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мы не прощаемся с Вами.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в будущем сотни открытий,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будем участвовать сами.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будут люди трудиться,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будем с вами учиться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компьютером мы не простимся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ним стали навек мы друзьями!</a:t>
            </a:r>
            <a:endParaRPr lang="ru-RU" altLang="ru-RU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80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spcBef>
                <a:spcPct val="20000"/>
              </a:spcBef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23850" y="188913"/>
            <a:ext cx="8424863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800000"/>
                </a:solidFill>
              </a:rPr>
              <a:t>Методические рекомендации по организации и проведению конкурса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800000"/>
                </a:solidFill>
              </a:rPr>
              <a:t>«Профессии информационных технологий»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700213"/>
            <a:ext cx="8351837" cy="4721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Подготовка к конкурсу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Форма проведения конкурса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Правила деловой игры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Идея конкурса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Обоснование темы конкурса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Цели и задачи конкурса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План проведения конкурса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Материалы для жюри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15888"/>
            <a:ext cx="8748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Материалы для Экспертного совета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5616575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5400675" cy="321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714625"/>
            <a:ext cx="6156325" cy="268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28875" y="5143500"/>
          <a:ext cx="6165850" cy="1517650"/>
        </p:xfrm>
        <a:graphic>
          <a:graphicData uri="http://schemas.openxmlformats.org/drawingml/2006/table">
            <a:tbl>
              <a:tblPr/>
              <a:tblGrid>
                <a:gridCol w="777400"/>
                <a:gridCol w="518266"/>
                <a:gridCol w="563997"/>
                <a:gridCol w="472537"/>
                <a:gridCol w="899345"/>
                <a:gridCol w="746914"/>
                <a:gridCol w="948886"/>
                <a:gridCol w="674508"/>
                <a:gridCol w="563997"/>
              </a:tblGrid>
              <a:tr h="32666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Сводная ведомость конкурса по информационным технологиям</a:t>
                      </a: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 команды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 ОУ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Word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Excel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лучший мастер ИТ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Эрудиты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Безопасный Интернет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дизайн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328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468313" y="188913"/>
            <a:ext cx="691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>
                <a:solidFill>
                  <a:srgbClr val="0033CC"/>
                </a:solidFill>
                <a:latin typeface="Arial Black" panose="020B0A04020102020204" pitchFamily="34" charset="0"/>
              </a:rPr>
              <a:t>Заключение</a:t>
            </a:r>
            <a:endParaRPr lang="ru-RU" altLang="ru-RU"/>
          </a:p>
        </p:txBody>
      </p:sp>
      <p:sp>
        <p:nvSpPr>
          <p:cNvPr id="36867" name="TextBox 8"/>
          <p:cNvSpPr txBox="1">
            <a:spLocks noChangeArrowheads="1"/>
          </p:cNvSpPr>
          <p:nvPr/>
        </p:nvSpPr>
        <p:spPr bwMode="auto">
          <a:xfrm>
            <a:off x="107950" y="1484313"/>
            <a:ext cx="89281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0">
                <a:solidFill>
                  <a:srgbClr val="002060"/>
                </a:solidFill>
              </a:rPr>
              <a:t>Материалы конкурса могут быть использованы учителями информатики и ИКТ,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b="0">
                <a:solidFill>
                  <a:srgbClr val="002060"/>
                </a:solidFill>
              </a:rPr>
              <a:t>педагогами дополнительного образования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b="0">
                <a:solidFill>
                  <a:srgbClr val="002060"/>
                </a:solidFill>
              </a:rPr>
              <a:t>для проведения досугово-познавательных мероприятий (тематических вечеров,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b="0">
                <a:solidFill>
                  <a:srgbClr val="002060"/>
                </a:solidFill>
              </a:rPr>
              <a:t>творческих встреч и т.п.) для повышения интереса учащихся к современным профессиям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b="0">
                <a:solidFill>
                  <a:srgbClr val="002060"/>
                </a:solidFill>
              </a:rPr>
              <a:t>в области </a:t>
            </a:r>
            <a:r>
              <a:rPr lang="en-US" altLang="ru-RU" sz="2800" b="0">
                <a:solidFill>
                  <a:srgbClr val="002060"/>
                </a:solidFill>
              </a:rPr>
              <a:t>IT</a:t>
            </a:r>
            <a:r>
              <a:rPr lang="ru-RU" altLang="ru-RU" sz="2800" b="0">
                <a:solidFill>
                  <a:srgbClr val="002060"/>
                </a:solidFill>
              </a:rPr>
              <a:t>-технологий.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20713"/>
          <a:ext cx="9144000" cy="5943600"/>
        </p:xfrm>
        <a:graphic>
          <a:graphicData uri="http://schemas.openxmlformats.org/drawingml/2006/table">
            <a:tbl>
              <a:tblPr/>
              <a:tblGrid>
                <a:gridCol w="1979613"/>
                <a:gridCol w="7164387"/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8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темы конкурса.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необходимой информации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8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программы конкурса.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заданий и разработка критериев их оценивания.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составлению сценария конкурса.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8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 положения конкурса.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оценочных карт.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Продолжение работы по сценарию конкурса.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сопровождающей презентации.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музыкального сопровождения конкурса.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 и консультации состава  жюри конкурса.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 оргкомитета конкурса.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8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февраля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Распечатка материалов конкурса (материалов для жюри, оценочных карт, заданий).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грамот для победителей и призеров.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 сертификатов участника.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призов. 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82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работа накануне конкурса 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54823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кабинетов и актового зала.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технической аппаратуры и сопроводительного материала.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необходимого материла для участников конкурса и жюри. 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4" name="TextBox 1"/>
          <p:cNvSpPr txBox="1">
            <a:spLocks noChangeArrowheads="1"/>
          </p:cNvSpPr>
          <p:nvPr/>
        </p:nvSpPr>
        <p:spPr bwMode="auto">
          <a:xfrm>
            <a:off x="323850" y="115888"/>
            <a:ext cx="842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Подготовка к конкурсу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5175"/>
            <a:ext cx="8351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Формы проведения конкурса 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95288" y="1700213"/>
            <a:ext cx="83534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Конкурс проводится форме деловой игры «Хочу работать в виртуальной компьютерной фирме “Компьютерия”.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23850" y="549275"/>
            <a:ext cx="882015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В игре соревнуются между собой команды,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задача которых –  набрать максимальное количество баллов, которые начисляются за правильно выполненные задания. Задания выполняются по заранее оговоренному порядку – по маршрутным листам.  По окончанию конкурса подсчитываются общие баллы, набранные командами за всю игру. За определённую сумму баллов команды получают сертификаты знаний и грамоты победителей и призеров. </a:t>
            </a:r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95288" y="0"/>
            <a:ext cx="835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Правила деловой игры: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037138"/>
            <a:ext cx="5610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29940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1845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1268413"/>
            <a:ext cx="835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Идея конкурса 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50825" y="1844675"/>
            <a:ext cx="86407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Виртуальная компьютерная фирма “Компьютерия”  начинает отбор на вакантные должности. Для этого конкурсанты получают задания от разных специалистов фирмы.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713"/>
            <a:ext cx="91440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800" b="0" dirty="0">
                <a:solidFill>
                  <a:srgbClr val="336600"/>
                </a:solidFill>
                <a:latin typeface="Arial" charset="0"/>
              </a:rPr>
              <a:t>участники игры проходят 5 этапов и решают задания на эрудицию и тесты, выполняют работу на интерактивной доске и на  компьютерах, отвечают на вопросы интерактивной игры.  Оценивает работу Экспертный Совет  в составе главных специалистов виртуальной компьютерной фирмы (жюри конкурса). По итогам игры команды, показавшие лучшие результаты,  зачисляются в штат фирмы. </a:t>
            </a:r>
            <a:endParaRPr lang="ru-RU" sz="1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9484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Имитационная модель:</a:t>
            </a:r>
            <a:endParaRPr lang="ru-RU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52963"/>
            <a:ext cx="414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Игровая модель:</a:t>
            </a:r>
            <a:endParaRPr lang="ru-RU" dirty="0">
              <a:latin typeface="Arial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50825" y="5300663"/>
            <a:ext cx="8642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0">
                <a:solidFill>
                  <a:srgbClr val="336600"/>
                </a:solidFill>
              </a:rPr>
              <a:t>Конкурс «Хочу работать в виртуальной компьютерной фирме “Компьютерия”.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</TotalTime>
  <Words>960</Words>
  <Application>Microsoft Office PowerPoint</Application>
  <PresentationFormat>Экран (4:3)</PresentationFormat>
  <Paragraphs>152</Paragraphs>
  <Slides>31</Slides>
  <Notes>3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  <vt:variant>
        <vt:lpstr>Произвольные показы</vt:lpstr>
      </vt:variant>
      <vt:variant>
        <vt:i4>1</vt:i4>
      </vt:variant>
    </vt:vector>
  </HeadingPairs>
  <TitlesOfParts>
    <vt:vector size="41" baseType="lpstr">
      <vt:lpstr>Arial</vt:lpstr>
      <vt:lpstr>Calibri Light</vt:lpstr>
      <vt:lpstr>Calibri</vt:lpstr>
      <vt:lpstr>Times New Roman</vt:lpstr>
      <vt:lpstr>Wingdings</vt:lpstr>
      <vt:lpstr>Arial Black</vt:lpstr>
      <vt:lpstr>Arial Cyr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IPW 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 Технологии Интернет</dc:title>
  <dc:creator>Хмель Дмитрий Станиславович</dc:creator>
  <cp:lastModifiedBy>halida</cp:lastModifiedBy>
  <cp:revision>198</cp:revision>
  <dcterms:created xsi:type="dcterms:W3CDTF">2000-11-19T22:52:02Z</dcterms:created>
  <dcterms:modified xsi:type="dcterms:W3CDTF">2017-01-14T17:29:46Z</dcterms:modified>
</cp:coreProperties>
</file>