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6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71" r:id="rId12"/>
    <p:sldId id="272" r:id="rId13"/>
    <p:sldId id="273" r:id="rId14"/>
    <p:sldId id="269" r:id="rId15"/>
    <p:sldId id="275" r:id="rId16"/>
    <p:sldId id="25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D59"/>
    <a:srgbClr val="2E7ED6"/>
    <a:srgbClr val="0558FF"/>
    <a:srgbClr val="EBFB53"/>
    <a:srgbClr val="E1FAA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92025-55A5-4E39-A2BC-61F21D5AF828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FA2ED-D36B-4CEA-A359-9DD72EC8C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0850-71B5-47A8-BAF4-EEE4D70826C4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E5334-D6CA-4708-BF26-8F7A6B02E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9D04-1C59-48A9-A5DE-19588AEF8224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4D97-7B4C-439E-B636-E55D74F0E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570F0-0B42-4B5B-91D7-E92BFC6467A3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4C794-FCB0-4EB0-928C-87F1DD453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50217-B14F-412A-B85B-7759307E09F8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D3919-06FB-4476-87CE-21C031125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49E17-2C7E-4091-8733-6D0D4D1D159D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B2189-E8C5-4B79-82F0-69D7A4BA4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48E5-51CB-4BEE-BEAC-3E15D543672D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E759B-6B85-45EB-8488-2D5738C4D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A97D-1D29-4331-A55E-9D777236D85E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E8A9-6BEF-4EEB-88BC-BD9224937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F110D-0CC9-4F2B-9056-422DEEC23B52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BD18-7E69-4A4D-8189-34D8B24D0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1D527-6A0E-45EA-9721-11A3D965506A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0110-AF35-4264-BFC9-C9D0F651A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DFB21-9404-49A5-9FDB-215A22FB3A07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8C8B8-622D-4748-AC04-6F01E708A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32B9EB-B6E9-42DD-ABFA-88EFC01BB217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C2B16F-03BB-4087-A311-A8A8AADEF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059737" cy="302433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ИНДИВИДУАЛИЗАЦИЯ ОБРАЗОВАТЕЛЬНОГО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ПРОЦЕССА В ДОО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4077072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МАДОУ  Д/с № 1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кораблик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Малеева </a:t>
            </a:r>
            <a:r>
              <a:rPr lang="ru-RU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Владимировна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Высшая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категория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работы  28 лет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609329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г.Реж,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Сведловская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область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/>
          <p:cNvSpPr>
            <a:spLocks/>
          </p:cNvSpPr>
          <p:nvPr/>
        </p:nvSpPr>
        <p:spPr bwMode="auto">
          <a:xfrm>
            <a:off x="755576" y="2060848"/>
            <a:ext cx="2465388" cy="1008063"/>
          </a:xfrm>
          <a:prstGeom prst="downArrowCallout">
            <a:avLst>
              <a:gd name="adj1" fmla="val 24978"/>
              <a:gd name="adj2" fmla="val 24989"/>
              <a:gd name="adj3" fmla="val 25000"/>
              <a:gd name="adj4" fmla="val 64977"/>
            </a:avLst>
          </a:prstGeom>
          <a:noFill/>
          <a:ln w="57150" cmpd="dbl">
            <a:solidFill>
              <a:srgbClr val="92D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ЦЕНТРЫ  АКТИВНОСТИ</a:t>
            </a: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1954213" y="1090613"/>
            <a:ext cx="5976937" cy="863600"/>
          </a:xfrm>
          <a:prstGeom prst="round2DiagRect">
            <a:avLst/>
          </a:prstGeom>
          <a:ln w="57150" cmpd="dbl">
            <a:solidFill>
              <a:srgbClr val="92D050"/>
            </a:soli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    РЕБЕНКУ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ВЫБОРА  И  САМОСТОЯТЕЛЬНОСТИ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780976" y="4748486"/>
            <a:ext cx="1919288" cy="719137"/>
          </a:xfrm>
          <a:prstGeom prst="rightArrow">
            <a:avLst/>
          </a:prstGeom>
          <a:ln w="57150" cmpd="dbl">
            <a:solidFill>
              <a:srgbClr val="92D050"/>
            </a:soli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5113264" y="3148286"/>
            <a:ext cx="3592512" cy="828675"/>
          </a:xfrm>
          <a:prstGeom prst="frame">
            <a:avLst/>
          </a:prstGeom>
          <a:ln w="57150" cmpd="dbl">
            <a:solidFill>
              <a:srgbClr val="92D050"/>
            </a:soli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ИЗБЕЖАТЬ ОДНООБРАЗИЯ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6"/>
          <p:cNvSpPr>
            <a:spLocks/>
          </p:cNvSpPr>
          <p:nvPr/>
        </p:nvSpPr>
        <p:spPr bwMode="auto">
          <a:xfrm>
            <a:off x="761926" y="3210198"/>
            <a:ext cx="3287713" cy="703263"/>
          </a:xfrm>
          <a:prstGeom prst="rightArrowCallout">
            <a:avLst>
              <a:gd name="adj1" fmla="val 25000"/>
              <a:gd name="adj2" fmla="val 26343"/>
              <a:gd name="adj3" fmla="val 46511"/>
              <a:gd name="adj4" fmla="val 76792"/>
            </a:avLst>
          </a:prstGeom>
          <a:noFill/>
          <a:ln w="57150" cmpd="dbl">
            <a:solidFill>
              <a:srgbClr val="92D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ДЕЯТЕЛЬНОСТИ</a:t>
            </a:r>
          </a:p>
        </p:txBody>
      </p:sp>
      <p:sp>
        <p:nvSpPr>
          <p:cNvPr id="18" name="Заголовок 6"/>
          <p:cNvSpPr txBox="1">
            <a:spLocks/>
          </p:cNvSpPr>
          <p:nvPr/>
        </p:nvSpPr>
        <p:spPr>
          <a:xfrm>
            <a:off x="5098976" y="4100786"/>
            <a:ext cx="3570288" cy="828675"/>
          </a:xfrm>
          <a:prstGeom prst="frame">
            <a:avLst/>
          </a:prstGeom>
          <a:ln w="57150" cmpd="dbl">
            <a:solidFill>
              <a:srgbClr val="92D050"/>
            </a:soli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ЗНАЧИМОСТИ И ИНИЦИАТИВНОСТИ</a:t>
            </a:r>
            <a:endParaRPr lang="ru-RU" sz="1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386013" y="0"/>
            <a:ext cx="51387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ПРОЯВЛЕНИЕ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ИНДИВИДУАЛИЗАЦИИ</a:t>
            </a: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700264" y="4100786"/>
            <a:ext cx="2206625" cy="828675"/>
          </a:xfrm>
          <a:prstGeom prst="frame">
            <a:avLst/>
          </a:prstGeom>
          <a:ln w="57150" cmpd="dbl">
            <a:solidFill>
              <a:srgbClr val="92D050"/>
            </a:soli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6"/>
          <p:cNvSpPr txBox="1">
            <a:spLocks/>
          </p:cNvSpPr>
          <p:nvPr/>
        </p:nvSpPr>
        <p:spPr>
          <a:xfrm>
            <a:off x="2700264" y="5500961"/>
            <a:ext cx="2206625" cy="828675"/>
          </a:xfrm>
          <a:prstGeom prst="frame">
            <a:avLst/>
          </a:prstGeom>
          <a:ln w="57150" cmpd="dbl">
            <a:solidFill>
              <a:srgbClr val="92D050"/>
            </a:soli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5098976" y="5156473"/>
            <a:ext cx="3600450" cy="1517650"/>
          </a:xfrm>
          <a:prstGeom prst="frame">
            <a:avLst/>
          </a:prstGeom>
          <a:ln w="57150" cmpd="dbl">
            <a:solidFill>
              <a:srgbClr val="92D050"/>
            </a:soli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ДЕЯТЕЛЬНОСТЬ НОВЫМ СОДЕРЖАНИЕМ С ПОМОЩЬЮ ВОПРОСОВ</a:t>
            </a:r>
            <a:endParaRPr lang="ru-RU" sz="1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2" grpId="0"/>
      <p:bldP spid="11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 bwMode="auto">
          <a:xfrm>
            <a:off x="251520" y="115888"/>
            <a:ext cx="85689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    ИНДИВИДУАЛИЗАЦИИ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83568" y="2492896"/>
            <a:ext cx="7105650" cy="2062336"/>
          </a:xfrm>
          <a:prstGeom prst="flowChartDocument">
            <a:avLst/>
          </a:prstGeom>
          <a:ln w="57150" cmpd="dbl">
            <a:solidFill>
              <a:srgbClr val="92D050"/>
            </a:solidFill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отвечать на вопросы, просьбы, не относящиеся к теме, подхватывая и развивая высказанные идеи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/>
          <p:cNvSpPr>
            <a:spLocks/>
          </p:cNvSpPr>
          <p:nvPr/>
        </p:nvSpPr>
        <p:spPr bwMode="auto">
          <a:xfrm>
            <a:off x="1115616" y="4725144"/>
            <a:ext cx="7704856" cy="1944216"/>
          </a:xfrm>
          <a:prstGeom prst="flowChartDocumen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Проводя параллельно с занятием наблюдение, находиться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уровне глаз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детей, как можно ближе к ним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79388" y="1274763"/>
            <a:ext cx="7092950" cy="1074117"/>
          </a:xfrm>
          <a:prstGeom prst="flowChartDocument">
            <a:avLst/>
          </a:prstGeom>
          <a:ln w="57150" cmpd="dbl">
            <a:solidFill>
              <a:srgbClr val="92D050"/>
            </a:solidFill>
          </a:ln>
        </p:spPr>
        <p:txBody>
          <a:bodyPr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7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выбор деятельности по теме</a:t>
            </a:r>
          </a:p>
          <a:p>
            <a:pPr fontAlgn="auto">
              <a:spcAft>
                <a:spcPts val="0"/>
              </a:spcAft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4896544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Детские работы – своеобразный метод сбора информации о воспитаннике,</a:t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отражение индивидуального видения мира и способ запечатления его в творческом продукте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395536" y="63500"/>
            <a:ext cx="84969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РЕБЕНОК-ВОСПИТАТЕЛЬ-СЕМЬЯ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628800"/>
            <a:ext cx="2448396" cy="637803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1628800"/>
            <a:ext cx="2566119" cy="648072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3645024"/>
            <a:ext cx="4824413" cy="936104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НА СОВМЕСТНУЮ  ПРОЕКТНУЮ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1772816"/>
            <a:ext cx="2016596" cy="369332"/>
          </a:xfrm>
          <a:prstGeom prst="rect">
            <a:avLst/>
          </a:prstGeom>
          <a:solidFill>
            <a:srgbClr val="E1FAA8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СКЛОННОСТИ</a:t>
            </a:r>
            <a:endParaRPr lang="ru-RU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1628800"/>
            <a:ext cx="2304256" cy="648072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5776" y="2492896"/>
            <a:ext cx="4032448" cy="792089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ЗАПРОС СЕМЬИ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5157192"/>
            <a:ext cx="5904656" cy="864096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КОРРЕКЦИЯ РАБОТЫ ПЕДАГОГА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55575"/>
            <a:ext cx="6191250" cy="1223963"/>
          </a:xfrm>
          <a:prstGeom prst="downArrowCallout">
            <a:avLst/>
          </a:prstGeom>
          <a:ln w="38100" cmpd="dbl">
            <a:solidFill>
              <a:srgbClr val="92D050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2275" y="1412875"/>
            <a:ext cx="5975350" cy="992188"/>
          </a:xfrm>
          <a:prstGeom prst="snip2DiagRect">
            <a:avLst/>
          </a:prstGeom>
          <a:noFill/>
          <a:ln w="38100" cmpd="dbl">
            <a:solidFill>
              <a:srgbClr val="ACCD59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НЕОБХОДИМАЯ СОСТАВЛЯЮЩАЯ ОБРАЗОВАТЕЛЬНОГО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3675" y="1577975"/>
            <a:ext cx="6337300" cy="2687638"/>
          </a:xfrm>
          <a:prstGeom prst="downArrowCallout">
            <a:avLst/>
          </a:prstGeom>
          <a:noFill/>
          <a:ln w="38100" cmpd="dbl">
            <a:solidFill>
              <a:srgbClr val="ACCD59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своими особенностями  и интересами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21275" y="5699125"/>
            <a:ext cx="2679700" cy="646113"/>
          </a:xfrm>
          <a:prstGeom prst="rect">
            <a:avLst/>
          </a:prstGeom>
          <a:noFill/>
          <a:ln w="38100" cmpd="dbl">
            <a:solidFill>
              <a:srgbClr val="ACCD5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ПРИНЯТ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35313" y="4505325"/>
            <a:ext cx="2994025" cy="646113"/>
          </a:xfrm>
          <a:prstGeom prst="rect">
            <a:avLst/>
          </a:prstGeom>
          <a:noFill/>
          <a:ln w="38100" cmpd="dbl">
            <a:solidFill>
              <a:srgbClr val="ACCD5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УСЛЫШАН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74788" y="5715000"/>
            <a:ext cx="2339975" cy="646113"/>
          </a:xfrm>
          <a:prstGeom prst="rect">
            <a:avLst/>
          </a:prstGeom>
          <a:noFill/>
          <a:ln w="38100" cmpd="dbl">
            <a:solidFill>
              <a:srgbClr val="ACCD5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ПОНЯТ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395536" y="260648"/>
            <a:ext cx="8496944" cy="1296144"/>
          </a:xfrm>
          <a:prstGeom prst="downArrowCallout">
            <a:avLst/>
          </a:prstGeom>
          <a:noFill/>
          <a:ln w="38100" cmpd="dbl">
            <a:solidFill>
              <a:srgbClr val="92D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ДОШКОЛЬНИК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916832"/>
            <a:ext cx="2448396" cy="637803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1916832"/>
            <a:ext cx="2566119" cy="648072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4869160"/>
            <a:ext cx="7992888" cy="1174552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2060848"/>
            <a:ext cx="2448272" cy="369332"/>
          </a:xfrm>
          <a:prstGeom prst="rect">
            <a:avLst/>
          </a:prstGeom>
          <a:solidFill>
            <a:srgbClr val="E1FAA8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</a:t>
            </a:r>
            <a:endParaRPr lang="ru-RU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1916832"/>
            <a:ext cx="2952328" cy="648072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3212976"/>
            <a:ext cx="4032448" cy="792089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ИНИЦИАТИВНОСТЬ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212976"/>
            <a:ext cx="3888432" cy="792088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НЕОБХОДИМЫЕ УСЛОВИЯ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0" grpId="1" animBg="1"/>
      <p:bldP spid="12" grpId="1" animBg="1"/>
      <p:bldP spid="12" grpId="2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477" t="2678" r="13524"/>
          <a:stretch>
            <a:fillRect/>
          </a:stretch>
        </p:blipFill>
        <p:spPr bwMode="auto">
          <a:xfrm>
            <a:off x="2885895" y="1290906"/>
            <a:ext cx="2911850" cy="2755155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57242" y="1884300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82575" y="241300"/>
            <a:ext cx="1366838" cy="71913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dirty="0"/>
              <a:t> 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06388" y="1290638"/>
            <a:ext cx="665162" cy="381635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/>
              <a:t> 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519863" y="153988"/>
            <a:ext cx="2503487" cy="71913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Интересы</a:t>
            </a:r>
            <a:r>
              <a:rPr lang="ru-RU" dirty="0"/>
              <a:t> 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8181975" y="1027113"/>
            <a:ext cx="701675" cy="517525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683125" y="5688013"/>
            <a:ext cx="3095625" cy="63658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РАЗВИТЫ</a:t>
            </a:r>
            <a:r>
              <a:rPr lang="ru-RU" sz="3200" dirty="0"/>
              <a:t> 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09575" y="5688013"/>
            <a:ext cx="3354388" cy="6096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Способности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475656" y="2564904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06347" y="-15115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6204" y="1182303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1975" y="482148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29852" y="-336255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6451" y="-220775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72090" y="-336255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9788" y="766868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12292" y="-73662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43235" y="258973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17820" y="1290906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31201" y="3685886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67177" y="4155673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58758" y="4437275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53788" y="4597415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21100" y="4437112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55776" y="4221088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4236" y="3674085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40291" y="2594550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38647" y="1951367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F:\конференция Металлург\1431449513_sol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763" y="494601"/>
            <a:ext cx="4752528" cy="4404176"/>
          </a:xfrm>
          <a:prstGeom prst="flowChartConnector">
            <a:avLst/>
          </a:prstGeom>
          <a:noFill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 l="13477" t="2678" r="13524"/>
          <a:stretch>
            <a:fillRect/>
          </a:stretch>
        </p:blipFill>
        <p:spPr bwMode="auto">
          <a:xfrm>
            <a:off x="2943359" y="1268119"/>
            <a:ext cx="2911850" cy="2800728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8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9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1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3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4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177281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Д/с  -  ПЕРВАЯ  ОБЯЗАТЕЛЬНАЯ СТУПЕНЬ ОБЩЕГО ОБРАЗОВАНИЯ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414908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ГАРАНТИЯ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932040" y="2708920"/>
            <a:ext cx="1728192" cy="864096"/>
          </a:xfrm>
          <a:prstGeom prst="rightArrow">
            <a:avLst/>
          </a:prstGeom>
          <a:noFill/>
          <a:ln>
            <a:solidFill>
              <a:srgbClr val="ACC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60032" y="299695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УСЛОВИЕ ФГОС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2132856"/>
            <a:ext cx="284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ИНДИВИДУАЛЬНОСТИ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321297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 ИНИЦИАТИВНОСТИ  ДЕТЕЙ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59832" y="0"/>
            <a:ext cx="3292079" cy="1718047"/>
            <a:chOff x="2764196" y="24"/>
            <a:chExt cx="3436095" cy="171804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764196" y="24"/>
              <a:ext cx="3436095" cy="1718047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  <a:ln w="38100" cmpd="dbl">
              <a:solidFill>
                <a:srgbClr val="ACCD5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764196" y="24"/>
              <a:ext cx="3436095" cy="1718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27584" y="2420888"/>
            <a:ext cx="3436095" cy="1718047"/>
            <a:chOff x="685358" y="2439652"/>
            <a:chExt cx="3436095" cy="171804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685358" y="2439652"/>
              <a:ext cx="3436095" cy="1718047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  <a:ln w="38100" cmpd="dbl">
              <a:solidFill>
                <a:srgbClr val="ACCD5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685358" y="2439652"/>
              <a:ext cx="3436095" cy="1718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27584" y="4797152"/>
            <a:ext cx="3436095" cy="1718047"/>
            <a:chOff x="685358" y="4879279"/>
            <a:chExt cx="3436095" cy="171804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685358" y="4879279"/>
              <a:ext cx="3436095" cy="1718047"/>
            </a:xfrm>
            <a:prstGeom prst="rect">
              <a:avLst/>
            </a:prstGeom>
            <a:noFill/>
            <a:ln w="38100" cmpd="dbl">
              <a:solidFill>
                <a:srgbClr val="ACCD5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685358" y="4879279"/>
              <a:ext cx="3436095" cy="1718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b="1" kern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ДОСТУПНОСТЬ</a:t>
              </a:r>
              <a:endParaRPr lang="ru-RU" sz="3300" b="1" kern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860032" y="4797152"/>
            <a:ext cx="3436095" cy="1718047"/>
            <a:chOff x="4843034" y="4879279"/>
            <a:chExt cx="3436095" cy="171804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843034" y="4879279"/>
              <a:ext cx="3436095" cy="1718047"/>
            </a:xfrm>
            <a:prstGeom prst="rect">
              <a:avLst/>
            </a:prstGeom>
            <a:noFill/>
            <a:ln w="38100" cmpd="dbl">
              <a:solidFill>
                <a:srgbClr val="ACCD5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4843034" y="4879279"/>
              <a:ext cx="3436095" cy="1718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b="1" kern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КАЧЕСТВО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b="1" kern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ОБРАЗОВАНИЯ</a:t>
              </a:r>
              <a:endParaRPr lang="ru-RU" sz="3300" b="1" kern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 flipV="1">
            <a:off x="4644008" y="1844824"/>
            <a:ext cx="0" cy="237626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195736" y="4437112"/>
            <a:ext cx="144016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652120" y="4437112"/>
            <a:ext cx="1296144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195736" y="4437112"/>
            <a:ext cx="0" cy="36004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948264" y="4437112"/>
            <a:ext cx="0" cy="36004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975" y="161925"/>
            <a:ext cx="4392613" cy="914400"/>
          </a:xfrm>
          <a:prstGeom prst="rect">
            <a:avLst/>
          </a:prstGeom>
          <a:noFill/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51520" y="1124744"/>
            <a:ext cx="871378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1.4.2).  «Построение образовательной деятельности на основе 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индивидуальных особенностей </a:t>
            </a:r>
            <a:r>
              <a:rPr lang="ru-RU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каждого ребенка,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79512" y="3356992"/>
            <a:ext cx="878497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 которой сам ребенок становится  активным в выборе  содержания своего образования, становится субъектом образования 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(далее – индивидуализация образования)»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3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51520" y="404664"/>
            <a:ext cx="871378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Индивидуализация</a:t>
            </a:r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это деятельность взрослого (педагога) и самого ребенка  по поддержке и развитию  того единичного, своеобразного, что заложено в данном индивиде от природы, и что он приобрёл в индивидуальном опыте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755650" y="1268413"/>
            <a:ext cx="7993063" cy="1152525"/>
          </a:xfrm>
          <a:prstGeom prst="downArrowCallout">
            <a:avLst/>
          </a:prstGeom>
          <a:solidFill>
            <a:srgbClr val="E1FAA8"/>
          </a:solidFill>
          <a:ln w="38100" cmpd="dbl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 ДЕТЕЙ  В ДОО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395538" y="2565400"/>
            <a:ext cx="4624387" cy="914400"/>
          </a:xfrm>
          <a:prstGeom prst="rect">
            <a:avLst/>
          </a:prstGeom>
          <a:solidFill>
            <a:srgbClr val="E1FAA8"/>
          </a:solidFill>
          <a:ln w="38100" cmpd="dbl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25513" y="5157788"/>
            <a:ext cx="3081337" cy="914400"/>
          </a:xfrm>
          <a:prstGeom prst="rect">
            <a:avLst/>
          </a:prstGeom>
          <a:solidFill>
            <a:srgbClr val="E1FAA8"/>
          </a:solidFill>
          <a:ln w="38100" cmpd="dbl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РАЗВИТИЕ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11150" y="3776663"/>
            <a:ext cx="4105275" cy="914400"/>
          </a:xfrm>
          <a:prstGeom prst="rect">
            <a:avLst/>
          </a:prstGeom>
          <a:solidFill>
            <a:srgbClr val="E1FAA8"/>
          </a:solidFill>
          <a:ln w="38100" cmpd="dbl">
            <a:solidFill>
              <a:srgbClr val="ACCD5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ПОЗИТИВНУЮ СОЦИАЛИЗАЦИЮ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336925" y="188913"/>
            <a:ext cx="2519363" cy="914400"/>
          </a:xfrm>
          <a:prstGeom prst="rect">
            <a:avLst/>
          </a:prstGeom>
          <a:solidFill>
            <a:srgbClr val="E1FAA8"/>
          </a:solidFill>
          <a:ln w="38100" cmpd="dbl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48263" y="3803650"/>
            <a:ext cx="3136900" cy="914400"/>
          </a:xfrm>
          <a:prstGeom prst="rect">
            <a:avLst/>
          </a:prstGeom>
          <a:solidFill>
            <a:srgbClr val="E1FAA8"/>
          </a:solidFill>
          <a:ln w="38100" cmpd="dbl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ИНИЦИАТИВЫ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887913" y="5157788"/>
            <a:ext cx="3397250" cy="1295400"/>
          </a:xfrm>
          <a:prstGeom prst="rect">
            <a:avLst/>
          </a:prstGeom>
          <a:solidFill>
            <a:srgbClr val="E1FAA8"/>
          </a:solidFill>
          <a:ln w="38100" cmpd="dbl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>
          <a:xfrm>
            <a:off x="1187450" y="-171450"/>
            <a:ext cx="7056438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ИНДИВИДУАЛИЗАЦИЯ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80728"/>
            <a:ext cx="3743325" cy="914400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79826" y="985094"/>
            <a:ext cx="3263900" cy="914400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412" y="2128267"/>
            <a:ext cx="2754312" cy="1727200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ВЗРОСЛЫМИ: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2132856"/>
            <a:ext cx="1047502" cy="4325070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132856"/>
            <a:ext cx="3527425" cy="4392613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</a:t>
            </a:r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Коммуникативная</a:t>
            </a:r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</a:t>
            </a:r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художественной литературы и фольклора</a:t>
            </a:r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Самообслуживание, бытовой труд</a:t>
            </a:r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Конструирование </a:t>
            </a:r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Изобразительная </a:t>
            </a:r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</a:t>
            </a:r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Двигательная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ИНДИВИДУАЛИЗАЦИИ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50" y="1557338"/>
            <a:ext cx="4175125" cy="4030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Л.Н.ТОЛСТОЙ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индивидуальной помощи ребенка в познании окружающего мира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6100" y="1541463"/>
            <a:ext cx="4537075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Я.А.КОМЕНСКИЙ: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средства, методы и приемы соответственно к каждому ребенку,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ребенка ядром воспитательных отношений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8950" y="188913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ИНДИВИДУАЛИЗАЦИИ ОБРАЗОВАТЕЛЬНОГО ПРОЦЕССА</a:t>
            </a:r>
          </a:p>
        </p:txBody>
      </p:sp>
      <p:sp>
        <p:nvSpPr>
          <p:cNvPr id="5" name="Тройная стрелка влево/вправо/вверх 4"/>
          <p:cNvSpPr/>
          <p:nvPr/>
        </p:nvSpPr>
        <p:spPr>
          <a:xfrm rot="10800000">
            <a:off x="3995738" y="1557338"/>
            <a:ext cx="1216025" cy="3600450"/>
          </a:xfrm>
          <a:prstGeom prst="leftRightUpArrow">
            <a:avLst/>
          </a:prstGeom>
          <a:noFill/>
          <a:ln w="38100" cmpd="dbl">
            <a:solidFill>
              <a:srgbClr val="ACC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27313" y="5589588"/>
            <a:ext cx="38163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(уникальность, своеобразие личности)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9725" y="1557338"/>
            <a:ext cx="3384550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(учет особенностей и уровня воспитанности ребенка,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его жизни,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его развития,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умственных способностей,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413" y="1557338"/>
            <a:ext cx="38703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(деятельность взрослого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ребенка по поддержке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развитию единичного того, что заложено от природы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то, что он приобрел в индивидуальном опыте)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1908175" y="63500"/>
            <a:ext cx="5543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ИНДИВИДУАЛИЗАЦИЯ ОБРАЗОВАНИЯ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2143125"/>
            <a:ext cx="3744912" cy="1646238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ПРОГРАММА РАЗВИТИЯ КАЖДОГО РЕБЕНКА ТОЛЬКО В ЕГО ВРЕМЕНИ, В ЕГО ПРОСТРАНСТВЕ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02225" y="2143125"/>
            <a:ext cx="3743325" cy="2293938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9475" y="1219200"/>
            <a:ext cx="4824413" cy="598488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19700" y="2274888"/>
            <a:ext cx="3492500" cy="2032000"/>
          </a:xfrm>
          <a:prstGeom prst="rect">
            <a:avLst/>
          </a:prstGeom>
          <a:solidFill>
            <a:srgbClr val="E1FAA8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ВИД ДЕЯТЕЛЬНОСТИ РЕБЕНКА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(САМОСТОЯТЕЛЬНО И ИЗБИРАТЕЛЬНО ОБРАЩАЕТСЯ К РАЗНЫМ ИСТОЧНИКАМ ИНФОРМАЦИИ)</a:t>
            </a:r>
            <a:endParaRPr lang="ru-RU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388" y="4221163"/>
            <a:ext cx="4608512" cy="2303462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ОРГАНИЗУЕМОГО И САМООРГАНИЗУЕМОГО ОБУЧЕНИЯ, В ХОДЕ КОТОРОГО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ИНФОРМАЦИЯ, ПОЛУЧЕННАЯ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ИЗ РАЗНЫХ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ПРИОБРЕТАЕТ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СУБЪЕКТНОГО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(ПЕРСОНАЛЬНОГО) ЗНАНИЯ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02225" y="4724400"/>
            <a:ext cx="3743325" cy="1800225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ЖИЗНЕДЕЯТЕЛЬНОСТИ РЕБЕНКА В ВИДЕ ЛИЧНОСТНЫХ СМЫСЛОВ, СФОРМИРОВАННЫХ ОБЩЕСТВЕННЫХ ДЕЙСТВИЙ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132856"/>
            <a:ext cx="3743325" cy="1800225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ИОТ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2132856"/>
            <a:ext cx="3743325" cy="2293938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93531" y="2264618"/>
            <a:ext cx="3492500" cy="1815882"/>
          </a:xfrm>
          <a:prstGeom prst="rect">
            <a:avLst/>
          </a:prstGeom>
          <a:solidFill>
            <a:srgbClr val="E1FAA8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САМОСТОЯТЕЛЬ-НАЯ  ДЕЯТЕЛЬНОСТЬ ДЕТЕЙ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221088"/>
            <a:ext cx="4608512" cy="2303462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НОД, СОВМЕСТНАЯ ДЕЯТЕЛЬНОСТЬ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4725144"/>
            <a:ext cx="3743325" cy="1800225"/>
          </a:xfrm>
          <a:prstGeom prst="rect">
            <a:avLst/>
          </a:prstGeom>
          <a:solidFill>
            <a:srgbClr val="E1FAA8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ПРАКТИКИ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3" grpId="0" animBg="1"/>
      <p:bldP spid="13" grpId="1" animBg="1"/>
      <p:bldP spid="18" grpId="0" animBg="1"/>
      <p:bldP spid="19" grpId="1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444</Words>
  <Application>Microsoft Office PowerPoint</Application>
  <PresentationFormat>Экран (4:3)</PresentationFormat>
  <Paragraphs>179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ИНДИВИДУАЛИЗАЦИЯ ОБРАЗОВАТЕЛЬНОГО ПРОЦЕССА В ДОО</vt:lpstr>
      <vt:lpstr>Слайд 2</vt:lpstr>
      <vt:lpstr>Слайд 3</vt:lpstr>
      <vt:lpstr>Слайд 4</vt:lpstr>
      <vt:lpstr>Слайд 5</vt:lpstr>
      <vt:lpstr>ИНДИВИДУАЛИЗАЦИЯ </vt:lpstr>
      <vt:lpstr>ПРИНЦИП ИНДИВИДУАЛИЗАЦИИ</vt:lpstr>
      <vt:lpstr>ОСНОВНЫЕ ПОНЯТИЯ ИНДИВИДУАЛИЗАЦИИ ОБРАЗОВАТЕЛЬНОГО ПРОЦЕССА</vt:lpstr>
      <vt:lpstr>Слайд 9</vt:lpstr>
      <vt:lpstr>Слайд 10</vt:lpstr>
      <vt:lpstr>Слайд 11</vt:lpstr>
      <vt:lpstr>Детские работы – своеобразный метод сбора информации о воспитаннике, отражение индивидуального видения мира и способ запечатления его в творческом продукте</vt:lpstr>
      <vt:lpstr>Слайд 13</vt:lpstr>
      <vt:lpstr>ИНДИВИДУАЛИЗАЦИЯ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ALOHADANCE</dc:creator>
  <cp:lastModifiedBy>Дмитрий</cp:lastModifiedBy>
  <cp:revision>60</cp:revision>
  <dcterms:created xsi:type="dcterms:W3CDTF">2016-11-19T08:14:11Z</dcterms:created>
  <dcterms:modified xsi:type="dcterms:W3CDTF">2017-01-11T10:07:28Z</dcterms:modified>
</cp:coreProperties>
</file>