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20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_rels/presentation.xml.rels" ContentType="application/vnd.openxmlformats-package.relationships+xml"/>
  <Override PartName="/ppt/media/image30.png" ContentType="image/png"/>
  <Override PartName="/ppt/media/image29.png" ContentType="image/png"/>
  <Override PartName="/ppt/media/image27.png" ContentType="image/png"/>
  <Override PartName="/ppt/media/image26.jpeg" ContentType="image/jpeg"/>
  <Override PartName="/ppt/media/image24.jpeg" ContentType="image/jpeg"/>
  <Override PartName="/ppt/media/image7.jpeg" ContentType="image/jpeg"/>
  <Override PartName="/ppt/media/image23.jpeg" ContentType="image/jpeg"/>
  <Override PartName="/ppt/media/image17.jpeg" ContentType="image/jpeg"/>
  <Override PartName="/ppt/media/image21.jpeg" ContentType="image/jpeg"/>
  <Override PartName="/ppt/media/image16.png" ContentType="image/png"/>
  <Override PartName="/ppt/media/image15.jpeg" ContentType="image/jpeg"/>
  <Override PartName="/ppt/media/image14.png" ContentType="image/png"/>
  <Override PartName="/ppt/media/image13.png" ContentType="image/png"/>
  <Override PartName="/ppt/media/image28.png" ContentType="image/png"/>
  <Override PartName="/ppt/media/image18.jpeg" ContentType="image/jpeg"/>
  <Override PartName="/ppt/media/image11.png" ContentType="image/png"/>
  <Override PartName="/ppt/media/image8.png" ContentType="image/png"/>
  <Override PartName="/ppt/media/image2.png" ContentType="image/png"/>
  <Override PartName="/ppt/media/image12.png" ContentType="image/png"/>
  <Override PartName="/ppt/media/image22.jpeg" ContentType="image/jpeg"/>
  <Override PartName="/ppt/media/image6.jpeg" ContentType="image/jpeg"/>
  <Override PartName="/ppt/media/image10.png" ContentType="image/png"/>
  <Override PartName="/ppt/media/image25.jpeg" ContentType="image/jpeg"/>
  <Override PartName="/ppt/media/image9.jpeg" ContentType="image/jpeg"/>
  <Override PartName="/ppt/media/image5.png" ContentType="image/png"/>
  <Override PartName="/ppt/media/image4.jpeg" ContentType="image/jpeg"/>
  <Override PartName="/ppt/media/image3.png" ContentType="image/png"/>
  <Override PartName="/ppt/media/image20.jpeg" ContentType="image/jpeg"/>
  <Override PartName="/ppt/media/image19.jpeg" ContentType="image/jpeg"/>
  <Override PartName="/ppt/media/image1.png" ContentType="image/png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83F6DC1A-7584-4137-93F7-D140358BC2B2}" type="datetime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11.1.17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3C10C5C-F989-4E4E-8333-1F8DB05C1D74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текста заголовка щёлкните мышью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6" descr=""/>
          <p:cNvPicPr/>
          <p:nvPr/>
        </p:nvPicPr>
        <p:blipFill>
          <a:blip r:embed="rId1"/>
          <a:stretch/>
        </p:blipFill>
        <p:spPr>
          <a:xfrm>
            <a:off x="0" y="0"/>
            <a:ext cx="9357840" cy="6857640"/>
          </a:xfrm>
          <a:prstGeom prst="rect">
            <a:avLst/>
          </a:prstGeom>
          <a:ln w="9360"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857160" y="428760"/>
            <a:ext cx="771480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Какое чувство у вас вызывает этот слайд?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395640" y="620640"/>
            <a:ext cx="8352720" cy="563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Что же ограничивает нашу свободу?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 школе мы живём по определённым правилам, по режиму.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Какие вы ещё знаете правила?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Правила поведения на дороге – ПДД.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Правила поведения в театре, в музее.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Правила поведения в лесу 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Правила этикета.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Правила здорового образа жизни.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Моральные нормы поведения - они не записаны как правила, но мы их выполняем.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Наше поведение, наши поступки, наши действия всегда имеют  границы.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Свобода человека ограничена правилами.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85" dur="indefinite" restart="never" nodeType="tmRoot">
          <p:childTnLst>
            <p:seq>
              <p:cTn id="186" dur="indefinite" nodeType="mainSeq">
                <p:childTnLst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4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1" dur="500" fill="hold"/>
                                        <p:tgtEl>
                                          <p:spTgt spid="74">
                                            <p:txEl>
                                              <p:pRg st="34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2" dur="500" fill="hold"/>
                                        <p:tgtEl>
                                          <p:spTgt spid="74">
                                            <p:txEl>
                                              <p:pRg st="34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88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7" dur="500" fill="hold"/>
                                        <p:tgtEl>
                                          <p:spTgt spid="74">
                                            <p:txEl>
                                              <p:pRg st="88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8" dur="500" fill="hold"/>
                                        <p:tgtEl>
                                          <p:spTgt spid="74">
                                            <p:txEl>
                                              <p:pRg st="88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17" end="1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3" dur="500" fill="hold"/>
                                        <p:tgtEl>
                                          <p:spTgt spid="74">
                                            <p:txEl>
                                              <p:pRg st="117" end="15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4" dur="500" fill="hold"/>
                                        <p:tgtEl>
                                          <p:spTgt spid="74">
                                            <p:txEl>
                                              <p:pRg st="117" end="15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52" end="1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7" dur="500" fill="hold"/>
                                        <p:tgtEl>
                                          <p:spTgt spid="74">
                                            <p:txEl>
                                              <p:pRg st="152" end="18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8" dur="500" fill="hold"/>
                                        <p:tgtEl>
                                          <p:spTgt spid="74">
                                            <p:txEl>
                                              <p:pRg st="152" end="18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89" end="2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1" dur="500" fill="hold"/>
                                        <p:tgtEl>
                                          <p:spTgt spid="74">
                                            <p:txEl>
                                              <p:pRg st="189" end="2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2" dur="500" fill="hold"/>
                                        <p:tgtEl>
                                          <p:spTgt spid="74">
                                            <p:txEl>
                                              <p:pRg st="189" end="2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16" end="2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5" dur="500" fill="hold"/>
                                        <p:tgtEl>
                                          <p:spTgt spid="74">
                                            <p:txEl>
                                              <p:pRg st="216" end="2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6" dur="500" fill="hold"/>
                                        <p:tgtEl>
                                          <p:spTgt spid="74">
                                            <p:txEl>
                                              <p:pRg st="216" end="2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33" end="2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9" dur="500" fill="hold"/>
                                        <p:tgtEl>
                                          <p:spTgt spid="74">
                                            <p:txEl>
                                              <p:pRg st="233" end="26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0" dur="500" fill="hold"/>
                                        <p:tgtEl>
                                          <p:spTgt spid="74">
                                            <p:txEl>
                                              <p:pRg st="233" end="26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65" end="3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3" dur="500" fill="hold"/>
                                        <p:tgtEl>
                                          <p:spTgt spid="74">
                                            <p:txEl>
                                              <p:pRg st="265" end="3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4" dur="500" fill="hold"/>
                                        <p:tgtEl>
                                          <p:spTgt spid="74">
                                            <p:txEl>
                                              <p:pRg st="265" end="3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42" end="4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9" dur="500" fill="hold"/>
                                        <p:tgtEl>
                                          <p:spTgt spid="74">
                                            <p:txEl>
                                              <p:pRg st="342" end="4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0" dur="500" fill="hold"/>
                                        <p:tgtEl>
                                          <p:spTgt spid="74">
                                            <p:txEl>
                                              <p:pRg st="342" end="4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11" end="4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3" dur="500" fill="hold"/>
                                        <p:tgtEl>
                                          <p:spTgt spid="74">
                                            <p:txEl>
                                              <p:pRg st="411" end="4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4" dur="500" fill="hold"/>
                                        <p:tgtEl>
                                          <p:spTgt spid="74">
                                            <p:txEl>
                                              <p:pRg st="411" end="4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14" descr=""/>
          <p:cNvPicPr/>
          <p:nvPr/>
        </p:nvPicPr>
        <p:blipFill>
          <a:blip r:embed="rId1"/>
          <a:stretch/>
        </p:blipFill>
        <p:spPr>
          <a:xfrm>
            <a:off x="0" y="-1440"/>
            <a:ext cx="9143640" cy="6859080"/>
          </a:xfrm>
          <a:prstGeom prst="rect">
            <a:avLst/>
          </a:prstGeom>
          <a:ln>
            <a:noFill/>
          </a:ln>
        </p:spPr>
      </p:pic>
      <p:pic>
        <p:nvPicPr>
          <p:cNvPr id="76" name="Picture 8" descr=""/>
          <p:cNvPicPr/>
          <p:nvPr/>
        </p:nvPicPr>
        <p:blipFill>
          <a:blip r:embed="rId2"/>
          <a:stretch/>
        </p:blipFill>
        <p:spPr>
          <a:xfrm>
            <a:off x="2071800" y="2714760"/>
            <a:ext cx="1190160" cy="1247400"/>
          </a:xfrm>
          <a:prstGeom prst="rect">
            <a:avLst/>
          </a:prstGeom>
          <a:ln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3929040" y="1928880"/>
            <a:ext cx="442872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Физминутка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5" dur="indefinite" restart="never" nodeType="tmRoot">
          <p:childTnLst>
            <p:seq>
              <p:cTn id="2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4" descr=""/>
          <p:cNvPicPr/>
          <p:nvPr/>
        </p:nvPicPr>
        <p:blipFill>
          <a:blip r:embed="rId1"/>
          <a:stretch/>
        </p:blipFill>
        <p:spPr>
          <a:xfrm>
            <a:off x="357120" y="214200"/>
            <a:ext cx="5500440" cy="374940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6000840" y="428760"/>
            <a:ext cx="2999880" cy="374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Четверо ребят выполнили домашнюю работу и занимаются своими делами. Но мы видим девочку, которая ещё продолжает делать домашнюю работу.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285840" y="4000680"/>
            <a:ext cx="8357760" cy="252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Каким правом воспользовались ребята?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Правом на отдых.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Они правильно отдыхают? Как они должны были организовать свой отдых?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Девочка имеет право выполнять домашнюю работу в тишине?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Ребята  свободны и могут отдыхать, играть, но при этом не мешать  девочке делать домашнюю работу. Их свобода ограничена правилами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поведения в школе.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7" dur="indefinite" restart="never" nodeType="tmRoot">
          <p:childTnLst>
            <p:seq>
              <p:cTn id="238" dur="indefinite" nodeType="mainSeq">
                <p:childTnLst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nodeType="click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3" dur="1000" fill="hold"/>
                                        <p:tgtEl>
                                          <p:spTgt spid="80">
                                            <p:txEl>
                                              <p:p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4" dur="1000" fill="hold"/>
                                        <p:tgtEl>
                                          <p:spTgt spid="80">
                                            <p:txEl>
                                              <p:p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245" dur="1000"/>
                                        <p:tgtEl>
                                          <p:spTgt spid="80">
                                            <p:txEl>
                                              <p:pRg st="0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nodeType="click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7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0" dur="1000" fill="hold"/>
                                        <p:tgtEl>
                                          <p:spTgt spid="80">
                                            <p:txEl>
                                              <p:pRg st="37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1" dur="1000" fill="hold"/>
                                        <p:tgtEl>
                                          <p:spTgt spid="80">
                                            <p:txEl>
                                              <p:pRg st="37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252" dur="1000"/>
                                        <p:tgtEl>
                                          <p:spTgt spid="80">
                                            <p:txEl>
                                              <p:pRg st="37" end="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nodeType="click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5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7" dur="1000" fill="hold"/>
                                        <p:tgtEl>
                                          <p:spTgt spid="80">
                                            <p:txEl>
                                              <p:pRg st="55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8" dur="1000" fill="hold"/>
                                        <p:tgtEl>
                                          <p:spTgt spid="80">
                                            <p:txEl>
                                              <p:pRg st="55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259" dur="1000"/>
                                        <p:tgtEl>
                                          <p:spTgt spid="80">
                                            <p:txEl>
                                              <p:pRg st="55" end="1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nodeType="click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24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4" dur="1000" fill="hold"/>
                                        <p:tgtEl>
                                          <p:spTgt spid="80">
                                            <p:txEl>
                                              <p:pRg st="124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5" dur="1000" fill="hold"/>
                                        <p:tgtEl>
                                          <p:spTgt spid="80">
                                            <p:txEl>
                                              <p:pRg st="124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266" dur="1000"/>
                                        <p:tgtEl>
                                          <p:spTgt spid="80">
                                            <p:txEl>
                                              <p:pRg st="124" end="1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81" end="3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1" dur="500" fill="hold"/>
                                        <p:tgtEl>
                                          <p:spTgt spid="80">
                                            <p:txEl>
                                              <p:pRg st="181" end="3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2" dur="500" fill="hold"/>
                                        <p:tgtEl>
                                          <p:spTgt spid="80">
                                            <p:txEl>
                                              <p:pRg st="181" end="3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11" end="3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5" dur="500" fill="hold"/>
                                        <p:tgtEl>
                                          <p:spTgt spid="80">
                                            <p:txEl>
                                              <p:pRg st="311" end="3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6" dur="500" fill="hold"/>
                                        <p:tgtEl>
                                          <p:spTgt spid="80">
                                            <p:txEl>
                                              <p:pRg st="311" end="3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2" descr=""/>
          <p:cNvPicPr/>
          <p:nvPr/>
        </p:nvPicPr>
        <p:blipFill>
          <a:blip r:embed="rId1"/>
          <a:stretch/>
        </p:blipFill>
        <p:spPr>
          <a:xfrm>
            <a:off x="357120" y="0"/>
            <a:ext cx="8643600" cy="4456800"/>
          </a:xfrm>
          <a:prstGeom prst="rect">
            <a:avLst/>
          </a:prstGeom>
          <a:ln>
            <a:noFill/>
          </a:ln>
        </p:spPr>
      </p:pic>
      <p:pic>
        <p:nvPicPr>
          <p:cNvPr id="82" name="Picture 4" descr=""/>
          <p:cNvPicPr/>
          <p:nvPr/>
        </p:nvPicPr>
        <p:blipFill>
          <a:blip r:embed="rId2"/>
          <a:stretch/>
        </p:blipFill>
        <p:spPr>
          <a:xfrm>
            <a:off x="6215040" y="285840"/>
            <a:ext cx="1254240" cy="118944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500040" y="4429080"/>
            <a:ext cx="7857720" cy="265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Какое время суток? Что делают ребята?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Какое правило ребята нарушили?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Правило общежития.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Бабушка имеет право  на отдых?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 пользу людям принято правило общежития?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7" dur="indefinite" restart="never" nodeType="tmRoot">
          <p:childTnLst>
            <p:seq>
              <p:cTn id="278" dur="indefinite" nodeType="mainSeq">
                <p:childTnLst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9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3" dur="500" fill="hold"/>
                                        <p:tgtEl>
                                          <p:spTgt spid="83">
                                            <p:txEl>
                                              <p:pRg st="39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4" dur="500" fill="hold"/>
                                        <p:tgtEl>
                                          <p:spTgt spid="83">
                                            <p:txEl>
                                              <p:pRg st="39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70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9" dur="500" fill="hold"/>
                                        <p:tgtEl>
                                          <p:spTgt spid="83">
                                            <p:txEl>
                                              <p:pRg st="70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0" dur="500" fill="hold"/>
                                        <p:tgtEl>
                                          <p:spTgt spid="83">
                                            <p:txEl>
                                              <p:pRg st="70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nodeType="click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89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5" dur="1000" fill="hold"/>
                                        <p:tgtEl>
                                          <p:spTgt spid="83">
                                            <p:txEl>
                                              <p:pRg st="89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6" dur="1000" fill="hold"/>
                                        <p:tgtEl>
                                          <p:spTgt spid="83">
                                            <p:txEl>
                                              <p:pRg st="89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297" dur="1000"/>
                                        <p:tgtEl>
                                          <p:spTgt spid="83">
                                            <p:txEl>
                                              <p:pRg st="89" end="1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nodeType="click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20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2" dur="1000" fill="hold"/>
                                        <p:tgtEl>
                                          <p:spTgt spid="83">
                                            <p:txEl>
                                              <p:pRg st="120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3" dur="1000" fill="hold"/>
                                        <p:tgtEl>
                                          <p:spTgt spid="83">
                                            <p:txEl>
                                              <p:pRg st="120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304" dur="1000"/>
                                        <p:tgtEl>
                                          <p:spTgt spid="83">
                                            <p:txEl>
                                              <p:pRg st="120" end="1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1000080" y="285840"/>
            <a:ext cx="7214760" cy="374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 «Декларации прав человека» дано такое определение свободы: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Свобода состоит в возможности делать всё, что не приносит вреда другому.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Человек должен жить хорошо сам и давать хорошо жить другим людям, не мешать им.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Человек свободен только в тех границах, которые позволяют сохранить такую же свободу другому человеку.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928800" y="4500720"/>
            <a:ext cx="7000560" cy="191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Свобода имеет границы.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Свобода ограничена правилами поведения.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Правила и нормы поведения созданы во благо человека.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CustomShape 3"/>
          <p:cNvSpPr/>
          <p:nvPr/>
        </p:nvSpPr>
        <p:spPr>
          <a:xfrm>
            <a:off x="785880" y="3500280"/>
            <a:ext cx="728640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Свобода предполагает  и ответственность человека за свои поступки.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CustomShape 4"/>
          <p:cNvSpPr/>
          <p:nvPr/>
        </p:nvSpPr>
        <p:spPr>
          <a:xfrm>
            <a:off x="2214720" y="4429080"/>
            <a:ext cx="41428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Что мы с вами выяснили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05" dur="indefinite" restart="never" nodeType="tmRoot">
          <p:childTnLst>
            <p:seq>
              <p:cTn id="306" dur="indefinite" nodeType="mainSeq">
                <p:childTnLst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nodeType="click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3" dur="1000" fill="hold"/>
                                        <p:tgtEl>
                                          <p:spTgt spid="85">
                                            <p:txEl>
                                              <p:pRg st="1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4" dur="1000" fill="hold"/>
                                        <p:tgtEl>
                                          <p:spTgt spid="85">
                                            <p:txEl>
                                              <p:pRg st="1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325" dur="1000"/>
                                        <p:tgtEl>
                                          <p:spTgt spid="85">
                                            <p:txEl>
                                              <p:pRg st="1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nodeType="click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4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0" dur="1000" fill="hold"/>
                                        <p:tgtEl>
                                          <p:spTgt spid="85">
                                            <p:txEl>
                                              <p:pRg st="24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1" dur="1000" fill="hold"/>
                                        <p:tgtEl>
                                          <p:spTgt spid="85">
                                            <p:txEl>
                                              <p:pRg st="24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332" dur="1000"/>
                                        <p:tgtEl>
                                          <p:spTgt spid="85">
                                            <p:txEl>
                                              <p:pRg st="24" end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nodeType="click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64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7" dur="1000" fill="hold"/>
                                        <p:tgtEl>
                                          <p:spTgt spid="85">
                                            <p:txEl>
                                              <p:pRg st="64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8" dur="1000" fill="hold"/>
                                        <p:tgtEl>
                                          <p:spTgt spid="85">
                                            <p:txEl>
                                              <p:pRg st="64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339" dur="1000"/>
                                        <p:tgtEl>
                                          <p:spTgt spid="85">
                                            <p:txEl>
                                              <p:pRg st="64" end="1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428760" y="142920"/>
            <a:ext cx="835776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Определите права и ограничения.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Чью свободу запреты ограничивают, а чьи права защищают?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642960" y="1500120"/>
            <a:ext cx="4071600" cy="191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1.Запрет курить в общественных местах.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Ограничена свобода курильщиков, защищаются права некурящих.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0" name="Picture 2" descr=""/>
          <p:cNvPicPr/>
          <p:nvPr/>
        </p:nvPicPr>
        <p:blipFill>
          <a:blip r:embed="rId1"/>
          <a:stretch/>
        </p:blipFill>
        <p:spPr>
          <a:xfrm>
            <a:off x="4643280" y="1071720"/>
            <a:ext cx="4340520" cy="3142800"/>
          </a:xfrm>
          <a:prstGeom prst="rect">
            <a:avLst/>
          </a:prstGeom>
          <a:ln>
            <a:noFill/>
          </a:ln>
        </p:spPr>
      </p:pic>
      <p:pic>
        <p:nvPicPr>
          <p:cNvPr id="91" name="Picture 4" descr=""/>
          <p:cNvPicPr/>
          <p:nvPr/>
        </p:nvPicPr>
        <p:blipFill>
          <a:blip r:embed="rId2"/>
          <a:stretch/>
        </p:blipFill>
        <p:spPr>
          <a:xfrm>
            <a:off x="0" y="3643200"/>
            <a:ext cx="4531320" cy="3214440"/>
          </a:xfrm>
          <a:prstGeom prst="rect">
            <a:avLst/>
          </a:prstGeom>
          <a:ln>
            <a:noFill/>
          </a:ln>
        </p:spPr>
      </p:pic>
      <p:sp>
        <p:nvSpPr>
          <p:cNvPr id="92" name="CustomShape 3"/>
          <p:cNvSpPr/>
          <p:nvPr/>
        </p:nvSpPr>
        <p:spPr>
          <a:xfrm>
            <a:off x="4643280" y="4429080"/>
            <a:ext cx="399996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2.Детям запрещено играть на проезжей части.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Ограничена свобода детей, защищаются права водителей и оберегается здоровье детей.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40" dur="indefinite" restart="never" nodeType="tmRoot">
          <p:childTnLst>
            <p:seq>
              <p:cTn id="341" dur="indefinite" nodeType="mainSeq">
                <p:childTnLst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nodeType="click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9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6" dur="1000" fill="hold"/>
                                        <p:tgtEl>
                                          <p:spTgt spid="89">
                                            <p:txEl>
                                              <p:pRg st="39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7" dur="1000" fill="hold"/>
                                        <p:tgtEl>
                                          <p:spTgt spid="89">
                                            <p:txEl>
                                              <p:pRg st="39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348" dur="1000"/>
                                        <p:tgtEl>
                                          <p:spTgt spid="89">
                                            <p:txEl>
                                              <p:pRg st="39" end="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id="3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8" dur="500" fill="hold"/>
                                        <p:tgtEl>
                                          <p:spTgt spid="92">
                                            <p:txEl>
                                              <p:p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9" dur="500" fill="hold"/>
                                        <p:tgtEl>
                                          <p:spTgt spid="92">
                                            <p:txEl>
                                              <p:p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nodeType="click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4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4" dur="1000" fill="hold"/>
                                        <p:tgtEl>
                                          <p:spTgt spid="92">
                                            <p:txEl>
                                              <p:pRg st="44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5" dur="1000" fill="hold"/>
                                        <p:tgtEl>
                                          <p:spTgt spid="92">
                                            <p:txEl>
                                              <p:pRg st="44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366" dur="1000"/>
                                        <p:tgtEl>
                                          <p:spTgt spid="92">
                                            <p:txEl>
                                              <p:pRg st="44" end="1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8" descr=""/>
          <p:cNvPicPr/>
          <p:nvPr/>
        </p:nvPicPr>
        <p:blipFill>
          <a:blip r:embed="rId1"/>
          <a:stretch/>
        </p:blipFill>
        <p:spPr>
          <a:xfrm>
            <a:off x="899640" y="0"/>
            <a:ext cx="7092000" cy="4263840"/>
          </a:xfrm>
          <a:prstGeom prst="rect">
            <a:avLst/>
          </a:prstGeom>
          <a:ln>
            <a:noFill/>
          </a:ln>
        </p:spPr>
      </p:pic>
      <p:sp>
        <p:nvSpPr>
          <p:cNvPr id="94" name="CustomShape 1"/>
          <p:cNvSpPr/>
          <p:nvPr/>
        </p:nvSpPr>
        <p:spPr>
          <a:xfrm>
            <a:off x="5148000" y="4293000"/>
            <a:ext cx="3428640" cy="191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3.Ограничение скорости движения автомобиля.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Ограничена свобода водителей, защищаются права пешеходов.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755640" y="4653000"/>
            <a:ext cx="357156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Чья свобода ограничивается, а чьи права защищаются?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67" dur="indefinite" restart="never" nodeType="tmRoot">
          <p:childTnLst>
            <p:seq>
              <p:cTn id="368" dur="indefinite" nodeType="mainSeq">
                <p:childTnLst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4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3" dur="500" fill="hold"/>
                                        <p:tgtEl>
                                          <p:spTgt spid="94">
                                            <p:txEl>
                                              <p:pRg st="44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4" dur="500" fill="hold"/>
                                        <p:tgtEl>
                                          <p:spTgt spid="94">
                                            <p:txEl>
                                              <p:pRg st="44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4" descr=""/>
          <p:cNvPicPr/>
          <p:nvPr/>
        </p:nvPicPr>
        <p:blipFill>
          <a:blip r:embed="rId1"/>
          <a:stretch/>
        </p:blipFill>
        <p:spPr>
          <a:xfrm>
            <a:off x="111600" y="214200"/>
            <a:ext cx="4602600" cy="3071520"/>
          </a:xfrm>
          <a:prstGeom prst="rect">
            <a:avLst/>
          </a:prstGeom>
          <a:ln>
            <a:noFill/>
          </a:ln>
        </p:spPr>
      </p:pic>
      <p:sp>
        <p:nvSpPr>
          <p:cNvPr id="97" name="CustomShape 1"/>
          <p:cNvSpPr/>
          <p:nvPr/>
        </p:nvSpPr>
        <p:spPr>
          <a:xfrm>
            <a:off x="5000760" y="214200"/>
            <a:ext cx="385740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Детям запрещается употреблять алкогольные напитки.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214200" y="3857760"/>
            <a:ext cx="307152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 одной стороны ограничена свобода детей, с другой стороны эти запреты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охраняют здоровье детей.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9" name="Picture 2" descr=""/>
          <p:cNvPicPr/>
          <p:nvPr/>
        </p:nvPicPr>
        <p:blipFill>
          <a:blip r:embed="rId2"/>
          <a:stretch/>
        </p:blipFill>
        <p:spPr>
          <a:xfrm>
            <a:off x="3500280" y="3643200"/>
            <a:ext cx="5400360" cy="303732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00" name="CustomShape 3"/>
          <p:cNvSpPr/>
          <p:nvPr/>
        </p:nvSpPr>
        <p:spPr>
          <a:xfrm>
            <a:off x="4786200" y="2571840"/>
            <a:ext cx="406584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Запрещается детям играть на компьютере более 30минут.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75" dur="indefinite" restart="never" nodeType="tmRoot">
          <p:childTnLst>
            <p:seq>
              <p:cTn id="376" dur="indefinite" nodeType="mainSeq">
                <p:childTnLst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nodeType="click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39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2" descr=""/>
          <p:cNvPicPr/>
          <p:nvPr/>
        </p:nvPicPr>
        <p:blipFill>
          <a:blip r:embed="rId1"/>
          <a:stretch/>
        </p:blipFill>
        <p:spPr>
          <a:xfrm>
            <a:off x="5929200" y="3857760"/>
            <a:ext cx="2790360" cy="2842200"/>
          </a:xfrm>
          <a:prstGeom prst="rect">
            <a:avLst/>
          </a:prstGeom>
          <a:ln>
            <a:noFill/>
          </a:ln>
        </p:spPr>
      </p:pic>
      <p:sp>
        <p:nvSpPr>
          <p:cNvPr id="102" name="CustomShape 1"/>
          <p:cNvSpPr/>
          <p:nvPr/>
        </p:nvSpPr>
        <p:spPr>
          <a:xfrm>
            <a:off x="642960" y="642960"/>
            <a:ext cx="750060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Эти ограничения  свободы на пользу идут  человеку или во вред?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714240" y="1714320"/>
            <a:ext cx="6571800" cy="265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Свобода людей ограничена правилами поведения.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Правила, по которым живёт общество, создавались в течение длительного времени.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Без соблюдения правил невозможна спокойная размеренная жизнь людей.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Правила созданы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 благо человечества.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96" dur="indefinite" restart="never" nodeType="tmRoot">
          <p:childTnLst>
            <p:seq>
              <p:cTn id="397" dur="indefinite" nodeType="mainSeq">
                <p:childTnLst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500040" y="500040"/>
            <a:ext cx="8286480" cy="594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Право на свободу охватывает разные сферы жизни.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 главном законе нашей страны закреплены права и свободы человека и гражданина.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Свобода важна для каждого человека и для страны в целом.</a:t>
            </a:r>
            <a:r>
              <a:rPr b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 чём заключается свобода?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Свобода состоит в возможности делать всё, что не приносит вреда другому.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Свобода предполагает  и ответственность человека за свои действия, поступки.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Есть ли границы у свободы?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Свобода ограничена правилами  поведения и моральными нормами.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Вывод: Необходимо с детства учиться пользоваться свободой, помня, что моя свобода не должна приносить вред другому человеку, а также самому себе.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04" dur="indefinite" restart="never" nodeType="tmRoot">
          <p:childTnLst>
            <p:seq>
              <p:cTn id="405" dur="indefinite" nodeType="mainSeq">
                <p:childTnLst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nodeType="click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86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0" dur="1000" fill="hold"/>
                                        <p:tgtEl>
                                          <p:spTgt spid="104">
                                            <p:txEl>
                                              <p:pRg st="186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1" dur="1000" fill="hold"/>
                                        <p:tgtEl>
                                          <p:spTgt spid="104">
                                            <p:txEl>
                                              <p:pRg st="186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412" dur="1000"/>
                                        <p:tgtEl>
                                          <p:spTgt spid="104">
                                            <p:txEl>
                                              <p:pRg st="186" end="2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nodeType="click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14" end="2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7" dur="1000" fill="hold"/>
                                        <p:tgtEl>
                                          <p:spTgt spid="104">
                                            <p:txEl>
                                              <p:pRg st="214" end="28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8" dur="1000" fill="hold"/>
                                        <p:tgtEl>
                                          <p:spTgt spid="104">
                                            <p:txEl>
                                              <p:pRg st="214" end="28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419" dur="1000"/>
                                        <p:tgtEl>
                                          <p:spTgt spid="104">
                                            <p:txEl>
                                              <p:pRg st="214" end="2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nodeType="click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88" end="3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4" dur="1000" fill="hold"/>
                                        <p:tgtEl>
                                          <p:spTgt spid="104">
                                            <p:txEl>
                                              <p:pRg st="288" end="36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5" dur="1000" fill="hold"/>
                                        <p:tgtEl>
                                          <p:spTgt spid="104">
                                            <p:txEl>
                                              <p:pRg st="288" end="36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426" dur="1000"/>
                                        <p:tgtEl>
                                          <p:spTgt spid="104">
                                            <p:txEl>
                                              <p:pRg st="288" end="3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nodeType="click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65" end="3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1" dur="1000" fill="hold"/>
                                        <p:tgtEl>
                                          <p:spTgt spid="104">
                                            <p:txEl>
                                              <p:pRg st="365" end="39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2" dur="1000" fill="hold"/>
                                        <p:tgtEl>
                                          <p:spTgt spid="104">
                                            <p:txEl>
                                              <p:pRg st="365" end="39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433" dur="1000"/>
                                        <p:tgtEl>
                                          <p:spTgt spid="104">
                                            <p:txEl>
                                              <p:pRg st="365" end="3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nodeType="click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92" end="4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8" dur="1000" fill="hold"/>
                                        <p:tgtEl>
                                          <p:spTgt spid="104">
                                            <p:txEl>
                                              <p:pRg st="392" end="45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9" dur="1000" fill="hold"/>
                                        <p:tgtEl>
                                          <p:spTgt spid="104">
                                            <p:txEl>
                                              <p:pRg st="392" end="45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440" dur="1000"/>
                                        <p:tgtEl>
                                          <p:spTgt spid="104">
                                            <p:txEl>
                                              <p:pRg st="392" end="4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nodeType="click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54" end="6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5" dur="1000" fill="hold"/>
                                        <p:tgtEl>
                                          <p:spTgt spid="104">
                                            <p:txEl>
                                              <p:pRg st="454" end="60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6" dur="1000" fill="hold"/>
                                        <p:tgtEl>
                                          <p:spTgt spid="104">
                                            <p:txEl>
                                              <p:pRg st="454" end="60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447" dur="1000"/>
                                        <p:tgtEl>
                                          <p:spTgt spid="104">
                                            <p:txEl>
                                              <p:pRg st="454" end="6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214200" cy="6857640"/>
          </a:xfrm>
          <a:prstGeom prst="rect">
            <a:avLst/>
          </a:prstGeom>
          <a:ln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467640" y="2709000"/>
            <a:ext cx="8352720" cy="130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4000" spc="49" strike="noStrike">
                <a:solidFill>
                  <a:srgbClr val="e0322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Тема: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4000" spc="49" strike="noStrike">
                <a:solidFill>
                  <a:srgbClr val="e0322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ru-RU" sz="4000" spc="49" strike="noStrike">
                <a:solidFill>
                  <a:srgbClr val="e0322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«Есть ли границы у свободы»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3" name="Picture 8" descr=""/>
          <p:cNvPicPr/>
          <p:nvPr/>
        </p:nvPicPr>
        <p:blipFill>
          <a:blip r:embed="rId2"/>
          <a:stretch/>
        </p:blipFill>
        <p:spPr>
          <a:xfrm>
            <a:off x="1331640" y="1124640"/>
            <a:ext cx="1190160" cy="1247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929280"/>
          </a:xfrm>
          <a:prstGeom prst="rect">
            <a:avLst/>
          </a:prstGeom>
          <a:ln>
            <a:noFill/>
          </a:ln>
        </p:spPr>
      </p:pic>
      <p:pic>
        <p:nvPicPr>
          <p:cNvPr id="106" name="Picture 8" descr=""/>
          <p:cNvPicPr/>
          <p:nvPr/>
        </p:nvPicPr>
        <p:blipFill>
          <a:blip r:embed="rId2"/>
          <a:stretch/>
        </p:blipFill>
        <p:spPr>
          <a:xfrm>
            <a:off x="7000920" y="928800"/>
            <a:ext cx="833040" cy="873000"/>
          </a:xfrm>
          <a:prstGeom prst="rect">
            <a:avLst/>
          </a:prstGeom>
          <a:ln>
            <a:noFill/>
          </a:ln>
        </p:spPr>
      </p:pic>
      <p:pic>
        <p:nvPicPr>
          <p:cNvPr id="107" name="Picture 8" descr=""/>
          <p:cNvPicPr/>
          <p:nvPr/>
        </p:nvPicPr>
        <p:blipFill>
          <a:blip r:embed="rId3"/>
          <a:stretch/>
        </p:blipFill>
        <p:spPr>
          <a:xfrm>
            <a:off x="4929120" y="1571760"/>
            <a:ext cx="618840" cy="648360"/>
          </a:xfrm>
          <a:prstGeom prst="rect">
            <a:avLst/>
          </a:prstGeom>
          <a:ln>
            <a:noFill/>
          </a:ln>
        </p:spPr>
      </p:pic>
      <p:pic>
        <p:nvPicPr>
          <p:cNvPr id="108" name="Picture 8" descr=""/>
          <p:cNvPicPr/>
          <p:nvPr/>
        </p:nvPicPr>
        <p:blipFill>
          <a:blip r:embed="rId4"/>
          <a:stretch/>
        </p:blipFill>
        <p:spPr>
          <a:xfrm>
            <a:off x="7786800" y="4500720"/>
            <a:ext cx="618840" cy="648360"/>
          </a:xfrm>
          <a:prstGeom prst="rect">
            <a:avLst/>
          </a:prstGeom>
          <a:ln>
            <a:noFill/>
          </a:ln>
        </p:spPr>
      </p:pic>
      <p:sp>
        <p:nvSpPr>
          <p:cNvPr id="109" name="CustomShape 1"/>
          <p:cNvSpPr/>
          <p:nvPr/>
        </p:nvSpPr>
        <p:spPr>
          <a:xfrm>
            <a:off x="285840" y="5072040"/>
            <a:ext cx="721476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Не употребляйте право на свободу во вред себе и своим друзьям!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0" name="IKobzon_i_Neposedy_doroga_dobra_Bez_nazvaniya_(vmuzice.com).mp3" descr=""/>
          <p:cNvPicPr/>
          <p:nvPr/>
        </p:nvPicPr>
        <p:blipFill>
          <a:blip r:embed="rId5"/>
          <a:stretch/>
        </p:blipFill>
        <p:spPr>
          <a:xfrm>
            <a:off x="4419720" y="3276720"/>
            <a:ext cx="304560" cy="304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48" dur="indefinite" restart="never" nodeType="tmRoot">
          <p:childTnLst>
            <p:seq>
              <p:cTn id="449" dur="indefinite" nodeType="mainSeq">
                <p:childTnLst>
                  <p:par>
                    <p:cTn id="450" fill="hold">
                      <p:stCondLst>
                        <p:cond delay="0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nodeType="afterEffect" fill="hold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"/>
          <p:cNvPicPr/>
          <p:nvPr/>
        </p:nvPicPr>
        <p:blipFill>
          <a:blip r:embed="rId1"/>
          <a:stretch/>
        </p:blipFill>
        <p:spPr>
          <a:xfrm>
            <a:off x="53280" y="2988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45" name="CustomShape 1"/>
          <p:cNvSpPr/>
          <p:nvPr/>
        </p:nvSpPr>
        <p:spPr>
          <a:xfrm>
            <a:off x="323640" y="476640"/>
            <a:ext cx="8605800" cy="563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Назовите главный документ школы.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Устав школы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Какие ваши обязанности?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должны хорошо учиться 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соблюдать режим школы,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быть вежливым по отношению к взрослым и ребятам,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выполнять поручения педагогов, домашнюю работу,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бережно относиться к имуществу школы и другие.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Как вы думаете, что будет, если вы не станете соблюдать правила школы?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Будет беспорядок и ничего хорошего не получится.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Также и государство живёт по закону.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>
                <p:childTnLst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4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45">
                                            <p:txEl>
                                              <p:pRg st="34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34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6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45">
                                            <p:txEl>
                                              <p:pRg st="46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45">
                                            <p:txEl>
                                              <p:pRg st="46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0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45">
                                            <p:txEl>
                                              <p:pRg st="70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45">
                                            <p:txEl>
                                              <p:pRg st="70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25" dur="1000"/>
                                        <p:tgtEl>
                                          <p:spTgt spid="45">
                                            <p:txEl>
                                              <p:pRg st="70" end="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nodeType="with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95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45">
                                            <p:txEl>
                                              <p:pRg st="95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45">
                                            <p:txEl>
                                              <p:pRg st="95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30" dur="1000"/>
                                        <p:tgtEl>
                                          <p:spTgt spid="45">
                                            <p:txEl>
                                              <p:pRg st="95" end="1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nodeType="with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20" end="1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45">
                                            <p:txEl>
                                              <p:pRg st="120" end="16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45">
                                            <p:txEl>
                                              <p:pRg st="120" end="16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35" dur="1000"/>
                                        <p:tgtEl>
                                          <p:spTgt spid="45">
                                            <p:txEl>
                                              <p:pRg st="120" end="1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nodeType="with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69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45">
                                            <p:txEl>
                                              <p:pRg st="169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45">
                                            <p:txEl>
                                              <p:pRg st="169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40" dur="1000"/>
                                        <p:tgtEl>
                                          <p:spTgt spid="45">
                                            <p:txEl>
                                              <p:pRg st="169" end="2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nodeType="with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18" end="2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45">
                                            <p:txEl>
                                              <p:pRg st="218" end="26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45">
                                            <p:txEl>
                                              <p:pRg st="218" end="26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45" dur="1000"/>
                                        <p:tgtEl>
                                          <p:spTgt spid="45">
                                            <p:txEl>
                                              <p:pRg st="218" end="2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65" end="3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45">
                                            <p:txEl>
                                              <p:pRg st="265" end="3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45">
                                            <p:txEl>
                                              <p:pRg st="265" end="3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36" end="3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45">
                                            <p:txEl>
                                              <p:pRg st="336" end="38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45">
                                            <p:txEl>
                                              <p:pRg st="336" end="38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58" dur="1000"/>
                                        <p:tgtEl>
                                          <p:spTgt spid="45">
                                            <p:txEl>
                                              <p:pRg st="336" end="3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nodeType="with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85" end="4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45">
                                            <p:txEl>
                                              <p:pRg st="385" end="4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45">
                                            <p:txEl>
                                              <p:pRg st="385" end="4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63" dur="1000"/>
                                        <p:tgtEl>
                                          <p:spTgt spid="45">
                                            <p:txEl>
                                              <p:pRg st="385" end="4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7" name="CustomShape 2"/>
          <p:cNvSpPr/>
          <p:nvPr/>
        </p:nvSpPr>
        <p:spPr>
          <a:xfrm flipV="1">
            <a:off x="467640" y="980640"/>
            <a:ext cx="8280720" cy="2232000"/>
          </a:xfrm>
          <a:prstGeom prst="roundRect">
            <a:avLst>
              <a:gd name="adj" fmla="val 16667"/>
            </a:avLst>
          </a:prstGeom>
          <a:noFill/>
          <a:ln w="76320">
            <a:solidFill>
              <a:srgbClr val="f59240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48" name="CustomShape 3"/>
          <p:cNvSpPr/>
          <p:nvPr/>
        </p:nvSpPr>
        <p:spPr>
          <a:xfrm>
            <a:off x="6698160" y="1646640"/>
            <a:ext cx="1833840" cy="109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ЦИЯ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" name="Picture 2" descr=""/>
          <p:cNvPicPr/>
          <p:nvPr/>
        </p:nvPicPr>
        <p:blipFill>
          <a:blip r:embed="rId1"/>
          <a:stretch/>
        </p:blipFill>
        <p:spPr>
          <a:xfrm>
            <a:off x="755640" y="1662120"/>
            <a:ext cx="2277720" cy="1329120"/>
          </a:xfrm>
          <a:prstGeom prst="rect">
            <a:avLst/>
          </a:prstGeom>
          <a:ln>
            <a:noFill/>
          </a:ln>
        </p:spPr>
      </p:pic>
      <p:pic>
        <p:nvPicPr>
          <p:cNvPr id="50" name="Picture 4" descr=""/>
          <p:cNvPicPr/>
          <p:nvPr/>
        </p:nvPicPr>
        <p:blipFill>
          <a:blip r:embed="rId2"/>
          <a:stretch/>
        </p:blipFill>
        <p:spPr>
          <a:xfrm>
            <a:off x="2820240" y="1728720"/>
            <a:ext cx="853920" cy="1267920"/>
          </a:xfrm>
          <a:prstGeom prst="rect">
            <a:avLst/>
          </a:prstGeom>
          <a:ln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2535480" y="1396080"/>
            <a:ext cx="213120" cy="39852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CustomShape 5"/>
          <p:cNvSpPr/>
          <p:nvPr/>
        </p:nvSpPr>
        <p:spPr>
          <a:xfrm>
            <a:off x="3745440" y="1329840"/>
            <a:ext cx="213120" cy="39852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CustomShape 6"/>
          <p:cNvSpPr/>
          <p:nvPr/>
        </p:nvSpPr>
        <p:spPr>
          <a:xfrm>
            <a:off x="3460680" y="1329840"/>
            <a:ext cx="213120" cy="39852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" name="CustomShape 7"/>
          <p:cNvSpPr/>
          <p:nvPr/>
        </p:nvSpPr>
        <p:spPr>
          <a:xfrm>
            <a:off x="3888000" y="1462680"/>
            <a:ext cx="995040" cy="161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10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5" name="Picture 6" descr=""/>
          <p:cNvPicPr/>
          <p:nvPr/>
        </p:nvPicPr>
        <p:blipFill>
          <a:blip r:embed="rId3"/>
          <a:stretch/>
        </p:blipFill>
        <p:spPr>
          <a:xfrm>
            <a:off x="4813200" y="1662120"/>
            <a:ext cx="1708200" cy="996840"/>
          </a:xfrm>
          <a:prstGeom prst="rect">
            <a:avLst/>
          </a:prstGeom>
          <a:ln>
            <a:noFill/>
          </a:ln>
        </p:spPr>
      </p:pic>
      <p:sp>
        <p:nvSpPr>
          <p:cNvPr id="56" name="CustomShape 8"/>
          <p:cNvSpPr/>
          <p:nvPr/>
        </p:nvSpPr>
        <p:spPr>
          <a:xfrm>
            <a:off x="6521760" y="1196640"/>
            <a:ext cx="213120" cy="39852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" name="CustomShape 9"/>
          <p:cNvSpPr/>
          <p:nvPr/>
        </p:nvSpPr>
        <p:spPr>
          <a:xfrm>
            <a:off x="6237000" y="1196640"/>
            <a:ext cx="213120" cy="39852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" name="CustomShape 10"/>
          <p:cNvSpPr/>
          <p:nvPr/>
        </p:nvSpPr>
        <p:spPr>
          <a:xfrm>
            <a:off x="285840" y="3933000"/>
            <a:ext cx="8318520" cy="265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Конституция – основной закон государства, правила жизни государства.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Что записано в Конституции?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 конституции записаны права и обязанности граждан России.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Конституция России изменялась несколько раз. Последний раз – 12.09.1993г.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CustomShape 11"/>
          <p:cNvSpPr/>
          <p:nvPr/>
        </p:nvSpPr>
        <p:spPr>
          <a:xfrm>
            <a:off x="1691640" y="260640"/>
            <a:ext cx="446400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Отгадайте ребус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CustomShape 12"/>
          <p:cNvSpPr/>
          <p:nvPr/>
        </p:nvSpPr>
        <p:spPr>
          <a:xfrm>
            <a:off x="2699640" y="3357000"/>
            <a:ext cx="295200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КОНСТИТУЦИЯ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4" dur="indefinite" restart="never" nodeType="tmRoot">
          <p:childTnLst>
            <p:seq>
              <p:cTn id="65" dur="indefinite" nodeType="mainSeq">
                <p:childTnLst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id="77" dur="500"/>
                                        <p:tgtEl>
                                          <p:spTgt spid="58">
                                            <p:txEl>
                                              <p:pRg st="0" end="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69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2" dur="500" fill="hold"/>
                                        <p:tgtEl>
                                          <p:spTgt spid="58">
                                            <p:txEl>
                                              <p:pRg st="69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" dur="500" fill="hold"/>
                                        <p:tgtEl>
                                          <p:spTgt spid="58">
                                            <p:txEl>
                                              <p:pRg st="69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97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8" dur="500" fill="hold"/>
                                        <p:tgtEl>
                                          <p:spTgt spid="58">
                                            <p:txEl>
                                              <p:pRg st="97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9" dur="500" fill="hold"/>
                                        <p:tgtEl>
                                          <p:spTgt spid="58">
                                            <p:txEl>
                                              <p:pRg st="97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56" end="2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4" dur="500" fill="hold"/>
                                        <p:tgtEl>
                                          <p:spTgt spid="58">
                                            <p:txEl>
                                              <p:pRg st="156" end="2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5" dur="500" fill="hold"/>
                                        <p:tgtEl>
                                          <p:spTgt spid="58">
                                            <p:txEl>
                                              <p:pRg st="156" end="2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571320" y="857160"/>
            <a:ext cx="7214760" cy="4782960"/>
          </a:xfrm>
          <a:prstGeom prst="rect">
            <a:avLst/>
          </a:prstGeom>
          <a:ln w="76320">
            <a:solidFill>
              <a:srgbClr val="46aac5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/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Все равны перед законом.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Каждый имеет 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право на жизнь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право на труд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право на образование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право на отдых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право на жилище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право на защиту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право на охрану здоровья и медицинскую помощь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2" name="Picture 8" descr=""/>
          <p:cNvPicPr/>
          <p:nvPr/>
        </p:nvPicPr>
        <p:blipFill>
          <a:blip r:embed="rId1"/>
          <a:stretch/>
        </p:blipFill>
        <p:spPr>
          <a:xfrm>
            <a:off x="6929280" y="285840"/>
            <a:ext cx="1492560" cy="1564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6" dur="indefinite" restart="never" nodeType="tmRoot">
          <p:childTnLst>
            <p:seq>
              <p:cTn id="97" dur="indefinite" nodeType="mainSeq">
                <p:childTnLst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8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2" dur="500" fill="hold"/>
                                        <p:tgtEl>
                                          <p:spTgt spid="61">
                                            <p:txEl>
                                              <p:pRg st="28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3" dur="500" fill="hold"/>
                                        <p:tgtEl>
                                          <p:spTgt spid="61">
                                            <p:txEl>
                                              <p:pRg st="28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3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6" dur="500" fill="hold"/>
                                        <p:tgtEl>
                                          <p:spTgt spid="61">
                                            <p:txEl>
                                              <p:pRg st="43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7" dur="500" fill="hold"/>
                                        <p:tgtEl>
                                          <p:spTgt spid="61">
                                            <p:txEl>
                                              <p:pRg st="43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9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0" dur="500" fill="hold"/>
                                        <p:tgtEl>
                                          <p:spTgt spid="61">
                                            <p:txEl>
                                              <p:pRg st="59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1" dur="500" fill="hold"/>
                                        <p:tgtEl>
                                          <p:spTgt spid="61">
                                            <p:txEl>
                                              <p:pRg st="59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75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4" dur="500" fill="hold"/>
                                        <p:tgtEl>
                                          <p:spTgt spid="61">
                                            <p:txEl>
                                              <p:pRg st="75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5" dur="500" fill="hold"/>
                                        <p:tgtEl>
                                          <p:spTgt spid="61">
                                            <p:txEl>
                                              <p:pRg st="75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98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8" dur="500" fill="hold"/>
                                        <p:tgtEl>
                                          <p:spTgt spid="61">
                                            <p:txEl>
                                              <p:pRg st="98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9" dur="500" fill="hold"/>
                                        <p:tgtEl>
                                          <p:spTgt spid="61">
                                            <p:txEl>
                                              <p:pRg st="98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15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2" dur="500" fill="hold"/>
                                        <p:tgtEl>
                                          <p:spTgt spid="61">
                                            <p:txEl>
                                              <p:pRg st="115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3" dur="500" fill="hold"/>
                                        <p:tgtEl>
                                          <p:spTgt spid="61">
                                            <p:txEl>
                                              <p:pRg st="115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33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6" dur="500" fill="hold"/>
                                        <p:tgtEl>
                                          <p:spTgt spid="61">
                                            <p:txEl>
                                              <p:pRg st="133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7" dur="500" fill="hold"/>
                                        <p:tgtEl>
                                          <p:spTgt spid="61">
                                            <p:txEl>
                                              <p:pRg st="133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51" end="1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0" dur="500" fill="hold"/>
                                        <p:tgtEl>
                                          <p:spTgt spid="61">
                                            <p:txEl>
                                              <p:pRg st="151" end="19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1" dur="500" fill="hold"/>
                                        <p:tgtEl>
                                          <p:spTgt spid="61">
                                            <p:txEl>
                                              <p:pRg st="151" end="19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785880" y="1428840"/>
            <a:ext cx="7714800" cy="4479480"/>
          </a:xfrm>
          <a:prstGeom prst="rect">
            <a:avLst/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/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право на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свободу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и личную неприкосновенность (статья22)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право 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свободно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передвигаться, выбирать  место жительства (статья 27)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право на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свободу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мысли и слова (статья 29)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каждому гарантируется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свобода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совести,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свобода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вероисповедания (статья 28)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право 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свободно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распоряжаться своими способностями к труду, выбирать профессию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(статья37)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гарантируется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свобода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массовой информации, цензура запрещена (статья 29)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4" name="Picture 8" descr=""/>
          <p:cNvPicPr/>
          <p:nvPr/>
        </p:nvPicPr>
        <p:blipFill>
          <a:blip r:embed="rId1"/>
          <a:stretch/>
        </p:blipFill>
        <p:spPr>
          <a:xfrm>
            <a:off x="5938200" y="642960"/>
            <a:ext cx="681480" cy="713880"/>
          </a:xfrm>
          <a:prstGeom prst="rect">
            <a:avLst/>
          </a:prstGeom>
          <a:ln>
            <a:noFill/>
          </a:ln>
        </p:spPr>
      </p:pic>
      <p:pic>
        <p:nvPicPr>
          <p:cNvPr id="65" name="Picture 8" descr=""/>
          <p:cNvPicPr/>
          <p:nvPr/>
        </p:nvPicPr>
        <p:blipFill>
          <a:blip r:embed="rId2"/>
          <a:stretch/>
        </p:blipFill>
        <p:spPr>
          <a:xfrm>
            <a:off x="6873480" y="357120"/>
            <a:ext cx="817560" cy="856800"/>
          </a:xfrm>
          <a:prstGeom prst="rect">
            <a:avLst/>
          </a:prstGeom>
          <a:ln>
            <a:noFill/>
          </a:ln>
        </p:spPr>
      </p:pic>
      <p:pic>
        <p:nvPicPr>
          <p:cNvPr id="66" name="Picture 8" descr=""/>
          <p:cNvPicPr/>
          <p:nvPr/>
        </p:nvPicPr>
        <p:blipFill>
          <a:blip r:embed="rId3"/>
          <a:stretch/>
        </p:blipFill>
        <p:spPr>
          <a:xfrm>
            <a:off x="7858080" y="0"/>
            <a:ext cx="817560" cy="856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2" dur="indefinite" restart="never" nodeType="tmRoot">
          <p:childTnLst>
            <p:seq>
              <p:cTn id="13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683640" y="476640"/>
            <a:ext cx="7560360" cy="4845240"/>
          </a:xfrm>
          <a:prstGeom prst="rect">
            <a:avLst/>
          </a:prstGeom>
          <a:ln>
            <a:solidFill>
              <a:srgbClr val="46aac4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Сегодня мы с вами будем говорить о таких понятиях как «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свобода»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и «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право на свободу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».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Нет такого народа, который в своей истории не сражался бы за свободу от угнетения и порабощения. Вспомните историю России. Александр Невский сражался со шведами, Дмитрий Донской с ордой, Минин и Пожарский сражались с польской шляхтой, в 1812 году  - с Наполеоном, в 1941г – с фашистами.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Каждый из вас, наверняка, поскорее мечтает стать взрослым. Ведь взрослым, как вам кажется , можно делать всё, что хочется. Полная свобода.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4" dur="indefinite" restart="never" nodeType="tmRoot">
          <p:childTnLst>
            <p:seq>
              <p:cTn id="135" dur="indefinite" nodeType="mainSeq">
                <p:childTnLst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nodeType="click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86" end="3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0" dur="1000" fill="hold"/>
                                        <p:tgtEl>
                                          <p:spTgt spid="67">
                                            <p:txEl>
                                              <p:pRg st="86" end="37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1" dur="1000" fill="hold"/>
                                        <p:tgtEl>
                                          <p:spTgt spid="67">
                                            <p:txEl>
                                              <p:pRg st="86" end="37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142" dur="1000"/>
                                        <p:tgtEl>
                                          <p:spTgt spid="67">
                                            <p:txEl>
                                              <p:pRg st="86" end="3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75" end="5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7" dur="500" fill="hold"/>
                                        <p:tgtEl>
                                          <p:spTgt spid="67">
                                            <p:txEl>
                                              <p:pRg st="375" end="5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8" dur="500" fill="hold"/>
                                        <p:tgtEl>
                                          <p:spTgt spid="67">
                                            <p:txEl>
                                              <p:pRg st="375" end="5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971640" y="548640"/>
            <a:ext cx="6624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Упражнение «День непослушания»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CustomShape 2"/>
          <p:cNvSpPr/>
          <p:nvPr/>
        </p:nvSpPr>
        <p:spPr>
          <a:xfrm>
            <a:off x="285840" y="1571760"/>
            <a:ext cx="4032720" cy="374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Представьте себе, что объявили  в школе  «День непослушания».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Что бы вы стали делать?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Каким человеком вы бы себя почувствовали?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Вы думаете были бы свободными?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Что такое свобода?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Picture 2" descr=""/>
          <p:cNvPicPr/>
          <p:nvPr/>
        </p:nvPicPr>
        <p:blipFill>
          <a:blip r:embed="rId1"/>
          <a:stretch/>
        </p:blipFill>
        <p:spPr>
          <a:xfrm>
            <a:off x="4004280" y="2500200"/>
            <a:ext cx="5139360" cy="4142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49" dur="indefinite" restart="never" nodeType="tmRoot">
          <p:childTnLst>
            <p:seq>
              <p:cTn id="150" dur="indefinite" nodeType="mainSeq">
                <p:childTnLst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87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5" dur="500" fill="hold"/>
                                        <p:tgtEl>
                                          <p:spTgt spid="69">
                                            <p:txEl>
                                              <p:pRg st="87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6" dur="500" fill="hold"/>
                                        <p:tgtEl>
                                          <p:spTgt spid="69">
                                            <p:txEl>
                                              <p:pRg st="87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29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1" dur="500" fill="hold"/>
                                        <p:tgtEl>
                                          <p:spTgt spid="69">
                                            <p:txEl>
                                              <p:pRg st="129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2" dur="500" fill="hold"/>
                                        <p:tgtEl>
                                          <p:spTgt spid="69">
                                            <p:txEl>
                                              <p:pRg st="129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61" end="1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7" dur="500" fill="hold"/>
                                        <p:tgtEl>
                                          <p:spTgt spid="69">
                                            <p:txEl>
                                              <p:pRg st="161" end="18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8" dur="500" fill="hold"/>
                                        <p:tgtEl>
                                          <p:spTgt spid="69">
                                            <p:txEl>
                                              <p:pRg st="161" end="18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714240" y="4071960"/>
            <a:ext cx="7786440" cy="821880"/>
          </a:xfrm>
          <a:prstGeom prst="rect">
            <a:avLst/>
          </a:prstGeom>
          <a:noFill/>
          <a:ln w="38160">
            <a:solidFill>
              <a:srgbClr val="c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Свобо́да —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это возможность выбора  и отсутствие принуждения со стороны других людей.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CustomShape 2"/>
          <p:cNvSpPr/>
          <p:nvPr/>
        </p:nvSpPr>
        <p:spPr>
          <a:xfrm>
            <a:off x="714240" y="428760"/>
            <a:ext cx="7461720" cy="33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Есть разные мнения, что такое </a:t>
            </a: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свобода.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c00000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Свобода – это возможность  делать всё, что хочешь.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c00000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Свобода – это независимость от кого-то.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c00000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Свобода – это отсутствие ограничений.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c00000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Свобода – это вседозволенность 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c00000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Свобода – это возможность выбора.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Какое мнение вы поддерживаете?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CustomShape 3"/>
          <p:cNvSpPr/>
          <p:nvPr/>
        </p:nvSpPr>
        <p:spPr>
          <a:xfrm>
            <a:off x="714240" y="5286240"/>
            <a:ext cx="771480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Свобода – это выбор между хорошим и плохим, между добром и злом,  жить по правилам или без правил.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69" dur="indefinite" restart="never" nodeType="tmRoot">
          <p:childTnLst>
            <p:seq>
              <p:cTn id="170" dur="indefinite" nodeType="mainSeq">
                <p:childTnLst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nodeType="click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5" dur="1000" fill="hold"/>
                                        <p:tgtEl>
                                          <p:spTgt spid="71">
                                            <p:txEl>
                                              <p:pRg st="0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6" dur="1000" fill="hold"/>
                                        <p:tgtEl>
                                          <p:spTgt spid="71">
                                            <p:txEl>
                                              <p:pRg st="0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177" dur="1000"/>
                                        <p:tgtEl>
                                          <p:spTgt spid="71">
                                            <p:txEl>
                                              <p:pRg st="0" end="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nodeType="click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out">
                                      <p:cBhvr additive="repl">
                                        <p:cTn id="18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1759</TotalTime>
  <Application>LibreOffice/5.2.0.4$MacOSX_X86_64 LibreOffice_project/066b007f5ebcc236395c7d282ba488bca6720265</Application>
  <Words>946</Words>
  <Paragraphs>121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2016-10-17T07:00:01Z</dcterms:created>
  <dc:creator>Учитель</dc:creator>
  <dc:description/>
  <dc:language>ru-RU</dc:language>
  <cp:lastModifiedBy/>
  <dcterms:modified xsi:type="dcterms:W3CDTF">2017-01-11T09:34:02Z</dcterms:modified>
  <cp:revision>161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1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20</vt:i4>
  </property>
</Properties>
</file>