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sldIdLst>
    <p:sldId id="256" r:id="rId2"/>
    <p:sldId id="292" r:id="rId3"/>
    <p:sldId id="290" r:id="rId4"/>
    <p:sldId id="315" r:id="rId5"/>
    <p:sldId id="291" r:id="rId6"/>
    <p:sldId id="294" r:id="rId7"/>
    <p:sldId id="317" r:id="rId8"/>
    <p:sldId id="296" r:id="rId9"/>
    <p:sldId id="298" r:id="rId10"/>
    <p:sldId id="300" r:id="rId11"/>
    <p:sldId id="289" r:id="rId12"/>
    <p:sldId id="304" r:id="rId13"/>
    <p:sldId id="259" r:id="rId14"/>
    <p:sldId id="260" r:id="rId15"/>
    <p:sldId id="323" r:id="rId16"/>
    <p:sldId id="306" r:id="rId17"/>
    <p:sldId id="261" r:id="rId18"/>
    <p:sldId id="325" r:id="rId19"/>
    <p:sldId id="262" r:id="rId20"/>
    <p:sldId id="308" r:id="rId21"/>
    <p:sldId id="334" r:id="rId22"/>
    <p:sldId id="314" r:id="rId23"/>
    <p:sldId id="321" r:id="rId24"/>
    <p:sldId id="267" r:id="rId25"/>
    <p:sldId id="326" r:id="rId26"/>
    <p:sldId id="332" r:id="rId27"/>
    <p:sldId id="335" r:id="rId28"/>
    <p:sldId id="329" r:id="rId29"/>
    <p:sldId id="333" r:id="rId30"/>
    <p:sldId id="330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34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DF9C9-8020-43B5-8025-ED36D07E62BA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DB5D2-A470-4C31-A247-847FAEE30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26" TargetMode="External"/><Relationship Id="rId3" Type="http://schemas.openxmlformats.org/officeDocument/2006/relationships/hyperlink" Target="http://ru.wikipedia.org/wiki/29_%D0%B0%D0%BF%D1%80%D0%B5%D0%BB%D1%8F" TargetMode="External"/><Relationship Id="rId7" Type="http://schemas.openxmlformats.org/officeDocument/2006/relationships/hyperlink" Target="http://ru.wikipedia.org/wiki/%D0%AF%D0%BF%D0%BE%D0%BD%D0%B8%D1%8F" TargetMode="External"/><Relationship Id="rId2" Type="http://schemas.openxmlformats.org/officeDocument/2006/relationships/hyperlink" Target="http://ru.wikipedia.org/wiki/%D0%AF%D0%BF%D0%BE%D0%BD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89" TargetMode="External"/><Relationship Id="rId5" Type="http://schemas.openxmlformats.org/officeDocument/2006/relationships/hyperlink" Target="http://ru.wikipedia.org/wiki/7_%D1%8F%D0%BD%D0%B2%D0%B0%D1%80%D1%8F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ru.wikipedia.org/wiki/1901" TargetMode="External"/><Relationship Id="rId9" Type="http://schemas.openxmlformats.org/officeDocument/2006/relationships/hyperlink" Target="http://ru.wikipedia.org/wiki/%D0%98%D0%B7%D0%BE%D0%B1%D1%80%D0%B0%D0%B6%D0%B5%D0%BD%D0%B8%D0%B5:Hirohito_0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502920" y="548680"/>
            <a:ext cx="8183880" cy="338437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Окончание 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II</a:t>
            </a:r>
            <a:r>
              <a:rPr lang="ru-RU" sz="5400" b="1" baseline="0" dirty="0" smtClean="0">
                <a:solidFill>
                  <a:srgbClr val="FF0000"/>
                </a:solidFill>
              </a:rPr>
              <a:t> мировой войны.  </a:t>
            </a:r>
            <a:br>
              <a:rPr lang="ru-RU" sz="5400" b="1" baseline="0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Капитуляция Японии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149080"/>
            <a:ext cx="66247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(9 АВГУСТА – 2 СЕНТЯБРЯ 1945 г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.)</a:t>
            </a:r>
            <a:r>
              <a:rPr lang="ru-RU" sz="2800" b="1" dirty="0" smtClean="0"/>
              <a:t> </a:t>
            </a:r>
            <a:endParaRPr lang="ru-RU" sz="2800" b="1" dirty="0" smtClean="0"/>
          </a:p>
          <a:p>
            <a:pPr algn="r"/>
            <a:endParaRPr lang="ru-RU" sz="2800" b="1" dirty="0" smtClean="0"/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Аникина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Борисовна,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обществознания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23728" y="120787"/>
            <a:ext cx="54726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 образования  и  науки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Приморского  края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КГБ ПОУ «Автомобильно-технический колледж»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Уссурийск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8092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декабря 1943 — Тегеранская конференция. Союзники намечают контуры послевоенного устройства Азиатско-Тихоокеанского региона.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Февраль 1945 — Ялтинская конференция. Союзники договариваются о послевоенном устройстве мира, в том числе Азиатско-Тихоокеанского региона.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СССР берет на себя неофициальное обязательство вступить в войну с Японией не позже чем через 3 месяца после поражения Германии.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апреля 1945 — денонсация СССР пакта о нейтралитете между СССР и Японией.</a:t>
            </a:r>
          </a:p>
          <a:p>
            <a:pPr algn="just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мая 1945 года, после разгрома основных сил, взятия Берлина советскими войсками и самоубийства Гитлера, Германия капитулировала. 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Единственным участником Тройственного пакта, продолжавшим военные действия,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оставалась Япония.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 мая 1945 — Япония аннулирует все договоры и союз с Германией в связи с ее капитуляцией.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Июнь 1945 — Япония начинает подготовку к отражению десанта на Японские острова.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июля 1945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посол Японии в Москве обращается к СССР с просьбой о посредничестве в мирных переговорах.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июля ему сообщают, что ответ не может быть дан в связи с отъездом Сталина и Молотова в Потсдам.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июля 1945 — на Потсдамской конференции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США официально формулируют условия капитуляции Японии. Япония отказывается их принять.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9289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 smtClean="0"/>
              <a:t>С весны 1945 г. на Дальний Восток начинается передислокация войск СССР и его союзников. Сил США и Англии было вполне достаточно для разгрома Японии. Но политическое руководство этих стран, боясь возможных потерь, настаивало на вступлении СССР в войну на Дальнем Востоке. Перед Советской Армией ставилась цель уничтожения ударной силы японцев - </a:t>
            </a:r>
            <a:r>
              <a:rPr lang="ru-RU" sz="2400" dirty="0" err="1" smtClean="0"/>
              <a:t>Квантунской</a:t>
            </a:r>
            <a:r>
              <a:rPr lang="ru-RU" sz="2400" dirty="0" smtClean="0"/>
              <a:t> армии, дислоцированной в Маньчжурии и Корее и насчитывающей около миллиона человек. </a:t>
            </a:r>
            <a:r>
              <a:rPr lang="ru-RU" sz="2400" b="1" dirty="0" smtClean="0">
                <a:solidFill>
                  <a:srgbClr val="FF0000"/>
                </a:solidFill>
              </a:rPr>
              <a:t>В соответствии с союзническим долгом 5 апреля 1945 г. СССР денонсировал советско-японский договор о нейтралитете 1941 г. </a:t>
            </a:r>
          </a:p>
          <a:p>
            <a:pPr algn="ctr">
              <a:spcBef>
                <a:spcPct val="50000"/>
              </a:spcBef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45585328_POTS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3999710" cy="24697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836712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Сталин, Трумэн, Черчилль, 1945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lement_7-94-Sequence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86138"/>
            <a:ext cx="4103688" cy="3282950"/>
          </a:xfrm>
          <a:prstGeom prst="rect">
            <a:avLst/>
          </a:prstGeom>
          <a:noFill/>
        </p:spPr>
      </p:pic>
      <p:pic>
        <p:nvPicPr>
          <p:cNvPr id="5125" name="Picture 5" descr="hiroshima-aug-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5888"/>
            <a:ext cx="4183062" cy="3114675"/>
          </a:xfrm>
          <a:prstGeom prst="rect">
            <a:avLst/>
          </a:prstGeom>
          <a:noFill/>
        </p:spPr>
      </p:pic>
      <p:pic>
        <p:nvPicPr>
          <p:cNvPr id="5128" name="Picture 8" descr="4565287bcdb24cedb3cd16670759362d-1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5888"/>
            <a:ext cx="4064000" cy="3097212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499992" y="3645024"/>
            <a:ext cx="439248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6 августа — ядерный удар США по Японии.</a:t>
            </a:r>
          </a:p>
          <a:p>
            <a:pPr>
              <a:spcBef>
                <a:spcPct val="50000"/>
              </a:spcBef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Хиросима</a:t>
            </a:r>
            <a:r>
              <a:rPr lang="ru-RU" sz="2400" b="1" dirty="0">
                <a:solidFill>
                  <a:srgbClr val="0070C0"/>
                </a:solidFill>
              </a:rPr>
              <a:t>, 6 августа 1945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8 августа — СССР заявил японскому послу о присоединении к Потсдамской декларации и объявил войну Японии.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9 августа — на рассвете СССР начал боевые действия в Маньчжурии.</a:t>
            </a:r>
          </a:p>
        </p:txBody>
      </p:sp>
      <p:pic>
        <p:nvPicPr>
          <p:cNvPr id="3" name="Picture 8" descr="I:\СОВЕТСКО-ЯПОНСКАЯ ВОЙНА\Война с Японией 1945 г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51906"/>
            <a:ext cx="6876256" cy="47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88640"/>
            <a:ext cx="49320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9 августа группировка советских войск в составе Забайкальского (командующий - маршал Р.Я. Малиновский), 1-го (командующий - маршал К.А. Мерецков) и 2-го (командующий - генерал М.А. </a:t>
            </a:r>
            <a:r>
              <a:rPr lang="ru-RU" sz="2000" b="1" dirty="0" err="1" smtClean="0"/>
              <a:t>Пуркаев</a:t>
            </a:r>
            <a:r>
              <a:rPr lang="ru-RU" sz="2000" b="1" dirty="0" smtClean="0"/>
              <a:t>) Дальневосточных фронтов, а также Тихоокеанского флота (командующий - адмирал И.С. Юмашев) и Амурской военной флотилии (командующий - контр-адмирал Н.В. Антонов), насчитывавшая 1,8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человек, развернула боевые действия. Для стратегического руководства вооруженной борьбой еще 30 июля было создано </a:t>
            </a:r>
            <a:r>
              <a:rPr lang="ru-RU" sz="2000" b="1" dirty="0" smtClean="0">
                <a:solidFill>
                  <a:srgbClr val="FF0000"/>
                </a:solidFill>
              </a:rPr>
              <a:t>Главное командование советских войск на Дальнем Востоке, которое возглавил маршал А.М. Василевский. </a:t>
            </a:r>
            <a:r>
              <a:rPr lang="ru-RU" sz="2000" b="1" dirty="0" smtClean="0"/>
              <a:t>Наступление советских фронтов развивалось быстро и успешно. </a:t>
            </a:r>
          </a:p>
        </p:txBody>
      </p:sp>
      <p:pic>
        <p:nvPicPr>
          <p:cNvPr id="3" name="Picture 2" descr="I:\СОВЕТСКО-ЯПОНСКАЯ ВОЙНА\Война с Японией 1945 г\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13112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СОВЕТСКО-ЯПОНСКАЯ ВОЙНА\Ветераны\война\1304603263_vasile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7180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36096" y="3244334"/>
            <a:ext cx="3707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маршал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А.М. ВАСИЛЕВСКИЙ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h02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169946" cy="2022481"/>
          </a:xfrm>
          <a:prstGeom prst="rect">
            <a:avLst/>
          </a:prstGeom>
          <a:noFill/>
        </p:spPr>
      </p:pic>
      <p:pic>
        <p:nvPicPr>
          <p:cNvPr id="20486" name="Picture 6" descr="fotonagasak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348037" cy="4927600"/>
          </a:xfrm>
          <a:prstGeom prst="rect">
            <a:avLst/>
          </a:prstGeom>
          <a:noFill/>
        </p:spPr>
      </p:pic>
      <p:pic>
        <p:nvPicPr>
          <p:cNvPr id="20487" name="Picture 7" descr="abo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3762418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Утром 9 августа 1945 г. — второй ядерный удар США по Японии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(г. Нагасаки)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184" y="0"/>
            <a:ext cx="29158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10 августа 1945 </a:t>
            </a:r>
            <a:r>
              <a:rPr lang="ru-RU" sz="2000" b="1" dirty="0" smtClean="0">
                <a:solidFill>
                  <a:schemeClr val="tx2"/>
                </a:solidFill>
              </a:rPr>
              <a:t>— Япония официально заявляет о готовности принять Потсдамские условия капитуляции с оговоркой относительно сохранения структуры императорской власти в стране.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11 августа </a:t>
            </a:r>
            <a:r>
              <a:rPr lang="ru-RU" sz="2000" b="1" dirty="0" smtClean="0">
                <a:solidFill>
                  <a:schemeClr val="tx2"/>
                </a:solidFill>
              </a:rPr>
              <a:t>— США отвергает японскую поправку, настаивая на формуле Потсдамской конференции.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14 августа </a:t>
            </a:r>
            <a:r>
              <a:rPr lang="ru-RU" sz="2000" b="1" u="sng" dirty="0" smtClean="0">
                <a:solidFill>
                  <a:schemeClr val="tx2"/>
                </a:solidFill>
              </a:rPr>
              <a:t>— Япония официально принимает условия безоговорочной капитуляции и сообщает об этом союзникам.</a:t>
            </a:r>
          </a:p>
        </p:txBody>
      </p:sp>
      <p:pic>
        <p:nvPicPr>
          <p:cNvPr id="3" name="Picture 2" descr="I:\СОВЕТСКО-ЯПОНСКАЯ ВОЙНА\Война с Японией 1945 г\t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60121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990031"/>
            <a:ext cx="511256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сторическая справка.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очью 18 сентября 1931 года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Квантунская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армия Японии (самая крупная группировка японских сухопутных войск) взорвала отрезок железнодорожного пути около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Мукдена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и, обвинив китайскую сторону, начала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реализацию плана по превращению Китая в колонию.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Это событие получило название «маньчжурский инцидент».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ачалась национально-освободительная война китайского народа против японских захватчиков, ставшая предвестником Второй мировой войны на Дальнем Востоке. Китайский народ встал на защиту родных рубежей, заручившись поддержкой СССР.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667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ОСВОБОЖДЕНИЕ КИТАЯ.  ИСТОРИЯ В ПАМЯТНИКАХ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79636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5185395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268760"/>
            <a:ext cx="2952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Спустя 14 лет, 8 августа 1945 года войска трех фронтов Красной армии в составе более 1 миллиона человек, перейдя китайско-советскую границу, дислоцировались на пограничной линии протяженностью 4400 км на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Северо-Востоке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Китая, развернули массивное наступление на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Квантунскую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армию.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2474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12 марта 1936 года между СССР и МНР был подписан «Протокол о взаимопомощи». </a:t>
            </a:r>
            <a:r>
              <a:rPr lang="ru-RU" sz="2200" b="1" u="sng" dirty="0" smtClean="0">
                <a:solidFill>
                  <a:srgbClr val="FF0000"/>
                </a:solidFill>
              </a:rPr>
              <a:t>С 1937 года в соответствии с этим протоколом на территории Монголии были развёрнуты части Красной Армии.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70C0"/>
                </a:solidFill>
              </a:rPr>
              <a:t>В 1938 году между советскими и японскими войсками у озера Хасан уже произошёл двухнедельный конфликт, закончившийся победой СССР.</a:t>
            </a:r>
          </a:p>
          <a:p>
            <a:pPr algn="just"/>
            <a:endParaRPr lang="ru-RU" sz="2400" dirty="0" smtClean="0">
              <a:solidFill>
                <a:srgbClr val="0070C0"/>
              </a:solidFill>
            </a:endParaRPr>
          </a:p>
          <a:p>
            <a:pPr algn="just"/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7921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ИСТОРИЧЕСКАЯ СПРАВКА.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Советско-японские отношения в 30-е гг.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3401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36509"/>
            <a:ext cx="4968552" cy="37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Unit_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4176713" cy="3635375"/>
          </a:xfrm>
          <a:prstGeom prst="rect">
            <a:avLst/>
          </a:prstGeom>
          <a:noFill/>
        </p:spPr>
      </p:pic>
      <p:pic>
        <p:nvPicPr>
          <p:cNvPr id="13317" name="Picture 5" descr="post-6768-1228395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88913"/>
            <a:ext cx="3294063" cy="6148387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188" y="4365625"/>
            <a:ext cx="3889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Производство биологического оружия – один из важнейших секретных проектов Японии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595313"/>
            <a:ext cx="842645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39952" y="-90986"/>
            <a:ext cx="4464496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Суйфэньхэ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открыт памятник разведчице Галине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Судьба юной девушки, погибшей во время Второй мировой, стала символом дружбы двух народов.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китайском городе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Суйфэньхэ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Хэйлуньцзян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КНР) </a:t>
            </a:r>
            <a:r>
              <a:rPr lang="ru-RU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2009 году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состоялось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торжественное открытие памятника разведчице Галине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Дубеевой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трагически погибшей во время освобождения Китая в 1945 году.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В мероприятии приняли участие руководители города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Суйфэньхэ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провинции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Хэйлунцзян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представители муниципальных властей Приморского края, ветеранских организаций Владивостока и Уссурийска, общественность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Суйфэньхэ</a:t>
            </a:r>
            <a:r>
              <a:rPr lang="ru-RU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Церемония открытия памятника началась с залпов салюта. </a:t>
            </a:r>
            <a:r>
              <a:rPr lang="ru-RU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Была 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тмечена символичность судьбы переводчицы Галины - как пример дружбы двух народов, любви к родине и самопожертвования во имя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russian.cri.cn/mmsource/images/2015/04/24/e7cb0a266e414190baba69d7304aca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524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7538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60648"/>
            <a:ext cx="48245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Галина </a:t>
            </a:r>
            <a:r>
              <a:rPr lang="ru-RU" b="1" dirty="0" err="1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Дубеева</a:t>
            </a:r>
            <a:r>
              <a:rPr lang="ru-RU" b="1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(Галя </a:t>
            </a:r>
            <a:r>
              <a:rPr lang="ru-RU" b="1" dirty="0" err="1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Чжан</a:t>
            </a:r>
            <a:r>
              <a:rPr lang="ru-RU" b="1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 родилась 18 февраля 1928 года в городе </a:t>
            </a:r>
            <a:r>
              <a:rPr lang="ru-RU" b="1" dirty="0" err="1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Суйфэньхэ</a:t>
            </a:r>
            <a:r>
              <a:rPr lang="ru-RU" b="1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русско-китайской семье. 11 августа 1945 года 17-летняя девушка вместе с бойцами Красной Армии направилась в крепость </a:t>
            </a:r>
            <a:r>
              <a:rPr lang="ru-RU" b="1" dirty="0" err="1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Тяньчашань</a:t>
            </a:r>
            <a:r>
              <a:rPr lang="ru-RU" b="1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чтобы уговорить японских захватчиков </a:t>
            </a:r>
            <a:r>
              <a:rPr lang="ru-RU" b="1" dirty="0" err="1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капитулироваться</a:t>
            </a:r>
            <a:r>
              <a:rPr lang="ru-RU" b="1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добровольно, однако интервенты расстреляли парламентера. </a:t>
            </a:r>
            <a:r>
              <a:rPr lang="ru-RU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 указано на мемориальной доске памятника, он воздвигнут "в знак памяти о Галине и всех, кто отдал свои жизни за национальное освобождение Китая. В нем увековечены чаяния жителей </a:t>
            </a:r>
            <a:r>
              <a:rPr lang="ru-RU" dirty="0" err="1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Суйфэньхэ</a:t>
            </a:r>
            <a:r>
              <a:rPr lang="ru-RU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 мире и дружбе народов мира".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 время церемонии открытия прозвучали легендарные песни "Журавли" и "Катюша", исполненные российскими ветеранами. Общественность возложила венки и цветы к подножию памятника. Возведение памятника Галине стало проявлением поистине народной дипломатии.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i.xn----qtbmokhj8che.xn--p1ai/u/2e/134896d81c11e48e4896be6976203b/-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95" y="1052736"/>
            <a:ext cx="355484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0"/>
            <a:ext cx="40324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Скульптура Галины, выполненная по проекту Санкт-Петербургского Художественного института живописи, скульптуры и архитектуры им. И.Е. Репина установлена на </a:t>
            </a:r>
            <a:r>
              <a:rPr lang="ru-RU" b="1" dirty="0" err="1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пятиметром</a:t>
            </a:r>
            <a:r>
              <a:rPr lang="ru-RU" b="1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постаменте. Девушка машет рукой в знак прощания, а по бокам скульптуры видны крылья голубя, которые символизируют решимость героини идти в огонь и в воду во имя мира.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ступенчатом цоколе памятника выбиты слова Владимира Путина, написанные по просьбе жителей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Суйфэньхэ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специально для этого мемориала. "Наша дружба-это взаимопонимание, доверие, общие ценности и интересы. Мы помним о прошлом и думаем о будущем", - гласит эпитафия.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6626" name="Picture 2" descr="Китай. Суйфэньхэ. Памятник 17-летней переводчице Галине Дубеевой. Фото: Владимир Саяпин/Т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475252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260648"/>
            <a:ext cx="3563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1945 году после капитуляции Японии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правительство Китайской Республики издало указ о трехдневных празднованиях Победы,  ежегодно дата «3 сентября» отмечается как День Победы в антияпонской войне.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честь павших героев Красной армии во многих районах Китая были сооружены Мемориальные кладбища.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неполной статистике, в Харбине,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Чанчуне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Шэньяне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Даляне, Ухане,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Чунцине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Гуйлине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Ланьчжоу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Чэндэ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Маньчжурии,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Хайларе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Суэйфэньхэ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Муданьцзяне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 насчитывалось более 50.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юлия\Desktop\Фото0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058054" cy="674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17550"/>
            <a:ext cx="62642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МЕДАЛЬ  ЗА  ПОБЕДУ НАД ЯПОНИЕЙ</a:t>
            </a:r>
            <a:endParaRPr lang="ru-RU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945_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3887788" cy="2681287"/>
          </a:xfrm>
          <a:prstGeom prst="rect">
            <a:avLst/>
          </a:prstGeom>
          <a:noFill/>
        </p:spPr>
      </p:pic>
      <p:pic>
        <p:nvPicPr>
          <p:cNvPr id="26629" name="Picture 5" descr="JapG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33375"/>
            <a:ext cx="4824413" cy="3865563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43438" y="5373688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Капитуляция </a:t>
            </a:r>
            <a:r>
              <a:rPr lang="ru-RU" sz="2400" b="1" dirty="0" err="1"/>
              <a:t>Квантунской</a:t>
            </a:r>
            <a:r>
              <a:rPr lang="ru-RU" sz="2400" b="1" dirty="0"/>
              <a:t> армии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8312" y="765175"/>
            <a:ext cx="367163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2 сентября 1945 года Япония капитулировала. Военный министр, командующие армией и флотом, следуя традиции самураев, покончили с собой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Формальная капитуляция подписана 2 сентября 1945 года в 9:02 по токийскому времени на борту американского линкора «Миссури» в Токийском заливе.</a:t>
            </a:r>
            <a:r>
              <a:rPr lang="ru-RU" sz="2000" b="1" dirty="0" smtClean="0">
                <a:solidFill>
                  <a:schemeClr val="tx2"/>
                </a:solidFill>
              </a:rPr>
              <a:t> От Японии акт о капитуляции подписали министр иностранных дел </a:t>
            </a:r>
            <a:r>
              <a:rPr lang="ru-RU" sz="2000" b="1" dirty="0" err="1" smtClean="0">
                <a:solidFill>
                  <a:schemeClr val="tx2"/>
                </a:solidFill>
              </a:rPr>
              <a:t>Мамору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Сигэмицу</a:t>
            </a:r>
            <a:r>
              <a:rPr lang="ru-RU" sz="2000" b="1" dirty="0" smtClean="0">
                <a:solidFill>
                  <a:schemeClr val="tx2"/>
                </a:solidFill>
              </a:rPr>
              <a:t> и начальник Генштаба </a:t>
            </a:r>
            <a:r>
              <a:rPr lang="ru-RU" sz="2000" b="1" dirty="0" err="1" smtClean="0">
                <a:solidFill>
                  <a:schemeClr val="tx2"/>
                </a:solidFill>
              </a:rPr>
              <a:t>Ёсидзиро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Умэдзу</a:t>
            </a:r>
            <a:r>
              <a:rPr lang="ru-RU" sz="2000" b="1" dirty="0" smtClean="0">
                <a:solidFill>
                  <a:schemeClr val="tx2"/>
                </a:solidFill>
              </a:rPr>
              <a:t>. От союзных держав акт подписал вначале верховный командующий союзных держав генерал армии (США) Дуглас </a:t>
            </a:r>
            <a:r>
              <a:rPr lang="ru-RU" sz="2000" b="1" dirty="0" err="1" smtClean="0">
                <a:solidFill>
                  <a:schemeClr val="tx2"/>
                </a:solidFill>
              </a:rPr>
              <a:t>Макартур</a:t>
            </a:r>
            <a:r>
              <a:rPr lang="ru-RU" sz="2000" b="1" dirty="0" smtClean="0">
                <a:solidFill>
                  <a:schemeClr val="tx2"/>
                </a:solidFill>
              </a:rPr>
              <a:t>, а затем другие представители, в частности, адмирал Честер </a:t>
            </a:r>
            <a:r>
              <a:rPr lang="ru-RU" sz="2000" b="1" dirty="0" err="1" smtClean="0">
                <a:solidFill>
                  <a:schemeClr val="tx2"/>
                </a:solidFill>
              </a:rPr>
              <a:t>Нимиц</a:t>
            </a:r>
            <a:r>
              <a:rPr lang="ru-RU" sz="2000" b="1" dirty="0" smtClean="0">
                <a:solidFill>
                  <a:schemeClr val="tx2"/>
                </a:solidFill>
              </a:rPr>
              <a:t> — от США, Брюс </a:t>
            </a:r>
            <a:r>
              <a:rPr lang="ru-RU" sz="2000" b="1" dirty="0" err="1" smtClean="0">
                <a:solidFill>
                  <a:schemeClr val="tx2"/>
                </a:solidFill>
              </a:rPr>
              <a:t>Фрэзер</a:t>
            </a:r>
            <a:r>
              <a:rPr lang="ru-RU" sz="2000" b="1" dirty="0" smtClean="0">
                <a:solidFill>
                  <a:schemeClr val="tx2"/>
                </a:solidFill>
              </a:rPr>
              <a:t> — от Великобритании, </a:t>
            </a:r>
            <a:r>
              <a:rPr lang="ru-RU" sz="2000" b="1" dirty="0" smtClean="0">
                <a:solidFill>
                  <a:srgbClr val="FF0000"/>
                </a:solidFill>
              </a:rPr>
              <a:t>генерал-лейтенант К. Н. </a:t>
            </a:r>
            <a:r>
              <a:rPr lang="ru-RU" sz="2000" b="1" dirty="0" err="1" smtClean="0">
                <a:solidFill>
                  <a:srgbClr val="FF0000"/>
                </a:solidFill>
              </a:rPr>
              <a:t>Деревянко</a:t>
            </a:r>
            <a:r>
              <a:rPr lang="ru-RU" sz="2000" b="1" dirty="0" smtClean="0">
                <a:solidFill>
                  <a:srgbClr val="FF0000"/>
                </a:solidFill>
              </a:rPr>
              <a:t> — от СССР.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427984" cy="51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2952328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FF0000"/>
                </a:solidFill>
              </a:rPr>
              <a:t>В результате войны СССР фактически вернул в свой состав территории, утраченные Российской империей </a:t>
            </a:r>
            <a:r>
              <a:rPr lang="ru-RU" sz="2000" b="1" dirty="0"/>
              <a:t>в 1905 году  по итогам </a:t>
            </a:r>
            <a:r>
              <a:rPr lang="ru-RU" sz="2000" b="1" dirty="0" err="1"/>
              <a:t>Портсмутского</a:t>
            </a:r>
            <a:r>
              <a:rPr lang="ru-RU" sz="2000" b="1" dirty="0"/>
              <a:t> мира (южный Сахалин и, временно, </a:t>
            </a:r>
            <a:r>
              <a:rPr lang="ru-RU" sz="2000" b="1" dirty="0" err="1"/>
              <a:t>Квантун</a:t>
            </a:r>
            <a:r>
              <a:rPr lang="ru-RU" sz="2000" b="1" dirty="0"/>
              <a:t> с Порт-Артуром и Дальним), а также ранее уступленную Японии в 1875 году </a:t>
            </a:r>
            <a:r>
              <a:rPr lang="ru-RU" sz="2000" b="1" dirty="0">
                <a:solidFill>
                  <a:srgbClr val="FF0000"/>
                </a:solidFill>
              </a:rPr>
              <a:t>основную группу Курильских островов и </a:t>
            </a:r>
            <a:r>
              <a:rPr lang="ru-RU" sz="2000" b="1" dirty="0"/>
              <a:t>закреплённую за Японией </a:t>
            </a:r>
            <a:r>
              <a:rPr lang="ru-RU" sz="2000" b="1" dirty="0" err="1"/>
              <a:t>Симодским</a:t>
            </a:r>
            <a:r>
              <a:rPr lang="ru-RU" sz="2000" b="1" dirty="0"/>
              <a:t> договором 1855 года </a:t>
            </a:r>
            <a:r>
              <a:rPr lang="ru-RU" sz="2000" b="1" dirty="0">
                <a:solidFill>
                  <a:srgbClr val="FF0000"/>
                </a:solidFill>
              </a:rPr>
              <a:t>южную часть Курил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Проблемы  </a:t>
            </a:r>
            <a:r>
              <a:rPr lang="ru-RU" dirty="0">
                <a:solidFill>
                  <a:srgbClr val="0070C0"/>
                </a:solidFill>
              </a:rPr>
              <a:t>послевоенных отношений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4438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8896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Хасанские</a:t>
            </a:r>
            <a:r>
              <a:rPr lang="ru-RU" b="1" dirty="0" smtClean="0">
                <a:solidFill>
                  <a:srgbClr val="FF0000"/>
                </a:solidFill>
              </a:rPr>
              <a:t> события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46085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общей сложности, с 1936 года до начала </a:t>
            </a:r>
            <a:r>
              <a:rPr lang="ru-RU" sz="2400" b="1" dirty="0" err="1" smtClean="0"/>
              <a:t>Хасанских</a:t>
            </a:r>
            <a:r>
              <a:rPr lang="ru-RU" sz="2400" b="1" dirty="0" smtClean="0"/>
              <a:t> событий в июле 1938 года японские и </a:t>
            </a:r>
            <a:r>
              <a:rPr lang="ru-RU" sz="2400" b="1" dirty="0" err="1" smtClean="0"/>
              <a:t>манчжурские</a:t>
            </a:r>
            <a:r>
              <a:rPr lang="ru-RU" sz="2400" b="1" dirty="0" smtClean="0"/>
              <a:t> силы совершили 231 нарушение границы, в 35 случаях они вылились в крупные боевые столкновения. Из этого количества в период с начала 1938 года до начала боев у озера Хасан было совершено 124 случаев нарушения границы по суше и 40 случаев вторжения самолетов в воздушное пространство.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672408" cy="541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ЗНАЧЕНИЕ ПОБЕДЫ НАД ЯПОНИЕЙ</a:t>
            </a:r>
          </a:p>
          <a:p>
            <a:endParaRPr lang="ru-RU" sz="1600" b="1" dirty="0" smtClean="0"/>
          </a:p>
          <a:p>
            <a:pPr algn="just"/>
            <a:r>
              <a:rPr lang="ru-RU" sz="2400" b="1" dirty="0" smtClean="0"/>
              <a:t>Американские руководители и историки не раз заявляли, что без вступления в войну СССР она продолжалась бы еще не менее года.</a:t>
            </a:r>
          </a:p>
          <a:p>
            <a:pPr algn="just"/>
            <a:r>
              <a:rPr lang="ru-RU" sz="2400" b="1" dirty="0" smtClean="0"/>
              <a:t>Накануне Крымской конференции начальники американских штабов убедили Рузвельта, что Япония может капитулировать только в 1947 г. или позже, а разгром её может стоить Америке миллиона солдат. </a:t>
            </a:r>
          </a:p>
          <a:p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2050" name="Picture 2" descr="C:\Users\юлия\Desktop\0309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5040560" cy="34063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3356992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Советский Союз, вступив в войну с Японской империей и внеся весомый вклад в её разгром,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ускорил окончание Второй мировой войны.</a:t>
            </a:r>
            <a:r>
              <a:rPr lang="ru-RU" sz="2400" b="1" u="sng" dirty="0" smtClean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563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Бои на Халхин-Голе</a:t>
            </a:r>
            <a:r>
              <a:rPr lang="ru-RU" sz="2400" b="1" dirty="0" smtClean="0">
                <a:solidFill>
                  <a:srgbClr val="0070C0"/>
                </a:solidFill>
              </a:rPr>
              <a:t>— вооружённый конфликт, продолжавшийся с весны по осень 1939 года у реки Халхин-Гол </a:t>
            </a:r>
            <a:r>
              <a:rPr lang="ru-RU" sz="2400" b="1" dirty="0" smtClean="0">
                <a:solidFill>
                  <a:srgbClr val="FF0000"/>
                </a:solidFill>
              </a:rPr>
              <a:t>на территории Монголии </a:t>
            </a:r>
            <a:r>
              <a:rPr lang="ru-RU" sz="2400" b="1" dirty="0" smtClean="0">
                <a:solidFill>
                  <a:srgbClr val="0070C0"/>
                </a:solidFill>
              </a:rPr>
              <a:t>недалеко от границы с Маньчжурией (</a:t>
            </a:r>
            <a:r>
              <a:rPr lang="ru-RU" sz="2400" b="1" dirty="0" err="1" smtClean="0">
                <a:solidFill>
                  <a:srgbClr val="0070C0"/>
                </a:solidFill>
              </a:rPr>
              <a:t>Маньчжоу-го</a:t>
            </a:r>
            <a:r>
              <a:rPr lang="ru-RU" sz="2400" b="1" dirty="0" smtClean="0">
                <a:solidFill>
                  <a:srgbClr val="0070C0"/>
                </a:solidFill>
              </a:rPr>
              <a:t>), между СССР и Японией. Заключительное сражение произошло в последних числах августа и завершилось </a:t>
            </a:r>
            <a:r>
              <a:rPr lang="ru-RU" sz="2400" b="1" dirty="0" smtClean="0">
                <a:solidFill>
                  <a:srgbClr val="FF0000"/>
                </a:solidFill>
              </a:rPr>
              <a:t>полным разгромом 6-й отдельной армии Японии.</a:t>
            </a:r>
          </a:p>
          <a:p>
            <a:pPr algn="just"/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юлия\Desktop\Boi_na_Halhin-Gole_1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5500259" cy="3553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68144" y="3284984"/>
            <a:ext cx="28803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После этих событий </a:t>
            </a:r>
            <a:r>
              <a:rPr lang="ru-RU" sz="2800" b="1" u="sng" dirty="0" smtClean="0">
                <a:solidFill>
                  <a:srgbClr val="FF0000"/>
                </a:solidFill>
              </a:rPr>
              <a:t>было заключено </a:t>
            </a:r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r>
              <a:rPr lang="ru-RU" sz="2800" b="1" u="sng" dirty="0" smtClean="0">
                <a:solidFill>
                  <a:srgbClr val="FF0000"/>
                </a:solidFill>
              </a:rPr>
              <a:t>еремирие между СССР и Японией 15 сентября 1939.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749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   Пакт о нейтралитете между СССР и Японией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52737"/>
            <a:ext cx="8892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Пакт о нейтралитете между СССР и Японией — советско-японский договор о взаимном нейтралитете, подписанный в Москве 13 апреля 1941, </a:t>
            </a:r>
            <a:r>
              <a:rPr lang="ru-RU" sz="2400" b="1" u="sng" dirty="0" smtClean="0">
                <a:solidFill>
                  <a:srgbClr val="FF0000"/>
                </a:solidFill>
              </a:rPr>
              <a:t>через два года после пограничного конфликта на реке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Халхин-гол</a:t>
            </a:r>
            <a:r>
              <a:rPr lang="ru-RU" sz="2400" b="1" u="sng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/>
              <a:t>Договор был заключен на 5 лет с момента </a:t>
            </a:r>
            <a:r>
              <a:rPr lang="ru-RU" sz="2400" b="1" dirty="0" err="1" smtClean="0"/>
              <a:t>ратификации:</a:t>
            </a:r>
            <a:r>
              <a:rPr lang="ru-RU" sz="2400" b="1" dirty="0" err="1" smtClean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 25 апреля 1941 по 25 апреля 1946 и автоматически продлевался до 1951. </a:t>
            </a:r>
          </a:p>
          <a:p>
            <a:pPr algn="just"/>
            <a:endParaRPr lang="ru-RU" sz="2400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0"/>
          <a:ext cx="8280920" cy="6917577"/>
        </p:xfrm>
        <a:graphic>
          <a:graphicData uri="http://schemas.openxmlformats.org/drawingml/2006/table">
            <a:tbl>
              <a:tblPr/>
              <a:tblGrid>
                <a:gridCol w="4140460"/>
                <a:gridCol w="4140460"/>
              </a:tblGrid>
              <a:tr h="883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Период и временные рамки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II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мировой войны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События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8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Первый период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(1 сентября 1939 г.-22 июня 1941 г)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 нападения на Польшу до начала Великой Отечественной войны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6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Второй период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(22 июня 1941 г. – ноябрь 1942 г.)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Оборонительные сражения Красной Армии, разгром немцев под Москвой, провал плана «молниеносной войны»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8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Третий период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(ноябрь 1942 г. – декабрь 1943 г)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Сталинградская и Курская битвы, коренной перелом в ходе войны.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8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Четвертый период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(январь 1943 г. – 9 мая 1945 г.)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Разгром фашистской Германии, окончание Великой Отечественной войны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Пятый период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(май  - 2 сентября 1945 г.)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Капитуляция Японии, окончание Второй мировой войны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4427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Хирохито</a:t>
            </a:r>
            <a:r>
              <a:rPr lang="ru-RU" sz="2400" dirty="0" smtClean="0"/>
              <a:t> (</a:t>
            </a:r>
            <a:r>
              <a:rPr lang="ru-RU" sz="2400" dirty="0" smtClean="0">
                <a:solidFill>
                  <a:srgbClr val="FF0000"/>
                </a:solidFill>
                <a:hlinkClick r:id="rId2" tooltip="Японский язык"/>
              </a:rPr>
              <a:t>яп.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ja-JP" altLang="ru-RU" sz="2400" dirty="0" smtClean="0">
                <a:ea typeface="ＭＳ Ｐゴシック" charset="-128"/>
              </a:rPr>
              <a:t>裕仁</a:t>
            </a:r>
            <a:r>
              <a:rPr lang="ru-RU" altLang="ja-JP" sz="2400" dirty="0" smtClean="0"/>
              <a:t>), </a:t>
            </a:r>
            <a:r>
              <a:rPr lang="ru-RU" altLang="ja-JP" sz="2400" b="1" dirty="0" smtClean="0"/>
              <a:t>император Сёва</a:t>
            </a:r>
            <a:r>
              <a:rPr lang="ru-RU" altLang="ja-JP" sz="2400" dirty="0" smtClean="0"/>
              <a:t> ,</a:t>
            </a:r>
            <a:br>
              <a:rPr lang="ru-RU" altLang="ja-JP" sz="2400" dirty="0" smtClean="0"/>
            </a:br>
            <a:r>
              <a:rPr lang="ru-RU" altLang="ja-JP" sz="2400" dirty="0" smtClean="0"/>
              <a:t> (</a:t>
            </a:r>
            <a:r>
              <a:rPr lang="ru-RU" altLang="ja-JP" sz="2400" b="1" dirty="0" smtClean="0">
                <a:hlinkClick r:id="rId3" tooltip="29 апреля"/>
              </a:rPr>
              <a:t>29 апреля</a:t>
            </a:r>
            <a:r>
              <a:rPr lang="ru-RU" altLang="ja-JP" sz="2400" b="1" dirty="0" smtClean="0"/>
              <a:t> </a:t>
            </a:r>
            <a:r>
              <a:rPr lang="ru-RU" altLang="ja-JP" sz="2400" b="1" dirty="0" smtClean="0">
                <a:hlinkClick r:id="rId4" tooltip="1901"/>
              </a:rPr>
              <a:t>1901</a:t>
            </a:r>
            <a:r>
              <a:rPr lang="ru-RU" altLang="ja-JP" sz="2400" b="1" dirty="0" smtClean="0"/>
              <a:t> — </a:t>
            </a:r>
            <a:r>
              <a:rPr lang="ru-RU" altLang="ja-JP" sz="2400" b="1" dirty="0" smtClean="0">
                <a:hlinkClick r:id="rId5" tooltip="7 января"/>
              </a:rPr>
              <a:t>7 января</a:t>
            </a:r>
            <a:r>
              <a:rPr lang="ru-RU" altLang="ja-JP" sz="2400" b="1" dirty="0" smtClean="0"/>
              <a:t> </a:t>
            </a:r>
            <a:r>
              <a:rPr lang="ru-RU" altLang="ja-JP" sz="2400" b="1" dirty="0" smtClean="0">
                <a:hlinkClick r:id="rId6" tooltip="1989"/>
              </a:rPr>
              <a:t>1989</a:t>
            </a:r>
            <a:r>
              <a:rPr lang="ru-RU" altLang="ja-JP" sz="2400" dirty="0" smtClean="0"/>
              <a:t>), </a:t>
            </a:r>
            <a:r>
              <a:rPr lang="ru-RU" altLang="ja-JP" sz="2400" b="1" dirty="0" smtClean="0"/>
              <a:t>глава </a:t>
            </a:r>
            <a:r>
              <a:rPr lang="ru-RU" altLang="ja-JP" sz="2400" b="1" dirty="0" smtClean="0">
                <a:hlinkClick r:id="rId7" tooltip="Япония"/>
              </a:rPr>
              <a:t>Японии</a:t>
            </a:r>
            <a:r>
              <a:rPr lang="ru-RU" altLang="ja-JP" sz="2400" b="1" dirty="0" smtClean="0"/>
              <a:t> с </a:t>
            </a:r>
            <a:r>
              <a:rPr lang="ru-RU" altLang="ja-JP" sz="2400" b="1" dirty="0" smtClean="0">
                <a:hlinkClick r:id="rId8" tooltip="1926"/>
              </a:rPr>
              <a:t>1926</a:t>
            </a:r>
            <a:r>
              <a:rPr lang="ru-RU" altLang="ja-JP" sz="2400" b="1" dirty="0" smtClean="0"/>
              <a:t> до </a:t>
            </a:r>
            <a:r>
              <a:rPr lang="ru-RU" altLang="ja-JP" sz="2400" b="1" dirty="0" smtClean="0">
                <a:hlinkClick r:id="rId6" tooltip="1989"/>
              </a:rPr>
              <a:t>1989</a:t>
            </a:r>
            <a:r>
              <a:rPr lang="ru-RU" altLang="ja-JP" sz="2400" dirty="0" smtClean="0"/>
              <a:t>. </a:t>
            </a:r>
            <a:endParaRPr lang="ru-RU" sz="2400" dirty="0" smtClean="0"/>
          </a:p>
          <a:p>
            <a:pPr>
              <a:buNone/>
            </a:pPr>
            <a:r>
              <a:rPr lang="ru-RU" sz="2400" b="1" i="1" dirty="0" smtClean="0"/>
              <a:t>«Наша Империя, в целях</a:t>
            </a:r>
          </a:p>
          <a:p>
            <a:r>
              <a:rPr lang="ru-RU" sz="2400" b="1" i="1" dirty="0" smtClean="0"/>
              <a:t> самообороны и </a:t>
            </a:r>
          </a:p>
          <a:p>
            <a:r>
              <a:rPr lang="ru-RU" sz="2400" b="1" i="1" dirty="0" smtClean="0"/>
              <a:t>самосохранения, завершит</a:t>
            </a:r>
          </a:p>
          <a:p>
            <a:r>
              <a:rPr lang="ru-RU" sz="2400" b="1" i="1" dirty="0" smtClean="0"/>
              <a:t> подготовку к войне… [и будет]</a:t>
            </a:r>
          </a:p>
          <a:p>
            <a:r>
              <a:rPr lang="ru-RU" sz="2400" b="1" i="1" dirty="0" smtClean="0"/>
              <a:t> … готова начать, если это </a:t>
            </a:r>
          </a:p>
          <a:p>
            <a:r>
              <a:rPr lang="ru-RU" sz="2400" b="1" i="1" dirty="0" smtClean="0"/>
              <a:t>необходимо, войну с </a:t>
            </a:r>
          </a:p>
          <a:p>
            <a:r>
              <a:rPr lang="ru-RU" sz="2400" b="1" i="1" dirty="0" smtClean="0"/>
              <a:t>Соединенными Штатами,</a:t>
            </a:r>
          </a:p>
          <a:p>
            <a:r>
              <a:rPr lang="ru-RU" sz="2400" b="1" i="1" dirty="0" smtClean="0"/>
              <a:t> Великобританией и </a:t>
            </a:r>
          </a:p>
          <a:p>
            <a:r>
              <a:rPr lang="ru-RU" sz="2400" b="1" i="1" dirty="0" smtClean="0"/>
              <a:t>Нидерландами…»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9" name="Picture 12" descr="Император Хирохито.">
            <a:hlinkClick r:id="rId9" tooltip="&quot;Император Хирохито.&quot;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513442" y="476673"/>
            <a:ext cx="4311471" cy="612097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19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4168775" cy="3408362"/>
          </a:xfrm>
          <a:prstGeom prst="rect">
            <a:avLst/>
          </a:prstGeom>
          <a:noFill/>
        </p:spPr>
      </p:pic>
      <p:pic>
        <p:nvPicPr>
          <p:cNvPr id="8197" name="Picture 5" descr="1941-pea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7200"/>
            <a:ext cx="4103688" cy="3436938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76825" y="260648"/>
            <a:ext cx="33115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7 декабря 1941 года японская авиация атаковала </a:t>
            </a:r>
            <a:r>
              <a:rPr lang="ru-RU" sz="2800" b="1" dirty="0" err="1" smtClean="0"/>
              <a:t>Пёрл-Харбор</a:t>
            </a:r>
            <a:r>
              <a:rPr lang="ru-RU" sz="2800" b="1" dirty="0"/>
              <a:t>, основную базу США в Тихом океане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1d6302f2a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857500" cy="4438650"/>
          </a:xfrm>
          <a:prstGeom prst="rect">
            <a:avLst/>
          </a:prstGeom>
          <a:noFill/>
        </p:spPr>
      </p:pic>
      <p:pic>
        <p:nvPicPr>
          <p:cNvPr id="12293" name="Picture 5" descr="5ee89abcda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500438"/>
            <a:ext cx="4895850" cy="3130550"/>
          </a:xfrm>
          <a:prstGeom prst="rect">
            <a:avLst/>
          </a:prstGeom>
          <a:noFill/>
        </p:spPr>
      </p:pic>
      <p:pic>
        <p:nvPicPr>
          <p:cNvPr id="12294" name="Picture 6" descr="4b7ca5062148ce534d16e6e95e60f89d_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88913"/>
            <a:ext cx="4897438" cy="3181350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95288" y="5229225"/>
            <a:ext cx="2808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Камикадзе – секретное «чудо-оружие» Японии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276</TotalTime>
  <Words>1654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Начальная</vt:lpstr>
      <vt:lpstr>Окончание   II мировой войны.   Капитуляция Японии</vt:lpstr>
      <vt:lpstr>ИСТОРИЧЕСКАЯ СПРАВКА. Советско-японские отношения в 30-е гг.</vt:lpstr>
      <vt:lpstr>Хасанские события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Проблемы  послевоенных отношений</vt:lpstr>
      <vt:lpstr>Слайд 30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70-летие окончания   II мировой войны.   Капитуляция Японии</dc:title>
  <dc:creator>юлия</dc:creator>
  <cp:lastModifiedBy>юлия</cp:lastModifiedBy>
  <cp:revision>44</cp:revision>
  <dcterms:created xsi:type="dcterms:W3CDTF">2015-08-31T11:58:48Z</dcterms:created>
  <dcterms:modified xsi:type="dcterms:W3CDTF">2017-01-08T05:45:39Z</dcterms:modified>
</cp:coreProperties>
</file>