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68" r:id="rId4"/>
    <p:sldId id="271" r:id="rId5"/>
    <p:sldId id="272" r:id="rId6"/>
    <p:sldId id="290" r:id="rId7"/>
    <p:sldId id="295" r:id="rId8"/>
    <p:sldId id="296" r:id="rId9"/>
    <p:sldId id="297" r:id="rId10"/>
    <p:sldId id="298" r:id="rId11"/>
    <p:sldId id="299" r:id="rId12"/>
    <p:sldId id="256" r:id="rId13"/>
    <p:sldId id="257" r:id="rId14"/>
    <p:sldId id="300" r:id="rId15"/>
    <p:sldId id="288" r:id="rId16"/>
    <p:sldId id="259" r:id="rId17"/>
    <p:sldId id="260" r:id="rId18"/>
    <p:sldId id="261" r:id="rId19"/>
    <p:sldId id="263" r:id="rId20"/>
    <p:sldId id="293" r:id="rId21"/>
    <p:sldId id="264" r:id="rId22"/>
    <p:sldId id="292" r:id="rId23"/>
    <p:sldId id="275" r:id="rId24"/>
    <p:sldId id="265" r:id="rId25"/>
    <p:sldId id="267" r:id="rId26"/>
    <p:sldId id="280" r:id="rId27"/>
    <p:sldId id="294" r:id="rId28"/>
    <p:sldId id="274" r:id="rId29"/>
    <p:sldId id="266" r:id="rId30"/>
    <p:sldId id="276" r:id="rId31"/>
    <p:sldId id="277" r:id="rId32"/>
    <p:sldId id="278" r:id="rId33"/>
    <p:sldId id="279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301" r:id="rId42"/>
    <p:sldId id="273" r:id="rId43"/>
    <p:sldId id="302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28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77F1-73F9-4409-8C02-A33344EF15FB}" type="datetimeFigureOut">
              <a:rPr lang="ru-RU" smtClean="0"/>
              <a:t>04.06.2016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6AB7-C862-45B6-9355-857C56352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776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77F1-73F9-4409-8C02-A33344EF15FB}" type="datetimeFigureOut">
              <a:rPr lang="ru-RU" smtClean="0"/>
              <a:t>04.06.2016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6AB7-C862-45B6-9355-857C56352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626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77F1-73F9-4409-8C02-A33344EF15FB}" type="datetimeFigureOut">
              <a:rPr lang="ru-RU" smtClean="0"/>
              <a:t>04.06.2016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6AB7-C862-45B6-9355-857C56352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34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77F1-73F9-4409-8C02-A33344EF15FB}" type="datetimeFigureOut">
              <a:rPr lang="ru-RU" smtClean="0"/>
              <a:t>04.06.2016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6AB7-C862-45B6-9355-857C56352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455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77F1-73F9-4409-8C02-A33344EF15FB}" type="datetimeFigureOut">
              <a:rPr lang="ru-RU" smtClean="0"/>
              <a:t>04.06.2016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6AB7-C862-45B6-9355-857C56352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054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77F1-73F9-4409-8C02-A33344EF15FB}" type="datetimeFigureOut">
              <a:rPr lang="ru-RU" smtClean="0"/>
              <a:t>04.06.2016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6AB7-C862-45B6-9355-857C56352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164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77F1-73F9-4409-8C02-A33344EF15FB}" type="datetimeFigureOut">
              <a:rPr lang="ru-RU" smtClean="0"/>
              <a:t>04.06.2016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6AB7-C862-45B6-9355-857C56352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40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77F1-73F9-4409-8C02-A33344EF15FB}" type="datetimeFigureOut">
              <a:rPr lang="ru-RU" smtClean="0"/>
              <a:t>04.06.2016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6AB7-C862-45B6-9355-857C56352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533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77F1-73F9-4409-8C02-A33344EF15FB}" type="datetimeFigureOut">
              <a:rPr lang="ru-RU" smtClean="0"/>
              <a:t>04.06.2016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6AB7-C862-45B6-9355-857C56352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961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77F1-73F9-4409-8C02-A33344EF15FB}" type="datetimeFigureOut">
              <a:rPr lang="ru-RU" smtClean="0"/>
              <a:t>04.06.2016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6AB7-C862-45B6-9355-857C56352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972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77F1-73F9-4409-8C02-A33344EF15FB}" type="datetimeFigureOut">
              <a:rPr lang="ru-RU" smtClean="0"/>
              <a:t>04.06.2016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6AB7-C862-45B6-9355-857C56352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903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877F1-73F9-4409-8C02-A33344EF15FB}" type="datetimeFigureOut">
              <a:rPr lang="ru-RU" smtClean="0"/>
              <a:t>04.06.2016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66AB7-C862-45B6-9355-857C56352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27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786210"/>
          </a:xfrm>
        </p:spPr>
        <p:txBody>
          <a:bodyPr>
            <a:normAutofit/>
          </a:bodyPr>
          <a:lstStyle/>
          <a:p>
            <a:r>
              <a:rPr lang="ru-RU" sz="1600" b="1" dirty="0"/>
              <a:t>Муниципальное дошкольное учреждение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/>
              <a:t>«Детский сад общеобразовательного вида № 101 «Машенька»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/>
              <a:t>(МДОУ № 101 «Машенька»)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132856"/>
            <a:ext cx="8219256" cy="3993307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                     Долгосрочный проект</a:t>
            </a:r>
            <a:endParaRPr lang="ru-RU" dirty="0"/>
          </a:p>
          <a:p>
            <a:pPr marL="0" indent="0" algn="r">
              <a:buNone/>
            </a:pPr>
            <a:r>
              <a:rPr lang="ru-RU" sz="1400" b="1" dirty="0" smtClean="0"/>
              <a:t>/посвященный </a:t>
            </a:r>
            <a:r>
              <a:rPr lang="ru-RU" sz="1400" b="1" dirty="0"/>
              <a:t>70-летию Победы</a:t>
            </a:r>
            <a:endParaRPr lang="ru-RU" sz="1400" dirty="0"/>
          </a:p>
          <a:p>
            <a:pPr marL="0" indent="0" algn="r">
              <a:buNone/>
            </a:pPr>
            <a:r>
              <a:rPr lang="ru-RU" sz="1400" b="1" dirty="0"/>
              <a:t>в Великой Отечественной  войне 1941-1945 </a:t>
            </a:r>
            <a:r>
              <a:rPr lang="ru-RU" sz="1400" b="1" dirty="0" smtClean="0"/>
              <a:t>годов/</a:t>
            </a:r>
            <a:endParaRPr lang="ru-RU" sz="1400" dirty="0"/>
          </a:p>
          <a:p>
            <a:pPr marL="0" indent="0">
              <a:buNone/>
            </a:pPr>
            <a:r>
              <a:rPr lang="ru-RU" b="1" dirty="0" smtClean="0"/>
              <a:t>                      «Годы опаленные войной» </a:t>
            </a:r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 smtClean="0"/>
          </a:p>
          <a:p>
            <a:pPr marL="0" indent="0">
              <a:buNone/>
            </a:pPr>
            <a:r>
              <a:rPr lang="ru-RU" sz="1400" b="1" dirty="0"/>
              <a:t> </a:t>
            </a:r>
            <a:r>
              <a:rPr lang="ru-RU" sz="1400" b="1" dirty="0" smtClean="0"/>
              <a:t>                                                                                                 Срок реализации: 01. 10. 2014 -15.05.2015</a:t>
            </a:r>
          </a:p>
          <a:p>
            <a:pPr marL="0" indent="0" algn="r">
              <a:buNone/>
            </a:pPr>
            <a:r>
              <a:rPr lang="ru-RU" sz="1600" b="1" dirty="0"/>
              <a:t> </a:t>
            </a:r>
            <a:r>
              <a:rPr lang="ru-RU" sz="1600"/>
              <a:t>Проект </a:t>
            </a:r>
            <a:r>
              <a:rPr lang="ru-RU" sz="1600" smtClean="0"/>
              <a:t>подготовила:</a:t>
            </a:r>
            <a:endParaRPr lang="ru-RU" sz="1600" dirty="0"/>
          </a:p>
          <a:p>
            <a:pPr marL="0" indent="0" algn="r">
              <a:buNone/>
            </a:pPr>
            <a:r>
              <a:rPr lang="ru-RU" sz="1600" dirty="0"/>
              <a:t>Плясунова М.Н</a:t>
            </a:r>
            <a:r>
              <a:rPr lang="ru-RU" sz="1600" dirty="0" smtClean="0"/>
              <a:t>.</a:t>
            </a:r>
          </a:p>
          <a:p>
            <a:pPr marL="0" indent="0" algn="ctr">
              <a:buNone/>
            </a:pPr>
            <a:r>
              <a:rPr lang="ru-RU" sz="1600" dirty="0"/>
              <a:t>г</a:t>
            </a:r>
            <a:r>
              <a:rPr lang="ru-RU" sz="1600" dirty="0" smtClean="0"/>
              <a:t>. Вологда</a:t>
            </a:r>
            <a:endParaRPr lang="ru-RU" sz="1600" dirty="0"/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5894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357338"/>
              </p:ext>
            </p:extLst>
          </p:nvPr>
        </p:nvGraphicFramePr>
        <p:xfrm>
          <a:off x="107505" y="116632"/>
          <a:ext cx="8928991" cy="658337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962166"/>
                <a:gridCol w="1327227"/>
                <a:gridCol w="1966526"/>
                <a:gridCol w="2673072"/>
              </a:tblGrid>
              <a:tr h="782910">
                <a:tc>
                  <a:txBody>
                    <a:bodyPr/>
                    <a:lstStyle/>
                    <a:p>
                      <a:pPr>
                        <a:lnSpc>
                          <a:spcPts val="135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Семейная фотовыставка «У войны не женское лицо»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188" marR="44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Март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188" marR="441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Все возрастные группы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188" marR="441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Воспитатели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188" marR="44188" marT="0" marB="0"/>
                </a:tc>
              </a:tr>
              <a:tr h="782910">
                <a:tc>
                  <a:txBody>
                    <a:bodyPr/>
                    <a:lstStyle/>
                    <a:p>
                      <a:pPr>
                        <a:lnSpc>
                          <a:spcPts val="135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Викторина «Боевая слава нашего города»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188" marR="44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Март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188" marR="441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Подготовите </a:t>
                      </a:r>
                      <a:r>
                        <a:rPr lang="ru-RU" sz="1400" dirty="0" err="1" smtClean="0">
                          <a:effectLst/>
                        </a:rPr>
                        <a:t>льные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группы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188" marR="441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Плясунова М.Н.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Малышева Н.Ю.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188" marR="44188" marT="0" marB="0"/>
                </a:tc>
              </a:tr>
              <a:tr h="10034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Списки героев -родственников «Они сражались за родину»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188" marR="44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Март – апрель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2015г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188" marR="44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 возрастные группы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188" marR="441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воспитатели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188" marR="44188" marT="0" marB="0"/>
                </a:tc>
              </a:tr>
              <a:tr h="4014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Проведение совместной акции с родителями «Ветеран живет рядом»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(подбор материала и составление творческого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 рассказа  родителями совместно с воспитанниками о родственниках, соседях, знакомых воевавших в годы ВОВ, дети войны, труженики тыла)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188" marR="44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Март 2015г.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188" marR="441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средние, старшие и подготовительные группы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188" marR="441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воспитатели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188" marR="4418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1782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565441"/>
              </p:ext>
            </p:extLst>
          </p:nvPr>
        </p:nvGraphicFramePr>
        <p:xfrm>
          <a:off x="251520" y="116632"/>
          <a:ext cx="8712968" cy="655272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939024"/>
                <a:gridCol w="1284322"/>
                <a:gridCol w="1902959"/>
                <a:gridCol w="2586663"/>
              </a:tblGrid>
              <a:tr h="1682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Презентация на тему: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 -«Великая Отечественная война»,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 - «Города-герои»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17" marR="59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апрель 2015г.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17" marR="59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средние, старшие и подготовительные группы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17" marR="595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воспитатели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17" marR="59517" marT="0" marB="0"/>
                </a:tc>
              </a:tr>
              <a:tr h="2251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Организация торжественных встреч с ветеранами и тружениками тыла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«Не забудем их подвиг великий! » с приглашением ветеранов фронта и тыла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17" marR="59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Апрель 2015г. 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17" marR="59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старшие и подготовительные группы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17" marR="595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Воспитатели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Старший воспитатель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17" marR="59517" marT="0" marB="0"/>
                </a:tc>
              </a:tr>
              <a:tr h="2618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Выставка детского рисунка </a:t>
                      </a:r>
                    </a:p>
                    <a:p>
                      <a:pPr marL="228600" indent="-228600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·         «Салют над городом в честь праздника Победы»,</a:t>
                      </a:r>
                    </a:p>
                    <a:p>
                      <a:pPr marL="228600" indent="-228600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·         « По страницам Великой Победы»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17" marR="59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Апрель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2015г. 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17" marR="595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I</a:t>
                      </a:r>
                      <a:r>
                        <a:rPr lang="ru-RU" sz="1400">
                          <a:effectLst/>
                        </a:rPr>
                        <a:t>младшие, </a:t>
                      </a:r>
                      <a:r>
                        <a:rPr lang="en-US" sz="1400">
                          <a:effectLst/>
                        </a:rPr>
                        <a:t>II</a:t>
                      </a:r>
                      <a:r>
                        <a:rPr lang="ru-RU" sz="1400">
                          <a:effectLst/>
                        </a:rPr>
                        <a:t>младшие и средние группы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старшие и подг. группы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17" marR="595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воспитатели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17" marR="5951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1768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2400" cy="122413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Итоги работы по проекту.</a:t>
            </a:r>
            <a:br>
              <a:rPr lang="ru-RU" b="1" dirty="0" smtClean="0"/>
            </a:br>
            <a:r>
              <a:rPr lang="ru-RU" b="1" dirty="0" smtClean="0">
                <a:solidFill>
                  <a:srgbClr val="FF0000"/>
                </a:solidFill>
              </a:rPr>
              <a:t>Ноябрь.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700808"/>
            <a:ext cx="6624736" cy="460851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Консультация </a:t>
            </a:r>
            <a:r>
              <a:rPr lang="ru-RU" dirty="0" smtClean="0">
                <a:solidFill>
                  <a:schemeClr val="tx1"/>
                </a:solidFill>
              </a:rPr>
              <a:t>Кулаковой </a:t>
            </a:r>
            <a:r>
              <a:rPr lang="ru-RU" dirty="0">
                <a:solidFill>
                  <a:schemeClr val="tx1"/>
                </a:solidFill>
              </a:rPr>
              <a:t>О.В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ru-RU" dirty="0">
                <a:solidFill>
                  <a:schemeClr val="tx1"/>
                </a:solidFill>
              </a:rPr>
              <a:t>для </a:t>
            </a:r>
            <a:r>
              <a:rPr lang="ru-RU" dirty="0" smtClean="0">
                <a:solidFill>
                  <a:schemeClr val="tx1"/>
                </a:solidFill>
              </a:rPr>
              <a:t>педагогов на  тему: «Что читать дошкольникам о ВОВ».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Педагогом предложен обширный список литературы для совместного чтения с детьми.</a:t>
            </a:r>
          </a:p>
        </p:txBody>
      </p:sp>
    </p:spTree>
    <p:extLst>
      <p:ext uri="{BB962C8B-B14F-4D97-AF65-F5344CB8AC3E}">
        <p14:creationId xmlns:p14="http://schemas.microsoft.com/office/powerpoint/2010/main" val="404645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7005464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Декабрь.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052737"/>
            <a:ext cx="8075240" cy="5616623"/>
          </a:xfrm>
        </p:spPr>
        <p:txBody>
          <a:bodyPr>
            <a:normAutofit/>
          </a:bodyPr>
          <a:lstStyle/>
          <a:p>
            <a:r>
              <a:rPr lang="ru-RU" dirty="0" smtClean="0"/>
              <a:t>Семинар-практикум  «Воспитание патриотизма у детей дошкольного возраста». Д/и своими руками.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G:\DCIM\103NIKON\DSCN19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4475483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DCIM\103NIKON\DSCN19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08920"/>
            <a:ext cx="360040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61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DCIM\103NIKON\DSCN19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8640"/>
            <a:ext cx="431999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DCIM\103NIKON\DSCN19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7" b="17202"/>
          <a:stretch/>
        </p:blipFill>
        <p:spPr bwMode="auto">
          <a:xfrm>
            <a:off x="4421623" y="3429000"/>
            <a:ext cx="444463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1608765"/>
            <a:ext cx="4294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Д/и «Собери аттракцион»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63343" y="4902905"/>
            <a:ext cx="3420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Д/и «Собери флаг»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40328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algn="ctr"/>
            <a:r>
              <a:rPr lang="ru-RU" dirty="0" smtClean="0"/>
              <a:t>Повышение компетенции педагогов ДОУ в вопросах патриотического воспитания дошкольников (консультация </a:t>
            </a:r>
            <a:r>
              <a:rPr lang="ru-RU" dirty="0"/>
              <a:t>для педагогов от </a:t>
            </a:r>
            <a:r>
              <a:rPr lang="ru-RU" dirty="0" smtClean="0"/>
              <a:t>старшего воспитателя </a:t>
            </a:r>
            <a:r>
              <a:rPr lang="ru-RU" dirty="0" err="1" smtClean="0"/>
              <a:t>И.Б.Стецюк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52936"/>
            <a:ext cx="5514409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47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Январь.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3888432" cy="49685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Просмотр мультфильмов о войне:</a:t>
            </a:r>
          </a:p>
          <a:p>
            <a:pPr>
              <a:buFontTx/>
              <a:buChar char="-"/>
            </a:pPr>
            <a:r>
              <a:rPr lang="ru-RU" dirty="0" smtClean="0"/>
              <a:t>«Солдатская лампа»</a:t>
            </a:r>
          </a:p>
          <a:p>
            <a:pPr>
              <a:buFontTx/>
              <a:buChar char="-"/>
            </a:pPr>
            <a:r>
              <a:rPr lang="ru-RU" dirty="0" smtClean="0"/>
              <a:t>«Легенда о старом маяке»</a:t>
            </a:r>
          </a:p>
          <a:p>
            <a:pPr>
              <a:buFontTx/>
              <a:buChar char="-"/>
            </a:pPr>
            <a:r>
              <a:rPr lang="ru-RU" dirty="0" smtClean="0"/>
              <a:t>«Воспоминание»</a:t>
            </a:r>
          </a:p>
          <a:p>
            <a:pPr>
              <a:buFontTx/>
              <a:buChar char="-"/>
            </a:pPr>
            <a:r>
              <a:rPr lang="ru-RU" dirty="0" smtClean="0"/>
              <a:t>«Мир дому твоему» и др.</a:t>
            </a:r>
          </a:p>
        </p:txBody>
      </p:sp>
      <p:pic>
        <p:nvPicPr>
          <p:cNvPr id="2050" name="Picture 2" descr="E:\DCIM\102NIKON\DSCN15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80728"/>
            <a:ext cx="4957525" cy="465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081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Февраль.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525963"/>
          </a:xfrm>
        </p:spPr>
        <p:txBody>
          <a:bodyPr/>
          <a:lstStyle/>
          <a:p>
            <a:pPr algn="ctr"/>
            <a:r>
              <a:rPr lang="ru-RU" dirty="0" smtClean="0"/>
              <a:t>Деловая игра для педагогов</a:t>
            </a:r>
          </a:p>
          <a:p>
            <a:pPr marL="0" indent="0" algn="ctr">
              <a:buNone/>
            </a:pPr>
            <a:r>
              <a:rPr lang="ru-RU" dirty="0" smtClean="0"/>
              <a:t> «По страницам Великой победы»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3" y="2133600"/>
            <a:ext cx="460780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414" y="2156157"/>
            <a:ext cx="4373076" cy="347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673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algn="ctr"/>
            <a:r>
              <a:rPr lang="ru-RU" dirty="0" smtClean="0"/>
              <a:t>Экскурсия воспитанников подготовительных к школе групп в детскую областную библиотеку «Верные друзья солдат Победы»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55" y="2780928"/>
            <a:ext cx="4067497" cy="3051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80928"/>
            <a:ext cx="4031832" cy="3069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783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6763" y="476672"/>
            <a:ext cx="8507288" cy="5073427"/>
          </a:xfrm>
        </p:spPr>
        <p:txBody>
          <a:bodyPr/>
          <a:lstStyle/>
          <a:p>
            <a:r>
              <a:rPr lang="ru-RU" dirty="0" smtClean="0"/>
              <a:t>Обзорная экскурсия по городу Вологда с выходом у памятников «Вечный огонь», «Стелла Кировский сквер».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47" y="3356992"/>
            <a:ext cx="3998374" cy="299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908" y="3356992"/>
            <a:ext cx="3971143" cy="297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809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5674642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ЦЕЛЬ:</a:t>
            </a:r>
            <a:r>
              <a:rPr lang="ru-RU" dirty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Формирование </a:t>
            </a:r>
            <a:r>
              <a:rPr lang="ru-RU" dirty="0"/>
              <a:t>представлений о Великой Отечественной войне (воспитание патриотических чувств у детей дошкольного возраста) на основе уже имеющихся представлений об этой войне и о ее героях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81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>Акция «Подарок солдату».</a:t>
            </a:r>
            <a:b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1026" name="Picture 2" descr="E:\1 0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403244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1 0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68960"/>
            <a:ext cx="4655605" cy="349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766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Март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Семейная фотовыставка «У войны не женское лицо»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53" y="2924944"/>
            <a:ext cx="3802737" cy="285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24944"/>
            <a:ext cx="3706741" cy="285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464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/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Выставка книг «Дошкольникам о Великой Отечественной войне». Презентация книг для педагогов и для детей старшего дошкольного возраста.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Консультация для родителей  «Формирование патриотизма у детей дошкольного возраста»</a:t>
            </a:r>
          </a:p>
          <a:p>
            <a:pPr marL="0" lvl="0" indent="0">
              <a:buNone/>
            </a:pPr>
            <a:r>
              <a:rPr lang="ru-RU" dirty="0" smtClean="0">
                <a:solidFill>
                  <a:prstClr val="black"/>
                </a:solidFill>
              </a:rPr>
              <a:t>Подготовлено: воспитателем </a:t>
            </a:r>
            <a:r>
              <a:rPr lang="ru-RU" dirty="0" err="1" smtClean="0">
                <a:solidFill>
                  <a:prstClr val="black"/>
                </a:solidFill>
              </a:rPr>
              <a:t>Ляпиной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Т.К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8598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4525963"/>
          </a:xfrm>
        </p:spPr>
        <p:txBody>
          <a:bodyPr/>
          <a:lstStyle/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Проведение совместной</a:t>
            </a:r>
          </a:p>
          <a:p>
            <a:pPr marL="0" indent="0">
              <a:buNone/>
            </a:pPr>
            <a:r>
              <a:rPr lang="ru-RU" dirty="0" smtClean="0"/>
              <a:t>акции </a:t>
            </a:r>
            <a:r>
              <a:rPr lang="ru-RU" dirty="0"/>
              <a:t>с </a:t>
            </a:r>
            <a:r>
              <a:rPr lang="ru-RU" dirty="0" smtClean="0"/>
              <a:t>родителями</a:t>
            </a:r>
          </a:p>
          <a:p>
            <a:pPr marL="0" indent="0">
              <a:buNone/>
            </a:pPr>
            <a:r>
              <a:rPr lang="ru-RU" dirty="0" smtClean="0"/>
              <a:t>«</a:t>
            </a:r>
            <a:r>
              <a:rPr lang="ru-RU" dirty="0"/>
              <a:t>Ветеран живет </a:t>
            </a:r>
            <a:r>
              <a:rPr lang="ru-RU" dirty="0" smtClean="0"/>
              <a:t>рядом»</a:t>
            </a:r>
          </a:p>
          <a:p>
            <a:pPr marL="0" indent="0">
              <a:buNone/>
            </a:pPr>
            <a:r>
              <a:rPr lang="ru-RU" dirty="0" smtClean="0"/>
              <a:t>(</a:t>
            </a:r>
            <a:r>
              <a:rPr lang="ru-RU" dirty="0"/>
              <a:t>создание Книги Памяти).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35582" y="1173381"/>
            <a:ext cx="4464498" cy="393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377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32657"/>
            <a:ext cx="8157592" cy="1296144"/>
          </a:xfrm>
        </p:spPr>
        <p:txBody>
          <a:bodyPr/>
          <a:lstStyle/>
          <a:p>
            <a:r>
              <a:rPr lang="ru-RU" dirty="0" smtClean="0"/>
              <a:t>Викторина «Боевая слава нашего города»</a:t>
            </a:r>
            <a:endParaRPr lang="ru-RU" dirty="0"/>
          </a:p>
        </p:txBody>
      </p:sp>
      <p:pic>
        <p:nvPicPr>
          <p:cNvPr id="4098" name="Picture 2" descr="F:\DCIM\104PENTX\IMGP01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3985604" cy="298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DCIM\104PENTX\IMGP01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3985604" cy="298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DCIM\104PENTX\IMGP01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49951"/>
            <a:ext cx="3406466" cy="255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726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ru-RU" b="1" dirty="0" smtClean="0"/>
              <a:t>Апрель.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765249"/>
          </a:xfrm>
        </p:spPr>
        <p:txBody>
          <a:bodyPr/>
          <a:lstStyle/>
          <a:p>
            <a:pPr marL="0" lvl="0" indent="0">
              <a:buNone/>
            </a:pPr>
            <a:r>
              <a:rPr lang="ru-RU" dirty="0" smtClean="0"/>
              <a:t>Конкурс чтецов </a:t>
            </a:r>
            <a:r>
              <a:rPr lang="ru-RU" b="1" dirty="0" smtClean="0">
                <a:solidFill>
                  <a:prstClr val="black"/>
                </a:solidFill>
              </a:rPr>
              <a:t>«</a:t>
            </a:r>
            <a:r>
              <a:rPr lang="ru-RU" b="1" dirty="0">
                <a:solidFill>
                  <a:prstClr val="black"/>
                </a:solidFill>
              </a:rPr>
              <a:t>Годы опаленные войной»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76760"/>
            <a:ext cx="3828331" cy="287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12604"/>
            <a:ext cx="3577258" cy="268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628" y="1470575"/>
            <a:ext cx="3004034" cy="2371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15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Показ открытых занятий для педагогов  «Детям о ВОВ»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47165"/>
            <a:ext cx="3312368" cy="24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326386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63" y="4099876"/>
            <a:ext cx="3347417" cy="251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92080" y="4524352"/>
            <a:ext cx="244827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Калинина В.Ю. группа № 12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7497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378713" cy="328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984" y="144463"/>
            <a:ext cx="4295599" cy="322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33" y="3573016"/>
            <a:ext cx="4375443" cy="310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92080" y="4581128"/>
            <a:ext cx="245439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Ботова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Е.А. 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группа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№ 9</a:t>
            </a:r>
          </a:p>
        </p:txBody>
      </p:sp>
    </p:spTree>
    <p:extLst>
      <p:ext uri="{BB962C8B-B14F-4D97-AF65-F5344CB8AC3E}">
        <p14:creationId xmlns:p14="http://schemas.microsoft.com/office/powerpoint/2010/main" val="347033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Конкурс инсценировок о войне </a:t>
            </a:r>
            <a:br>
              <a:rPr lang="ru-RU" dirty="0" smtClean="0"/>
            </a:br>
            <a:r>
              <a:rPr lang="ru-RU" dirty="0" smtClean="0"/>
              <a:t>«Годы опаленные войной»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95" y="1628800"/>
            <a:ext cx="4513362" cy="338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08957"/>
            <a:ext cx="4378713" cy="328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731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Вручение дипломов за участие в конкурсе чтецов и инсценировках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3"/>
            <a:ext cx="4320480" cy="324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01007"/>
            <a:ext cx="4499824" cy="3061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044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   </a:t>
            </a:r>
            <a:r>
              <a:rPr lang="ru-RU" sz="5800" b="1" dirty="0" smtClean="0"/>
              <a:t>ЗАДАЧИ</a:t>
            </a:r>
            <a:r>
              <a:rPr lang="ru-RU" sz="5800" b="1" dirty="0"/>
              <a:t>:</a:t>
            </a:r>
            <a:endParaRPr lang="ru-RU" sz="5800" dirty="0"/>
          </a:p>
          <a:p>
            <a:r>
              <a:rPr lang="ru-RU" dirty="0" smtClean="0"/>
              <a:t>расширять </a:t>
            </a:r>
            <a:r>
              <a:rPr lang="ru-RU" dirty="0"/>
              <a:t>знания детей о родном городе, пробуждать интерес к прошлому нашего города, страны;</a:t>
            </a:r>
          </a:p>
          <a:p>
            <a:r>
              <a:rPr lang="ru-RU" dirty="0" smtClean="0"/>
              <a:t>формировать </a:t>
            </a:r>
            <a:r>
              <a:rPr lang="ru-RU" dirty="0"/>
              <a:t>представление детей об истории ВОВ, патриотических качеств </a:t>
            </a:r>
            <a:r>
              <a:rPr lang="ru-RU" dirty="0" smtClean="0"/>
              <a:t>личности,</a:t>
            </a:r>
            <a:r>
              <a:rPr lang="ru-RU" dirty="0"/>
              <a:t> </a:t>
            </a:r>
            <a:r>
              <a:rPr lang="ru-RU" dirty="0" smtClean="0"/>
              <a:t>основ гражданственности</a:t>
            </a:r>
            <a:r>
              <a:rPr lang="ru-RU" dirty="0"/>
              <a:t>, </a:t>
            </a:r>
            <a:r>
              <a:rPr lang="ru-RU" dirty="0" smtClean="0"/>
              <a:t>используя </a:t>
            </a:r>
            <a:r>
              <a:rPr lang="ru-RU" dirty="0"/>
              <a:t>различные виды </a:t>
            </a:r>
            <a:r>
              <a:rPr lang="ru-RU" dirty="0" smtClean="0"/>
              <a:t>деятельности</a:t>
            </a:r>
            <a:r>
              <a:rPr lang="ru-RU" dirty="0"/>
              <a:t>;</a:t>
            </a:r>
            <a:endParaRPr lang="ru-RU" dirty="0" smtClean="0"/>
          </a:p>
          <a:p>
            <a:r>
              <a:rPr lang="ru-RU" dirty="0" smtClean="0"/>
              <a:t>знакомить воспитанников  с </a:t>
            </a:r>
            <a:r>
              <a:rPr lang="ru-RU" dirty="0"/>
              <a:t>ходом военных действий во время Великой Отечественной войны, со странами – участницами боевых действий, с городами  героями; </a:t>
            </a:r>
            <a:endParaRPr lang="ru-RU" dirty="0" smtClean="0"/>
          </a:p>
          <a:p>
            <a:r>
              <a:rPr lang="ru-RU" dirty="0"/>
              <a:t>показать мужество и героизм людей в ходе Великой Отечественной войны;</a:t>
            </a:r>
          </a:p>
          <a:p>
            <a:r>
              <a:rPr lang="ru-RU" dirty="0" smtClean="0"/>
              <a:t>формировать </a:t>
            </a:r>
            <a:r>
              <a:rPr lang="ru-RU" dirty="0"/>
              <a:t>понятия о важности увековечивания памяти героев; </a:t>
            </a:r>
          </a:p>
          <a:p>
            <a:r>
              <a:rPr lang="ru-RU" dirty="0"/>
              <a:t>с</a:t>
            </a:r>
            <a:r>
              <a:rPr lang="ru-RU" dirty="0" smtClean="0"/>
              <a:t>оздать  </a:t>
            </a:r>
            <a:r>
              <a:rPr lang="ru-RU" dirty="0"/>
              <a:t>список героев ВОВ (</a:t>
            </a:r>
            <a:r>
              <a:rPr lang="ru-RU" dirty="0" smtClean="0"/>
              <a:t>книга памяти, родственников воспитанников ДОО);</a:t>
            </a:r>
            <a:endParaRPr lang="ru-RU" dirty="0"/>
          </a:p>
          <a:p>
            <a:r>
              <a:rPr lang="ru-RU" dirty="0" smtClean="0"/>
              <a:t>развивать </a:t>
            </a:r>
            <a:r>
              <a:rPr lang="ru-RU" dirty="0"/>
              <a:t>восприятие произведений литературы, живописи, музыки;</a:t>
            </a:r>
          </a:p>
          <a:p>
            <a:r>
              <a:rPr lang="ru-RU" dirty="0" smtClean="0"/>
              <a:t>совершенствовать </a:t>
            </a:r>
            <a:r>
              <a:rPr lang="ru-RU" dirty="0"/>
              <a:t>умение выражать свои чувства, обогащать словарный запас;</a:t>
            </a:r>
          </a:p>
          <a:p>
            <a:r>
              <a:rPr lang="ru-RU" dirty="0"/>
              <a:t>в</a:t>
            </a:r>
            <a:r>
              <a:rPr lang="ru-RU" dirty="0" smtClean="0"/>
              <a:t>заимодействовать с  родителями воспитанников в работе по  </a:t>
            </a:r>
            <a:r>
              <a:rPr lang="ru-RU" dirty="0"/>
              <a:t>к участию в </a:t>
            </a:r>
            <a:r>
              <a:rPr lang="ru-RU" dirty="0" smtClean="0"/>
              <a:t>работе формировании представлений воспитанников о Великой </a:t>
            </a:r>
            <a:r>
              <a:rPr lang="ru-RU" dirty="0"/>
              <a:t>Отечественной </a:t>
            </a:r>
            <a:r>
              <a:rPr lang="ru-RU" dirty="0" smtClean="0"/>
              <a:t>войне;</a:t>
            </a:r>
          </a:p>
          <a:p>
            <a:r>
              <a:rPr lang="ru-RU" dirty="0"/>
              <a:t>о</a:t>
            </a:r>
            <a:r>
              <a:rPr lang="ru-RU" dirty="0" smtClean="0"/>
              <a:t>рганизовать систему взаимодействия с социальными партнерами  по данному направлению работы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265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Создание на группах мини-музеев о ВОВ «Никто не забыт,  ничто не забыто».</a:t>
            </a:r>
            <a:endParaRPr lang="ru-RU" dirty="0"/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768295"/>
            <a:ext cx="3888432" cy="291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31269"/>
            <a:ext cx="3330589" cy="249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81337"/>
            <a:ext cx="3289226" cy="246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430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Поздравительные открытки ГОР.СОМ.35.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384376" cy="242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3442786" cy="242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200" y="4149080"/>
            <a:ext cx="3384377" cy="253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923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Музыкальная гостиная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13411"/>
            <a:ext cx="3600400" cy="27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379" y="1036150"/>
            <a:ext cx="355185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4067374"/>
            <a:ext cx="3528392" cy="264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16" y="4083289"/>
            <a:ext cx="3507175" cy="263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34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Май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229600" cy="864096"/>
          </a:xfrm>
        </p:spPr>
        <p:txBody>
          <a:bodyPr/>
          <a:lstStyle/>
          <a:p>
            <a:r>
              <a:rPr lang="ru-RU" dirty="0" smtClean="0"/>
              <a:t>Акция «Открытки для ветеранов»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17728"/>
            <a:ext cx="4427537" cy="332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000" y="3532623"/>
            <a:ext cx="4282717" cy="3212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8271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560840" cy="108012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Спортивная игра «Зарница»</a:t>
            </a:r>
            <a:endParaRPr lang="ru-RU" sz="3200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6519"/>
            <a:ext cx="4311877" cy="323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3"/>
            <a:ext cx="4608512" cy="304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1726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397"/>
            <a:ext cx="4536504" cy="302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6992"/>
            <a:ext cx="4319819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3933056"/>
            <a:ext cx="3240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Дети выстраиваются в слово ПОБЕДА !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6678119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Выставка детских рисунков: «Салют над городом в честь праздника Победы!»</a:t>
            </a:r>
            <a:endParaRPr lang="ru-RU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186721" cy="314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882" y="3081122"/>
            <a:ext cx="4570705" cy="342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5659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Общая тематическая выставка в ДОУ «Помнить чтоб жизнь продолжалась»</a:t>
            </a:r>
            <a:br>
              <a:rPr lang="ru-RU" sz="3200" b="1" dirty="0" smtClean="0"/>
            </a:br>
            <a:r>
              <a:rPr lang="ru-RU" sz="3200" b="1" dirty="0" smtClean="0"/>
              <a:t>(книжки – самоделки) </a:t>
            </a:r>
            <a:endParaRPr lang="ru-RU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24182"/>
            <a:ext cx="4267871" cy="3201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02423"/>
            <a:ext cx="4265422" cy="319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7011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Праздничный концерт</a:t>
            </a:r>
            <a:endParaRPr lang="ru-RU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3" y="1340767"/>
            <a:ext cx="4513362" cy="338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804" y="3284984"/>
            <a:ext cx="4242879" cy="3405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022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Аллея памяти</a:t>
            </a:r>
            <a:endParaRPr lang="ru-RU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441354" cy="333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874" y="3429000"/>
            <a:ext cx="4297338" cy="322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326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Актуальность проблемы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/>
              <a:t>              </a:t>
            </a:r>
            <a:r>
              <a:rPr lang="ru-RU" dirty="0" smtClean="0"/>
              <a:t>9 мая  </a:t>
            </a:r>
            <a:r>
              <a:rPr lang="ru-RU" dirty="0"/>
              <a:t>2015 </a:t>
            </a:r>
            <a:r>
              <a:rPr lang="ru-RU" dirty="0" smtClean="0"/>
              <a:t>года в России отмечается  </a:t>
            </a:r>
            <a:r>
              <a:rPr lang="ru-RU" dirty="0"/>
              <a:t>знаменательная дата-70-летие </a:t>
            </a:r>
            <a:r>
              <a:rPr lang="ru-RU" dirty="0" smtClean="0"/>
              <a:t>Победы </a:t>
            </a:r>
            <a:r>
              <a:rPr lang="ru-RU" dirty="0"/>
              <a:t>в </a:t>
            </a:r>
            <a:r>
              <a:rPr lang="ru-RU" dirty="0" smtClean="0"/>
              <a:t>Великой Отечественной войне .</a:t>
            </a:r>
            <a:endParaRPr lang="ru-RU" dirty="0"/>
          </a:p>
          <a:p>
            <a:pPr marL="0" indent="0" algn="just">
              <a:buNone/>
            </a:pPr>
            <a:r>
              <a:rPr lang="ru-RU" dirty="0" smtClean="0">
                <a:solidFill>
                  <a:srgbClr val="FF0000"/>
                </a:solidFill>
              </a:rPr>
              <a:t>             </a:t>
            </a:r>
            <a:r>
              <a:rPr lang="ru-RU" dirty="0" smtClean="0"/>
              <a:t>Настоящий проект  направлен </a:t>
            </a:r>
            <a:r>
              <a:rPr lang="ru-RU" dirty="0"/>
              <a:t>на </a:t>
            </a:r>
            <a:r>
              <a:rPr lang="ru-RU" dirty="0" smtClean="0"/>
              <a:t>воспитание </a:t>
            </a:r>
            <a:r>
              <a:rPr lang="ru-RU" dirty="0"/>
              <a:t>у дошкольников </a:t>
            </a:r>
            <a:r>
              <a:rPr lang="ru-RU" dirty="0" smtClean="0"/>
              <a:t>нравственно-патриотических чувств.                  </a:t>
            </a:r>
          </a:p>
          <a:p>
            <a:pPr marL="0" indent="0" algn="just">
              <a:buNone/>
            </a:pPr>
            <a:r>
              <a:rPr lang="ru-RU" dirty="0"/>
              <a:t> </a:t>
            </a:r>
            <a:r>
              <a:rPr lang="ru-RU" dirty="0" smtClean="0"/>
              <a:t>               Патриотическая </a:t>
            </a:r>
            <a:r>
              <a:rPr lang="ru-RU" dirty="0"/>
              <a:t>направленность проекта обеспечивает воспитание в </a:t>
            </a:r>
            <a:r>
              <a:rPr lang="ru-RU" dirty="0" smtClean="0"/>
              <a:t>детях </a:t>
            </a:r>
            <a:r>
              <a:rPr lang="ru-RU" dirty="0"/>
              <a:t>любви к Родине, гордости за ее достижения, уверенности в том, что </a:t>
            </a:r>
            <a:r>
              <a:rPr lang="ru-RU" dirty="0" smtClean="0"/>
              <a:t>Россия - великая </a:t>
            </a:r>
            <a:r>
              <a:rPr lang="ru-RU" dirty="0"/>
              <a:t>многонациональная страна с героическим прошлым и счастливым будущим.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/>
              <a:t> </a:t>
            </a:r>
            <a:r>
              <a:rPr lang="ru-RU" dirty="0" smtClean="0"/>
              <a:t>             Нравственная </a:t>
            </a:r>
            <a:r>
              <a:rPr lang="ru-RU" dirty="0"/>
              <a:t>направленность проекта обеспечивает воспитание уважения к традиционным ценностям: любовь и уважение к старшим, заботливое отношение к малышам, пожилым людям; воспитание у детей стремления в своих поступках следовать положительному примеру.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446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7"/>
            <a:ext cx="441649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0968"/>
            <a:ext cx="4415817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28184" y="1412776"/>
            <a:ext cx="1967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Посадка </a:t>
            </a: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87624" y="4957449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к</a:t>
            </a:r>
            <a:r>
              <a:rPr lang="ru-RU" sz="3600" b="1" dirty="0" smtClean="0"/>
              <a:t>лёнов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2152133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22235" y="907615"/>
            <a:ext cx="5932438" cy="435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33277" y="1454550"/>
            <a:ext cx="6032512" cy="441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0690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Продукт проектной деятельности.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92500" lnSpcReduction="20000"/>
          </a:bodyPr>
          <a:lstStyle/>
          <a:p>
            <a:r>
              <a:rPr lang="ru-RU" sz="2200" dirty="0" smtClean="0"/>
              <a:t>Материалы  </a:t>
            </a:r>
            <a:r>
              <a:rPr lang="ru-RU" sz="2200" dirty="0"/>
              <a:t>для заочного консультирования </a:t>
            </a:r>
            <a:r>
              <a:rPr lang="ru-RU" sz="2200" dirty="0" smtClean="0"/>
              <a:t>родителей (</a:t>
            </a:r>
            <a:r>
              <a:rPr lang="ru-RU" sz="2200" dirty="0"/>
              <a:t>оформление раздевалок в каждой группе ,выставки в фойе МДОУ).</a:t>
            </a:r>
          </a:p>
          <a:p>
            <a:r>
              <a:rPr lang="ru-RU" sz="2200" dirty="0" smtClean="0"/>
              <a:t>Поздравительные  открытки  </a:t>
            </a:r>
            <a:r>
              <a:rPr lang="ru-RU" sz="2200" dirty="0"/>
              <a:t>для </a:t>
            </a:r>
            <a:r>
              <a:rPr lang="ru-RU" sz="2200" dirty="0" smtClean="0"/>
              <a:t>ветеранов.</a:t>
            </a:r>
            <a:endParaRPr lang="ru-RU" sz="2200" dirty="0"/>
          </a:p>
          <a:p>
            <a:r>
              <a:rPr lang="ru-RU" sz="2200" dirty="0" smtClean="0"/>
              <a:t>Выставки рисунков </a:t>
            </a:r>
            <a:r>
              <a:rPr lang="ru-RU" sz="2200" dirty="0"/>
              <a:t>на </a:t>
            </a:r>
            <a:r>
              <a:rPr lang="ru-RU" sz="2200" dirty="0" smtClean="0"/>
              <a:t>темы: </a:t>
            </a:r>
            <a:r>
              <a:rPr lang="ru-RU" sz="2200" dirty="0"/>
              <a:t>«Салют над городом в честь праздника Победы», «По страницам Великой Победы</a:t>
            </a:r>
            <a:r>
              <a:rPr lang="ru-RU" sz="2200" dirty="0" smtClean="0"/>
              <a:t>».</a:t>
            </a:r>
          </a:p>
          <a:p>
            <a:r>
              <a:rPr lang="ru-RU" sz="2200" dirty="0" smtClean="0"/>
              <a:t>Фото-выставка «У войны не женское лицо».</a:t>
            </a:r>
          </a:p>
          <a:p>
            <a:r>
              <a:rPr lang="ru-RU" sz="2200" dirty="0" smtClean="0"/>
              <a:t>Выставка книг – самоделок.</a:t>
            </a:r>
            <a:endParaRPr lang="ru-RU" sz="2200" dirty="0"/>
          </a:p>
          <a:p>
            <a:r>
              <a:rPr lang="ru-RU" sz="2200" dirty="0" smtClean="0"/>
              <a:t>Демонстрационный материал  для воспитанников (мультфильмы; презентации о ВОВ, дидактические игры, иллюстрированный материал)</a:t>
            </a:r>
            <a:endParaRPr lang="ru-RU" sz="2200" dirty="0"/>
          </a:p>
          <a:p>
            <a:r>
              <a:rPr lang="ru-RU" sz="2200" dirty="0" smtClean="0"/>
              <a:t>Подборка художественной литературы для детей и методической литературы для педагогов. </a:t>
            </a:r>
          </a:p>
          <a:p>
            <a:r>
              <a:rPr lang="ru-RU" sz="2200" dirty="0"/>
              <a:t>С</a:t>
            </a:r>
            <a:r>
              <a:rPr lang="ru-RU" sz="2200" dirty="0" smtClean="0"/>
              <a:t>портивная игра «Зарница».</a:t>
            </a:r>
          </a:p>
          <a:p>
            <a:r>
              <a:rPr lang="ru-RU" sz="2200" dirty="0" smtClean="0"/>
              <a:t>Концерты воспитанников ДОУ №95,ДОУ №101.</a:t>
            </a:r>
          </a:p>
          <a:p>
            <a:r>
              <a:rPr lang="ru-RU" sz="2200" dirty="0" smtClean="0"/>
              <a:t>Викторина «Боевая слава нашего города».</a:t>
            </a:r>
          </a:p>
          <a:p>
            <a:r>
              <a:rPr lang="ru-RU" sz="2200" dirty="0" smtClean="0"/>
              <a:t>Деловая игра для педагогов «По страницам Великой победы».</a:t>
            </a:r>
          </a:p>
          <a:p>
            <a:endParaRPr lang="ru-RU" sz="2200" dirty="0" smtClean="0"/>
          </a:p>
          <a:p>
            <a:pPr marL="0" indent="0">
              <a:buNone/>
            </a:pPr>
            <a:endParaRPr lang="ru-RU" sz="2200" dirty="0" smtClean="0"/>
          </a:p>
          <a:p>
            <a:endParaRPr lang="ru-RU" sz="2200" dirty="0"/>
          </a:p>
          <a:p>
            <a:endParaRPr lang="ru-RU" sz="2200" dirty="0" smtClean="0"/>
          </a:p>
          <a:p>
            <a:endParaRPr lang="ru-RU" sz="2200" dirty="0"/>
          </a:p>
          <a:p>
            <a:endParaRPr lang="ru-RU" sz="2200" dirty="0"/>
          </a:p>
          <a:p>
            <a:pPr marL="0" indent="0">
              <a:buNone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36725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908720"/>
            <a:ext cx="7992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Обзорная  экскурсия по г. Вологда с выходом у Вечного огня, </a:t>
            </a:r>
            <a:r>
              <a:rPr lang="ru-RU" dirty="0" smtClean="0"/>
              <a:t>Стела «</a:t>
            </a:r>
            <a:r>
              <a:rPr lang="ru-RU" dirty="0"/>
              <a:t>Кировский сквер». </a:t>
            </a:r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О</a:t>
            </a:r>
            <a:r>
              <a:rPr lang="ru-RU" dirty="0" smtClean="0"/>
              <a:t>формление </a:t>
            </a:r>
            <a:r>
              <a:rPr lang="ru-RU" dirty="0"/>
              <a:t>тематических альбомов</a:t>
            </a:r>
            <a:r>
              <a:rPr lang="ru-RU" dirty="0" smtClean="0"/>
              <a:t>:</a:t>
            </a:r>
          </a:p>
          <a:p>
            <a:r>
              <a:rPr lang="ru-RU" dirty="0" smtClean="0"/>
              <a:t>-   Города-герои</a:t>
            </a:r>
            <a:endParaRPr lang="ru-RU" dirty="0"/>
          </a:p>
          <a:p>
            <a:r>
              <a:rPr lang="ru-RU" dirty="0"/>
              <a:t>-  Оружие и техника ВОВ</a:t>
            </a:r>
          </a:p>
          <a:p>
            <a:pPr>
              <a:buFontTx/>
              <a:buChar char="-"/>
            </a:pPr>
            <a:r>
              <a:rPr lang="ru-RU" dirty="0" smtClean="0"/>
              <a:t>   Награды </a:t>
            </a:r>
            <a:r>
              <a:rPr lang="ru-RU" dirty="0"/>
              <a:t>ВОВ.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Праздничный </a:t>
            </a:r>
            <a:r>
              <a:rPr lang="ru-RU" dirty="0"/>
              <a:t>концерт. </a:t>
            </a:r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Посещение </a:t>
            </a:r>
            <a:r>
              <a:rPr lang="ru-RU" dirty="0"/>
              <a:t>праздничного парада к 70 -летию победы ВОВ</a:t>
            </a:r>
            <a:r>
              <a:rPr lang="ru-RU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Кленовая </a:t>
            </a:r>
            <a:r>
              <a:rPr lang="ru-RU" dirty="0"/>
              <a:t>аллея памяти</a:t>
            </a:r>
            <a:r>
              <a:rPr lang="ru-RU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Презентация </a:t>
            </a:r>
            <a:r>
              <a:rPr lang="ru-RU" dirty="0"/>
              <a:t>проекта в формате  </a:t>
            </a:r>
            <a:r>
              <a:rPr lang="en-US" dirty="0"/>
              <a:t>Microsoft PowerPoint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1306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Ожидаемые </a:t>
            </a:r>
            <a:r>
              <a:rPr lang="ru-RU" b="1" dirty="0" smtClean="0"/>
              <a:t>результаты: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/>
              <a:t>Повышение </a:t>
            </a:r>
            <a:r>
              <a:rPr lang="ru-RU" dirty="0"/>
              <a:t>социальной компетентности </a:t>
            </a:r>
            <a:r>
              <a:rPr lang="ru-RU" dirty="0" smtClean="0"/>
              <a:t>дошкольников в знании истории </a:t>
            </a:r>
            <a:r>
              <a:rPr lang="ru-RU" dirty="0"/>
              <a:t>своей страны, </a:t>
            </a:r>
            <a:r>
              <a:rPr lang="ru-RU" dirty="0" smtClean="0"/>
              <a:t>осознанное </a:t>
            </a:r>
            <a:r>
              <a:rPr lang="ru-RU" dirty="0"/>
              <a:t>проявление уважения к заслугам и подвигам участников </a:t>
            </a:r>
            <a:r>
              <a:rPr lang="ru-RU" dirty="0" smtClean="0"/>
              <a:t>Великой Отечественной войны через взаимодействие с социальными партерами (библиотеками, образовательными учреждениями, туристическими агентствами, родительской общественностью).</a:t>
            </a:r>
          </a:p>
          <a:p>
            <a:pPr algn="just"/>
            <a:r>
              <a:rPr lang="ru-RU" dirty="0" smtClean="0"/>
              <a:t>Повышение профессиональной компетентности педагогов ДОУ в вопросах патриотического воспитания дошкольников.</a:t>
            </a:r>
            <a:endParaRPr lang="ru-RU" dirty="0"/>
          </a:p>
          <a:p>
            <a:pPr algn="just"/>
            <a:r>
              <a:rPr lang="ru-RU" dirty="0"/>
              <a:t>В</a:t>
            </a:r>
            <a:r>
              <a:rPr lang="ru-RU" dirty="0" smtClean="0"/>
              <a:t>овлечение </a:t>
            </a:r>
            <a:r>
              <a:rPr lang="ru-RU" dirty="0"/>
              <a:t>родителей в педагогический процесс </a:t>
            </a:r>
            <a:r>
              <a:rPr lang="ru-RU" dirty="0" smtClean="0"/>
              <a:t>ДОУ</a:t>
            </a:r>
            <a:r>
              <a:rPr lang="ru-RU" dirty="0"/>
              <a:t> </a:t>
            </a:r>
            <a:r>
              <a:rPr lang="ru-RU" dirty="0" smtClean="0"/>
              <a:t>через  оформление выставок совместного  </a:t>
            </a:r>
            <a:r>
              <a:rPr lang="ru-RU" dirty="0"/>
              <a:t>творчества; фото- выставки «У войны не женское лицо</a:t>
            </a:r>
            <a:r>
              <a:rPr lang="ru-RU" dirty="0" smtClean="0"/>
              <a:t>»; создания экспозиций мини-музеев групп; книг памяти </a:t>
            </a:r>
            <a:r>
              <a:rPr lang="ru-RU" dirty="0"/>
              <a:t>об участниках </a:t>
            </a:r>
            <a:r>
              <a:rPr lang="ru-RU" dirty="0" smtClean="0"/>
              <a:t>ВОВ ; </a:t>
            </a:r>
          </a:p>
          <a:p>
            <a:pPr algn="just"/>
            <a:r>
              <a:rPr lang="ru-RU" dirty="0" smtClean="0"/>
              <a:t>Участие в городских акциях, выставках и др.</a:t>
            </a:r>
          </a:p>
          <a:p>
            <a:pPr algn="just"/>
            <a:r>
              <a:rPr lang="ru-RU" dirty="0" smtClean="0"/>
              <a:t>Итоговое коллективное творческое дело «День Победы».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014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Примерное планирование работы по проекту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601214"/>
              </p:ext>
            </p:extLst>
          </p:nvPr>
        </p:nvGraphicFramePr>
        <p:xfrm>
          <a:off x="251520" y="1556792"/>
          <a:ext cx="8651304" cy="5141169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918225"/>
                <a:gridCol w="1275234"/>
                <a:gridCol w="1889490"/>
                <a:gridCol w="2568355"/>
              </a:tblGrid>
              <a:tr h="738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Мероприятие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Дата проведения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Охват воспитанников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Ответственные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99778">
                <a:tc>
                  <a:txBody>
                    <a:bodyPr/>
                    <a:lstStyle/>
                    <a:p>
                      <a:pPr>
                        <a:lnSpc>
                          <a:spcPts val="135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Что читать дошкольникам о ВОВ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Октябрь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Кулакова О.В.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03253">
                <a:tc>
                  <a:txBody>
                    <a:bodyPr/>
                    <a:lstStyle/>
                    <a:p>
                      <a:pPr>
                        <a:lnSpc>
                          <a:spcPts val="135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Работа с родителями по формированию патриотизма у детей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Декабрь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Ляпина Т.К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99778">
                <a:tc>
                  <a:txBody>
                    <a:bodyPr/>
                    <a:lstStyle/>
                    <a:p>
                      <a:pPr>
                        <a:lnSpc>
                          <a:spcPts val="135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Презентация тематической выставки печатных изданий, новинок литературных и методических пособий «Годы опаленные войной»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Декабрь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</a:rPr>
                        <a:t>Криулина</a:t>
                      </a:r>
                      <a:r>
                        <a:rPr lang="ru-RU" sz="1200" dirty="0">
                          <a:effectLst/>
                        </a:rPr>
                        <a:t> В.В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Иванова Н.А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5394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099398"/>
              </p:ext>
            </p:extLst>
          </p:nvPr>
        </p:nvGraphicFramePr>
        <p:xfrm>
          <a:off x="107504" y="116631"/>
          <a:ext cx="8856985" cy="655867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987604"/>
                <a:gridCol w="1305550"/>
                <a:gridCol w="1934413"/>
                <a:gridCol w="2629418"/>
              </a:tblGrid>
              <a:tr h="1514176">
                <a:tc>
                  <a:txBody>
                    <a:bodyPr/>
                    <a:lstStyle/>
                    <a:p>
                      <a:pPr>
                        <a:lnSpc>
                          <a:spcPts val="135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Дидактические игры в нравственно патриотическом воспитании.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07" marR="61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Декабрь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07" marR="610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07" marR="610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Кувалдина В.Ю</a:t>
                      </a:r>
                      <a:endParaRPr lang="ru-RU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Ершова Е.А.</a:t>
                      </a:r>
                      <a:endParaRPr lang="ru-RU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Лиханова О.В.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07" marR="61007" marT="0" marB="0"/>
                </a:tc>
              </a:tr>
              <a:tr h="1414864">
                <a:tc>
                  <a:txBody>
                    <a:bodyPr/>
                    <a:lstStyle/>
                    <a:p>
                      <a:pPr>
                        <a:lnSpc>
                          <a:spcPts val="135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ВОВ  глазами художников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07" marR="61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Январь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07" marR="610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07" marR="610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Лиханова О.В.</a:t>
                      </a:r>
                      <a:endParaRPr lang="ru-RU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Ершова Е.А.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07" marR="61007" marT="0" marB="0"/>
                </a:tc>
              </a:tr>
              <a:tr h="1414864">
                <a:tc>
                  <a:txBody>
                    <a:bodyPr/>
                    <a:lstStyle/>
                    <a:p>
                      <a:pPr>
                        <a:lnSpc>
                          <a:spcPts val="135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Деловая ига «По страницам великой победы»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07" marR="610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35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Февраль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07" marR="610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07" marR="610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Епифанова И.А.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Соснина Ю.Б.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07" marR="61007" marT="0" marB="0"/>
                </a:tc>
              </a:tr>
              <a:tr h="2214767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Экскурсия в детскую областную библиотеку</a:t>
                      </a:r>
                      <a:endParaRPr lang="ru-RU" sz="1000">
                        <a:effectLst/>
                      </a:endParaRPr>
                    </a:p>
                    <a:p>
                      <a:pPr marL="228600" indent="-228600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·</a:t>
                      </a:r>
                      <a:r>
                        <a:rPr lang="ru-RU" sz="600">
                          <a:effectLst/>
                        </a:rPr>
                        <a:t>         </a:t>
                      </a:r>
                      <a:r>
                        <a:rPr lang="ru-RU" sz="1100">
                          <a:effectLst/>
                        </a:rPr>
                        <a:t>« Верные друзья солдат Победы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07" marR="61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Февраль 2015г.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07" marR="610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старшая группа </a:t>
                      </a:r>
                      <a:endParaRPr lang="ru-RU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07" marR="610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Воспитатели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Старший воспитатель,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Работники библиотеки.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007" marR="6100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086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280825"/>
              </p:ext>
            </p:extLst>
          </p:nvPr>
        </p:nvGraphicFramePr>
        <p:xfrm>
          <a:off x="107507" y="116632"/>
          <a:ext cx="8928989" cy="662473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011894"/>
                <a:gridCol w="1316165"/>
                <a:gridCol w="1950137"/>
                <a:gridCol w="2650793"/>
              </a:tblGrid>
              <a:tr h="2108781">
                <a:tc>
                  <a:txBody>
                    <a:bodyPr/>
                    <a:lstStyle/>
                    <a:p>
                      <a:pPr>
                        <a:lnSpc>
                          <a:spcPts val="135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Создание в группах мини – музеев о ВОВ</a:t>
                      </a:r>
                    </a:p>
                    <a:p>
                      <a:pPr>
                        <a:lnSpc>
                          <a:spcPts val="135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- "Никто не забыт и нечто не забыто",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Февраль 2015г.-</a:t>
                      </a:r>
                    </a:p>
                    <a:p>
                      <a:pPr algn="ctr">
                        <a:lnSpc>
                          <a:spcPts val="135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Май 2015г.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все возрастные группы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воспитатели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203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Конкурс чтецов «Хотят ли русские войны?»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Февраль 2015г.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Май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2015г.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подготовительные группы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Воспитатели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Подготовитель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ных</a:t>
                      </a:r>
                      <a:r>
                        <a:rPr lang="ru-RU" sz="1400" dirty="0">
                          <a:effectLst/>
                        </a:rPr>
                        <a:t> групп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95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Общая тематическая выставка в ДОУ(книжки, поделки своими руками…).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«Помнить, чтоб жизнь продолжалась»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Февраль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Май 2015г.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Все возрастные группы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Воспитатели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2212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703336"/>
              </p:ext>
            </p:extLst>
          </p:nvPr>
        </p:nvGraphicFramePr>
        <p:xfrm>
          <a:off x="179512" y="116631"/>
          <a:ext cx="8784976" cy="662473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963312"/>
                <a:gridCol w="1285579"/>
                <a:gridCol w="1928045"/>
                <a:gridCol w="2608040"/>
              </a:tblGrid>
              <a:tr h="24565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Проведение с детьми дошкольного возраста тематических занятий, бесед о Великой Отечественной войне 1941-1945 годов»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- что такое героизм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-дети в годы войны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-мы помним героев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880" marR="468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февраль-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май 2015г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880" marR="468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Все возрастные группы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880" marR="468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воспитатели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880" marR="46880" marT="0" marB="0"/>
                </a:tc>
              </a:tr>
              <a:tr h="1079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Акция «подарок солдату»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880" marR="468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Февраль 2015г.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880" marR="468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880" marR="468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воспитатели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880" marR="46880" marT="0" marB="0"/>
                </a:tc>
              </a:tr>
              <a:tr h="1079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Обзорная  экскурсия по г. Вологда с выходом у Вечного огня, Стела«Кировский сквер».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880" marR="468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Февраль 2015г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880" marR="468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подготовительные группы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880" marR="468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воспитатели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880" marR="46880" marT="0" marB="0"/>
                </a:tc>
              </a:tr>
              <a:tr h="20083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Оформление тематических альбомов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- Города-герои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- Оружие и техника ВОВ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-Награды ВОВ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880" marR="468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Февраль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май 2015г.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880" marR="468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Средняя группа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старшая группа 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подготовительная группа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880" marR="468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воспитатели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880" marR="468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84171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1202</Words>
  <Application>Microsoft Office PowerPoint</Application>
  <PresentationFormat>Экран (4:3)</PresentationFormat>
  <Paragraphs>275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Муниципальное дошкольное учреждение «Детский сад общеобразовательного вида № 101 «Машенька» (МДОУ № 101 «Машенька») </vt:lpstr>
      <vt:lpstr>ЦЕЛЬ:  Формирование представлений о Великой Отечественной войне (воспитание патриотических чувств у детей дошкольного возраста) на основе уже имеющихся представлений об этой войне и о ее героях  </vt:lpstr>
      <vt:lpstr>Презентация PowerPoint</vt:lpstr>
      <vt:lpstr>Актуальность проблемы </vt:lpstr>
      <vt:lpstr>Ожидаемые результаты: </vt:lpstr>
      <vt:lpstr>Примерное планирование работы по проекту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Итоги работы по проекту. Ноябрь.</vt:lpstr>
      <vt:lpstr>Декабрь.</vt:lpstr>
      <vt:lpstr>Презентация PowerPoint</vt:lpstr>
      <vt:lpstr>Презентация PowerPoint</vt:lpstr>
      <vt:lpstr>Январь.</vt:lpstr>
      <vt:lpstr>Февраль.</vt:lpstr>
      <vt:lpstr>Презентация PowerPoint</vt:lpstr>
      <vt:lpstr>Презентация PowerPoint</vt:lpstr>
      <vt:lpstr>Акция «Подарок солдату». </vt:lpstr>
      <vt:lpstr>Март</vt:lpstr>
      <vt:lpstr>Презентация PowerPoint</vt:lpstr>
      <vt:lpstr>Презентация PowerPoint</vt:lpstr>
      <vt:lpstr>Презентация PowerPoint</vt:lpstr>
      <vt:lpstr>Апрель.</vt:lpstr>
      <vt:lpstr>Показ открытых занятий для педагогов  «Детям о ВОВ»</vt:lpstr>
      <vt:lpstr>Презентация PowerPoint</vt:lpstr>
      <vt:lpstr>Конкурс инсценировок о войне  «Годы опаленные войной»</vt:lpstr>
      <vt:lpstr>Вручение дипломов за участие в конкурсе чтецов и инсценировках</vt:lpstr>
      <vt:lpstr>Создание на группах мини-музеев о ВОВ «Никто не забыт,  ничто не забыто».</vt:lpstr>
      <vt:lpstr>Поздравительные открытки ГОР.СОМ.35.</vt:lpstr>
      <vt:lpstr>Музыкальная гостиная</vt:lpstr>
      <vt:lpstr>Май</vt:lpstr>
      <vt:lpstr>Спортивная игра «Зарница»</vt:lpstr>
      <vt:lpstr>Презентация PowerPoint</vt:lpstr>
      <vt:lpstr>Выставка детских рисунков: «Салют над городом в честь праздника Победы!»</vt:lpstr>
      <vt:lpstr>Общая тематическая выставка в ДОУ «Помнить чтоб жизнь продолжалась» (книжки – самоделки) </vt:lpstr>
      <vt:lpstr>Праздничный концерт</vt:lpstr>
      <vt:lpstr>Аллея памяти</vt:lpstr>
      <vt:lpstr>Презентация PowerPoint</vt:lpstr>
      <vt:lpstr>Презентация PowerPoint</vt:lpstr>
      <vt:lpstr>Продукт проектной деятельности.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Ноябрь.</dc:title>
  <dc:creator>ДС№101Машенька</dc:creator>
  <cp:lastModifiedBy>1234</cp:lastModifiedBy>
  <cp:revision>67</cp:revision>
  <dcterms:created xsi:type="dcterms:W3CDTF">2015-05-18T10:54:40Z</dcterms:created>
  <dcterms:modified xsi:type="dcterms:W3CDTF">2016-06-04T16:34:17Z</dcterms:modified>
</cp:coreProperties>
</file>