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332" r:id="rId4"/>
    <p:sldId id="282" r:id="rId5"/>
    <p:sldId id="283" r:id="rId6"/>
    <p:sldId id="285" r:id="rId7"/>
    <p:sldId id="328" r:id="rId8"/>
    <p:sldId id="333" r:id="rId9"/>
    <p:sldId id="318" r:id="rId10"/>
    <p:sldId id="301" r:id="rId11"/>
    <p:sldId id="304" r:id="rId12"/>
    <p:sldId id="309" r:id="rId13"/>
    <p:sldId id="343" r:id="rId14"/>
    <p:sldId id="344" r:id="rId15"/>
    <p:sldId id="345" r:id="rId16"/>
    <p:sldId id="310" r:id="rId17"/>
    <p:sldId id="311" r:id="rId18"/>
    <p:sldId id="312" r:id="rId19"/>
    <p:sldId id="313" r:id="rId20"/>
    <p:sldId id="349" r:id="rId21"/>
    <p:sldId id="351" r:id="rId22"/>
    <p:sldId id="356" r:id="rId23"/>
    <p:sldId id="336" r:id="rId24"/>
    <p:sldId id="337" r:id="rId25"/>
    <p:sldId id="331" r:id="rId26"/>
    <p:sldId id="334" r:id="rId27"/>
    <p:sldId id="353" r:id="rId28"/>
    <p:sldId id="347" r:id="rId29"/>
    <p:sldId id="34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BB92A-80E8-4CDB-98BD-248CA282BEC5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CFAB0-CBB2-460D-855B-90126EE9AF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5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499E-3130-4693-A150-DA85CE61D4A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6FB2-424F-42C1-B991-2D35AD9B8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4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499E-3130-4693-A150-DA85CE61D4A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6FB2-424F-42C1-B991-2D35AD9B8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499E-3130-4693-A150-DA85CE61D4A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6FB2-424F-42C1-B991-2D35AD9B8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5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499E-3130-4693-A150-DA85CE61D4A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6FB2-424F-42C1-B991-2D35AD9B8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4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499E-3130-4693-A150-DA85CE61D4A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6FB2-424F-42C1-B991-2D35AD9B8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0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499E-3130-4693-A150-DA85CE61D4A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6FB2-424F-42C1-B991-2D35AD9B8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9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499E-3130-4693-A150-DA85CE61D4A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6FB2-424F-42C1-B991-2D35AD9B8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3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499E-3130-4693-A150-DA85CE61D4A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6FB2-424F-42C1-B991-2D35AD9B8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3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499E-3130-4693-A150-DA85CE61D4A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6FB2-424F-42C1-B991-2D35AD9B8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8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499E-3130-4693-A150-DA85CE61D4A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6FB2-424F-42C1-B991-2D35AD9B8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9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499E-3130-4693-A150-DA85CE61D4A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6FB2-424F-42C1-B991-2D35AD9B8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1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D499E-3130-4693-A150-DA85CE61D4A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D6FB2-424F-42C1-B991-2D35AD9B8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8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tehnologiya-ocenivaniya-obrazovatelnih-dostizheniy-uchaschihsya-kak-sredstvo-optimizacii-uchebnogo-processa-970968.html" TargetMode="External"/><Relationship Id="rId2" Type="http://schemas.openxmlformats.org/officeDocument/2006/relationships/hyperlink" Target="http://ext.spb.ru/2011-03-29-09-03-14/131-edu-tech/8125-sovremennye-formy-i-metody-otsenivaniya-obrazovatelnykh-rezultatov-shkolnikov-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opilkaurokov.ru/nachalniyeKlassi/meropriyatia/tiekhnologhii-otsienivaniia-obrazovatiel-nykh-dostizhieni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3671" y="1810554"/>
            <a:ext cx="105156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Оценка – это способ создания для ребенка ситуаций успеха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2288" y="463448"/>
            <a:ext cx="97783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«Виды, способы, формы оценивания в процессе обучения»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2560">
            <a:off x="1721166" y="3351086"/>
            <a:ext cx="4061251" cy="3701987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64" y="3662021"/>
            <a:ext cx="3169989" cy="273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7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Технология формирующего оценивания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08292"/>
            <a:ext cx="8737600" cy="1184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Шаг 1.  Спланировать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образовательные результаты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учащихся по темам</a:t>
            </a:r>
          </a:p>
        </p:txBody>
      </p:sp>
      <p:pic>
        <p:nvPicPr>
          <p:cNvPr id="1026" name="Picture 2" descr="C:\Users\Анна\Desktop\семинар\фо презентация 2_ppt_files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608" y="1958050"/>
            <a:ext cx="3528392" cy="317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0" y="2797176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Шаг 2.    Спланировать </a:t>
            </a: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цели урока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 образовательные результаты деятельности учащихся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4765255"/>
            <a:ext cx="8856984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Шаг 3. Сформировать </a:t>
            </a: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задачи урока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 шаги деятельности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4021829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85" y="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Технология формирующего оценивания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496" y="1444352"/>
            <a:ext cx="9036496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Шаг 4. Сформулировать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конкретные критерии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оценивания деятельности учащихся на уроке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10900" y="2918065"/>
            <a:ext cx="10991088" cy="1617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Шаг 5. </a:t>
            </a: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Оценивать </a:t>
            </a:r>
            <a:r>
              <a:rPr kumimoji="0" lang="ru-RU" sz="28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деятельность учащихся </a:t>
            </a: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критериям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5068" y="4259346"/>
            <a:ext cx="10619232" cy="2276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Шаг 6. Осуществлять </a:t>
            </a: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обратную связь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                         УЧИТЕЛЬ-УЧЕНИК, УЧЕНИК-УЧЕНИК, УЧЕНИК-УЧИТЕЛЬ для формирующего оценивания обратной связи </a:t>
            </a:r>
          </a:p>
        </p:txBody>
      </p:sp>
    </p:spTree>
    <p:extLst>
      <p:ext uri="{BB962C8B-B14F-4D97-AF65-F5344CB8AC3E}">
        <p14:creationId xmlns:p14="http://schemas.microsoft.com/office/powerpoint/2010/main" val="3691676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-315416"/>
            <a:ext cx="8604448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«Правильная» обратная связь(карта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для учителя)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520552" y="608629"/>
            <a:ext cx="9078770" cy="6249371"/>
            <a:chOff x="1520552" y="608629"/>
            <a:chExt cx="9078770" cy="624937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520552" y="608629"/>
              <a:ext cx="3060550" cy="7200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Неудачная обратная связь</a:t>
              </a:r>
            </a:p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555584" y="620688"/>
              <a:ext cx="3024336" cy="7200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Что непонятно?</a:t>
              </a:r>
            </a:p>
            <a:p>
              <a:pPr algn="ctr"/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392144" y="620688"/>
              <a:ext cx="3201416" cy="7200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Как улучшить обратную связь</a:t>
              </a:r>
            </a:p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524000" y="1340768"/>
              <a:ext cx="3024336" cy="900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Попробуй развить свою мысль</a:t>
              </a: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392144" y="1340769"/>
              <a:ext cx="3190512" cy="6736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Как, по-твоему, изменится результат, если….?</a:t>
              </a:r>
            </a:p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55584" y="1340768"/>
              <a:ext cx="2836560" cy="900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Как это сделать? Куда развить?</a:t>
              </a:r>
            </a:p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400610" y="1994388"/>
              <a:ext cx="3194238" cy="900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Что ты мог бы сделать по-другому, чтобы эта работа стала лучше?</a:t>
              </a:r>
            </a:p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543796" y="2023573"/>
              <a:ext cx="2832364" cy="900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Что это значит? Что я делаю не так?</a:t>
              </a:r>
            </a:p>
            <a:p>
              <a:pPr algn="ctr"/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520552" y="2014369"/>
              <a:ext cx="3027784" cy="900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 должен больше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стараться</a:t>
              </a: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520552" y="2873202"/>
              <a:ext cx="3024336" cy="13179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 очень хорошо отвечал</a:t>
              </a:r>
            </a:p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558680" y="2896062"/>
              <a:ext cx="2833464" cy="11810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Что именно я делал хорошо?</a:t>
              </a:r>
            </a:p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388419" y="2891312"/>
              <a:ext cx="3201416" cy="11564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Хорошая работа: ты привел хороший пример, опирался на факты, проверил много разных источников.</a:t>
              </a:r>
            </a:p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520552" y="4077072"/>
              <a:ext cx="3038128" cy="13179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Молодец! Хороший прогресс!</a:t>
              </a:r>
            </a:p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544888" y="4077072"/>
              <a:ext cx="2847256" cy="13179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Что значит хороший? Чем я прогрессировал? С какого момента?</a:t>
              </a:r>
            </a:p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400610" y="4061154"/>
              <a:ext cx="3198712" cy="13399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Как ты думаешь, в чем   за последний месяц улучшились твои результаты? Благодаря чему это произошло?</a:t>
              </a:r>
            </a:p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537400" y="5394980"/>
              <a:ext cx="3024336" cy="14630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Я проверил твою работу и указал на ошибки</a:t>
              </a:r>
            </a:p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560560" y="5394980"/>
              <a:ext cx="2831584" cy="14630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 что мне с ними делать? Посмотреть и пойти дальше?</a:t>
              </a:r>
            </a:p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383677" y="5394980"/>
              <a:ext cx="3201416" cy="14630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твоей работе есть такие-то ошибки. Как ты думаешь, почему они возникли? Что нужно сделать, чтобы больше такие ошибки не допускать?</a:t>
              </a:r>
            </a:p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838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Приёмы оценивания образовательных достижений у учащихся начальной школы</a:t>
            </a:r>
            <a:br>
              <a:rPr lang="ru-RU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09" y="1551962"/>
            <a:ext cx="10598791" cy="5306037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6700" dirty="0"/>
              <a:t>1) </a:t>
            </a:r>
            <a:r>
              <a:rPr lang="ru-RU" sz="6700" u="sng" dirty="0"/>
              <a:t>Словесные приемы</a:t>
            </a:r>
          </a:p>
          <a:p>
            <a:r>
              <a:rPr lang="ru-RU" sz="4500" b="1" dirty="0"/>
              <a:t>а) для развития самооценки и самоконтроля в конце уроков задаются следующие вопросы:</a:t>
            </a:r>
          </a:p>
          <a:p>
            <a:r>
              <a:rPr lang="ru-RU" sz="4500" b="1" dirty="0"/>
              <a:t>– Что ты узнал на уроке?</a:t>
            </a:r>
          </a:p>
          <a:p>
            <a:r>
              <a:rPr lang="ru-RU" sz="4500" b="1" dirty="0"/>
              <a:t>– Чему научился?</a:t>
            </a:r>
          </a:p>
          <a:p>
            <a:r>
              <a:rPr lang="ru-RU" sz="4500" b="1" dirty="0"/>
              <a:t>– За что можешь похвалить себя?</a:t>
            </a:r>
          </a:p>
          <a:p>
            <a:r>
              <a:rPr lang="ru-RU" sz="4500" b="1" dirty="0"/>
              <a:t>– Над чем еще надо поработать?</a:t>
            </a:r>
          </a:p>
          <a:p>
            <a:r>
              <a:rPr lang="ru-RU" sz="4500" b="1" dirty="0"/>
              <a:t>– Какие задания вызвали интерес?</a:t>
            </a:r>
          </a:p>
          <a:p>
            <a:r>
              <a:rPr lang="ru-RU" sz="4500" b="1" dirty="0"/>
              <a:t>– Какие задания оказались трудными?</a:t>
            </a:r>
          </a:p>
          <a:p>
            <a:r>
              <a:rPr lang="ru-RU" sz="4500" b="1" dirty="0"/>
              <a:t>– Достигнута ли поставленная в начале урока цель?</a:t>
            </a:r>
          </a:p>
          <a:p>
            <a:r>
              <a:rPr lang="ru-RU" sz="4500" b="1" dirty="0"/>
              <a:t>б) используем наглядное пособие, которое помогает в оценивании своих достижений:</a:t>
            </a:r>
          </a:p>
          <a:p>
            <a:r>
              <a:rPr lang="ru-RU" sz="4500" b="1" dirty="0"/>
              <a:t>«Сегодня на уроке я…»</a:t>
            </a:r>
          </a:p>
          <a:p>
            <a:r>
              <a:rPr lang="ru-RU" sz="4500" b="1" dirty="0"/>
              <a:t>«Мне удалось…»</a:t>
            </a:r>
          </a:p>
          <a:p>
            <a:r>
              <a:rPr lang="ru-RU" sz="4500" b="1" dirty="0"/>
              <a:t>«Я могу похвалить…»</a:t>
            </a:r>
          </a:p>
          <a:p>
            <a:r>
              <a:rPr lang="ru-RU" sz="4500" b="1" dirty="0"/>
              <a:t>«Я недостаточно…»</a:t>
            </a:r>
          </a:p>
          <a:p>
            <a:r>
              <a:rPr lang="ru-RU" sz="4500" b="1" dirty="0"/>
              <a:t>«Я старался…»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55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35" y="1717879"/>
            <a:ext cx="11253132" cy="60846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>
                <a:cs typeface="Times New Roman" pitchFamily="18" charset="0"/>
              </a:rPr>
              <a:t>2) Графики</a:t>
            </a:r>
          </a:p>
          <a:p>
            <a:pPr>
              <a:buNone/>
            </a:pPr>
            <a:r>
              <a:rPr lang="ru-RU" sz="3200" dirty="0">
                <a:cs typeface="Times New Roman" pitchFamily="18" charset="0"/>
              </a:rPr>
              <a:t>3) Рисунки</a:t>
            </a:r>
          </a:p>
          <a:p>
            <a:pPr>
              <a:buNone/>
            </a:pPr>
            <a:r>
              <a:rPr lang="ru-RU" sz="3200" dirty="0">
                <a:cs typeface="Times New Roman" pitchFamily="18" charset="0"/>
              </a:rPr>
              <a:t>4) Символы</a:t>
            </a:r>
          </a:p>
          <a:p>
            <a:pPr>
              <a:buNone/>
            </a:pPr>
            <a:r>
              <a:rPr lang="ru-RU" sz="3200" dirty="0">
                <a:cs typeface="Times New Roman" pitchFamily="18" charset="0"/>
              </a:rPr>
              <a:t>5) Личный дневник школьника</a:t>
            </a:r>
          </a:p>
          <a:p>
            <a:pPr>
              <a:buNone/>
            </a:pPr>
            <a:r>
              <a:rPr lang="ru-RU" sz="3200" dirty="0">
                <a:cs typeface="Times New Roman" pitchFamily="18" charset="0"/>
              </a:rPr>
              <a:t>6) Таблицы</a:t>
            </a:r>
          </a:p>
          <a:p>
            <a:pPr>
              <a:buNone/>
            </a:pPr>
            <a:r>
              <a:rPr lang="ru-RU" sz="3200" dirty="0">
                <a:cs typeface="Times New Roman" pitchFamily="18" charset="0"/>
              </a:rPr>
              <a:t>7) Анализ работы за четверть, за год, за определенный период обучения</a:t>
            </a: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000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8266" y="0"/>
            <a:ext cx="106341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Приёмы оценивания образовательных достижений у учащихся начальной школы</a:t>
            </a:r>
            <a:endParaRPr lang="ru-RU" sz="4400" dirty="0"/>
          </a:p>
        </p:txBody>
      </p:sp>
      <p:pic>
        <p:nvPicPr>
          <p:cNvPr id="5" name="Picture 2" descr="C:\Users\Семья Тимаевых\Desktop\аня\pravo_i_polit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8" y="1717409"/>
            <a:ext cx="4199467" cy="27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42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Алгоритм самооценки в начальной школе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0176" y="1971413"/>
            <a:ext cx="5217399" cy="42182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/>
              <a:t>Алгоритм самооценки в первом классе</a:t>
            </a:r>
            <a:endParaRPr lang="en-US" i="1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en-US" dirty="0"/>
          </a:p>
          <a:p>
            <a:pPr lvl="0"/>
            <a:r>
              <a:rPr lang="ru-RU" dirty="0"/>
              <a:t>Какое было задание? (Учимся вспоминать цель работы.)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 </a:t>
            </a:r>
            <a:endParaRPr lang="en-US" dirty="0"/>
          </a:p>
          <a:p>
            <a:pPr lvl="0"/>
            <a:r>
              <a:rPr lang="ru-RU" dirty="0"/>
              <a:t>Удалось выполнить задание? (Учимся сравнивать результат с целью.)</a:t>
            </a:r>
            <a:endParaRPr lang="en-US" dirty="0"/>
          </a:p>
          <a:p>
            <a:endParaRPr lang="en-US" dirty="0"/>
          </a:p>
          <a:p>
            <a:pPr lvl="0"/>
            <a:r>
              <a:rPr lang="ru-RU" dirty="0"/>
              <a:t>Задание выполнено верно или не совсем? (Учимся находить и признавать ошибки.)</a:t>
            </a:r>
            <a:endParaRPr lang="en-US" dirty="0"/>
          </a:p>
          <a:p>
            <a:endParaRPr lang="en-US" dirty="0"/>
          </a:p>
          <a:p>
            <a:pPr lvl="0"/>
            <a:r>
              <a:rPr lang="ru-RU" dirty="0"/>
              <a:t>Выполнил самостоятельно или с чьей-то помощью? (Учимся оценивать процесс.)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7575" y="1971412"/>
            <a:ext cx="5357813" cy="456361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i="1" dirty="0"/>
              <a:t>Алгоритм самооценки во 2-4  классах </a:t>
            </a:r>
            <a:endParaRPr lang="en-US" sz="8000" i="1" dirty="0"/>
          </a:p>
          <a:p>
            <a:pPr lvl="0"/>
            <a:r>
              <a:rPr lang="ru-RU" sz="8000" dirty="0"/>
              <a:t>Какое было задание? (Учимся вспоминать цель работы.)</a:t>
            </a:r>
            <a:endParaRPr lang="en-US" sz="8000" dirty="0"/>
          </a:p>
          <a:p>
            <a:pPr lvl="0"/>
            <a:r>
              <a:rPr lang="ru-RU" sz="8000" dirty="0"/>
              <a:t>Удалось выполнить задание? (Учимся сравнивать результат с целью.) </a:t>
            </a:r>
            <a:endParaRPr lang="en-US" sz="8000" dirty="0"/>
          </a:p>
          <a:p>
            <a:pPr marL="0" indent="0">
              <a:buNone/>
            </a:pPr>
            <a:r>
              <a:rPr lang="ru-RU" sz="8000" dirty="0"/>
              <a:t> </a:t>
            </a:r>
            <a:endParaRPr lang="en-US" sz="8000" dirty="0"/>
          </a:p>
          <a:p>
            <a:pPr lvl="0"/>
            <a:r>
              <a:rPr lang="ru-RU" sz="8000" dirty="0"/>
              <a:t>Задание выполнено верно или не совсем? (Учимся находить и признавать ошибки.)</a:t>
            </a:r>
            <a:endParaRPr lang="en-US" sz="8000" dirty="0"/>
          </a:p>
          <a:p>
            <a:pPr marL="0" indent="0">
              <a:buNone/>
            </a:pPr>
            <a:endParaRPr lang="en-US" sz="8000" dirty="0"/>
          </a:p>
          <a:p>
            <a:pPr lvl="0"/>
            <a:r>
              <a:rPr lang="ru-RU" sz="8000" dirty="0"/>
              <a:t>Выполнил самостоятельно или с чьей-то помощью? (Учимся оценивать процесс.)</a:t>
            </a:r>
            <a:endParaRPr lang="en-US" sz="8000" dirty="0"/>
          </a:p>
          <a:p>
            <a:pPr marL="0" indent="0">
              <a:buNone/>
            </a:pPr>
            <a:endParaRPr lang="en-US" sz="8000" dirty="0"/>
          </a:p>
          <a:p>
            <a:r>
              <a:rPr lang="ru-RU" sz="8000" dirty="0"/>
              <a:t>Как мы различаем отметки и оценки?</a:t>
            </a:r>
            <a:endParaRPr lang="en-US" sz="8000" dirty="0"/>
          </a:p>
          <a:p>
            <a:pPr marL="0" indent="0">
              <a:buNone/>
            </a:pPr>
            <a:endParaRPr lang="en-US" sz="8000" dirty="0"/>
          </a:p>
          <a:p>
            <a:r>
              <a:rPr lang="ru-RU" sz="8000" dirty="0"/>
              <a:t>Какую себе поставишь отметку?</a:t>
            </a:r>
            <a:endParaRPr lang="en-US" sz="8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13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8894" y="476673"/>
            <a:ext cx="8229600" cy="4929411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Листы индивидуальных достижений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196752"/>
            <a:ext cx="8636348" cy="52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32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9221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Листы индивидуальных достижений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03512" y="2132856"/>
          <a:ext cx="8784976" cy="3888435"/>
        </p:xfrm>
        <a:graphic>
          <a:graphicData uri="http://schemas.openxmlformats.org/drawingml/2006/table">
            <a:tbl>
              <a:tblPr firstRow="1" firstCol="1" bandRow="1"/>
              <a:tblGrid>
                <a:gridCol w="4590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7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Работая в группе ….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Всегда 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Иногда 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Никогда 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выслушивал мнения своих товарищей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высказывал свою точку зрения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был полезен группе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с удовольствием работал в группе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52720" y="908721"/>
            <a:ext cx="702818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самооценивания навыков сотрудничества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Фамилия, имя________________________________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Отметь галочкой то утверждение, которое считаешь верным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31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Листы индивидуальных достижений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762000" algn="l"/>
              </a:tabLst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Самодиагностика учебных умений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762000" algn="l"/>
              </a:tabLs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Фамилия, имя________________________________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03512" y="2780928"/>
          <a:ext cx="8784976" cy="3600400"/>
        </p:xfrm>
        <a:graphic>
          <a:graphicData uri="http://schemas.openxmlformats.org/drawingml/2006/table">
            <a:tbl>
              <a:tblPr firstRow="1" firstCol="1" bandRow="1"/>
              <a:tblGrid>
                <a:gridCol w="4590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0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Утверждения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Очень уверенно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Уверенно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Неуверенно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могу решить задачу на нахождение остатка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могу</a:t>
                      </a:r>
                      <a:r>
                        <a:rPr lang="ru-RU" sz="18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построить схему к задаче данного вида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смогу</a:t>
                      </a:r>
                      <a:r>
                        <a:rPr lang="ru-RU" sz="18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сам (а) придумать задачу на нахождение остатка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936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-45720"/>
            <a:ext cx="8784976" cy="88086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Листы индивидуальных достижений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476673"/>
            <a:ext cx="8229600" cy="5073427"/>
          </a:xfrm>
        </p:spPr>
        <p:txBody>
          <a:bodyPr/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762000" algn="l"/>
              </a:tabLst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Самодиагностика работы с партнером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762000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Работа в парах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(какие бывают предложения)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762000" algn="l"/>
              </a:tabLst>
            </a:pPr>
            <a:r>
              <a:rPr 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Фамилия, имя________________________________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762000" algn="l"/>
              </a:tabLst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Фамилия, имя партнера________________________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75520" y="1844824"/>
          <a:ext cx="8568952" cy="4669814"/>
        </p:xfrm>
        <a:graphic>
          <a:graphicData uri="http://schemas.openxmlformats.org/drawingml/2006/table">
            <a:tbl>
              <a:tblPr firstRow="1" firstCol="1" bandRow="1"/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8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утверждение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верно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неверно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обоснование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28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Предложения, в которых мы о чем-то сообщаем, называются вопросительными?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28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Предложения, в которых мы побуждаем что-то сделать (просим, советуем, требуем) называются побудительными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28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Предложения по цели высказывания бывают: повествовательные, восклицательные и вопросительные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28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Предложения по интонации бывают: восклицательные и невосклицательные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28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конце повествовательного вопросительного предложения нужно всегда ставить точку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0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Процесс оценивания – один из важнейших элементов современного преподавания и учения.</a:t>
            </a:r>
            <a:endParaRPr lang="en-US" dirty="0">
              <a:latin typeface="+mn-lt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81" y="2493975"/>
            <a:ext cx="4984941" cy="3546097"/>
          </a:xfrm>
        </p:spPr>
      </p:pic>
      <p:pic>
        <p:nvPicPr>
          <p:cNvPr id="13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35" y="2751589"/>
            <a:ext cx="5590018" cy="3145871"/>
          </a:xfrm>
        </p:spPr>
      </p:pic>
    </p:spTree>
    <p:extLst>
      <p:ext uri="{BB962C8B-B14F-4D97-AF65-F5344CB8AC3E}">
        <p14:creationId xmlns:p14="http://schemas.microsoft.com/office/powerpoint/2010/main" val="2081001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50" y="854779"/>
            <a:ext cx="8141110" cy="5762379"/>
          </a:xfrm>
        </p:spPr>
      </p:pic>
      <p:sp>
        <p:nvSpPr>
          <p:cNvPr id="3" name="Прямоугольник 2"/>
          <p:cNvSpPr/>
          <p:nvPr/>
        </p:nvSpPr>
        <p:spPr>
          <a:xfrm>
            <a:off x="1404631" y="174563"/>
            <a:ext cx="92590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cs typeface="Times New Roman" pitchFamily="18" charset="0"/>
              </a:rPr>
              <a:t>Листы индивидуальных достижений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16265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978" y="1442906"/>
            <a:ext cx="6192696" cy="437905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0" y="1610686"/>
            <a:ext cx="6053889" cy="41296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9489" y="148808"/>
            <a:ext cx="92590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cs typeface="Times New Roman" pitchFamily="18" charset="0"/>
              </a:rPr>
              <a:t>Листы индивидуальных достижений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1151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+mn-lt"/>
                <a:cs typeface="Times New Roman" pitchFamily="18" charset="0"/>
              </a:rPr>
              <a:t>Технология формирующего оценивания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539" y="1637731"/>
            <a:ext cx="9036496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Шаг 7. При оценивании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сравнить данные результаты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достижений учащихся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 предыдущим уровнем их достижений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99323" y="3253428"/>
            <a:ext cx="8229600" cy="140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Шаг  8. Определить </a:t>
            </a: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место учащегося на пути достижения цели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60493" y="4853876"/>
            <a:ext cx="9290304" cy="147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Шаг  9. </a:t>
            </a: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Откорректировать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образовательный </a:t>
            </a: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маршрут учащегося</a:t>
            </a:r>
            <a:endParaRPr kumimoji="0" lang="ru-RU" sz="2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Семья Тимаевых\Desktop\HANDYMAN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471" y="2245242"/>
            <a:ext cx="2787941" cy="25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1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567" y="1896533"/>
            <a:ext cx="10414233" cy="4280429"/>
          </a:xfrm>
        </p:spPr>
        <p:txBody>
          <a:bodyPr>
            <a:normAutofit/>
          </a:bodyPr>
          <a:lstStyle/>
          <a:p>
            <a:pPr marL="228600" lvl="8">
              <a:spcBef>
                <a:spcPts val="1000"/>
              </a:spcBef>
              <a:buNone/>
            </a:pPr>
            <a:r>
              <a:rPr lang="ru-RU" sz="2400" b="1" dirty="0"/>
              <a:t>«Светофор»</a:t>
            </a:r>
            <a:endParaRPr lang="ru-RU" sz="2400" dirty="0"/>
          </a:p>
          <a:p>
            <a:pPr>
              <a:buNone/>
            </a:pPr>
            <a:r>
              <a:rPr lang="ru-RU" sz="2000" dirty="0"/>
              <a:t>    Применяется для самооценки детьми своего внутреннего состояния и самочувствия по отношению к выполняемым на уроке заданиям.</a:t>
            </a:r>
          </a:p>
          <a:p>
            <a:pPr>
              <a:buNone/>
            </a:pPr>
            <a:r>
              <a:rPr lang="ru-RU" sz="2400" b="1" dirty="0"/>
              <a:t>«Говорящие рисунки»</a:t>
            </a:r>
          </a:p>
          <a:p>
            <a:pPr marL="0" indent="0">
              <a:buNone/>
            </a:pPr>
            <a:r>
              <a:rPr lang="ru-RU" sz="2000" dirty="0"/>
              <a:t>1-я ступенька – ученик не понял новое знание, ничего не запомнил, у него осталось много вопросов; с самостоятельной работой на уроке не справился;</a:t>
            </a:r>
          </a:p>
          <a:p>
            <a:pPr marL="0" indent="0">
              <a:buNone/>
            </a:pPr>
            <a:r>
              <a:rPr lang="ru-RU" sz="2000" dirty="0"/>
              <a:t>2-я и 3-я ступеньки – у ученика остались вопросы по новой теме, в самостоятельной работе были допущены ошибки;</a:t>
            </a:r>
          </a:p>
          <a:p>
            <a:pPr marL="0" indent="0">
              <a:buNone/>
            </a:pPr>
            <a:r>
              <a:rPr lang="ru-RU" sz="2000" dirty="0"/>
              <a:t>4-я ступенька – ученик хорошо усвоил новое знание и может его рассказать, в самостоятельной работе ошибок не допустил.</a:t>
            </a:r>
          </a:p>
          <a:p>
            <a:endParaRPr lang="ru-RU" sz="2000" b="1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49" y="5527374"/>
            <a:ext cx="2295525" cy="7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72" y="5366506"/>
            <a:ext cx="2857500" cy="1047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1333" y="287189"/>
            <a:ext cx="103039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приемы оценивания знаний учащихся </a:t>
            </a:r>
          </a:p>
        </p:txBody>
      </p:sp>
    </p:spTree>
    <p:extLst>
      <p:ext uri="{BB962C8B-B14F-4D97-AF65-F5344CB8AC3E}">
        <p14:creationId xmlns:p14="http://schemas.microsoft.com/office/powerpoint/2010/main" val="1029072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650" y="465667"/>
            <a:ext cx="10766571" cy="59504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b="1" dirty="0"/>
              <a:t> «Карточка сомнений»</a:t>
            </a:r>
            <a:endParaRPr lang="ru-RU" sz="4400" dirty="0"/>
          </a:p>
          <a:p>
            <a:r>
              <a:rPr lang="ru-RU" dirty="0"/>
              <a:t>+ — «Я понял все»;</a:t>
            </a:r>
          </a:p>
          <a:p>
            <a:r>
              <a:rPr lang="ru-RU" dirty="0"/>
              <a:t>- — «Не совсем усвоил, сомневаюсь»;</a:t>
            </a:r>
          </a:p>
          <a:p>
            <a:r>
              <a:rPr lang="ru-RU" dirty="0"/>
              <a:t>? – «Не понял».</a:t>
            </a:r>
          </a:p>
          <a:p>
            <a:r>
              <a:rPr lang="ru-RU" dirty="0"/>
              <a:t>На уроках чтения и окружающего мира при самостоятельной работе с текстом учащиеся делают пометки:</a:t>
            </a:r>
          </a:p>
          <a:p>
            <a:r>
              <a:rPr lang="ru-RU" dirty="0"/>
              <a:t>V – «Уже знал это»</a:t>
            </a:r>
          </a:p>
          <a:p>
            <a:r>
              <a:rPr lang="ru-RU" dirty="0"/>
              <a:t>+ — «Новое знание»</a:t>
            </a:r>
          </a:p>
          <a:p>
            <a:r>
              <a:rPr lang="ru-RU" dirty="0"/>
              <a:t>? – «Не понял, есть вопросы»</a:t>
            </a:r>
          </a:p>
          <a:p>
            <a:r>
              <a:rPr lang="ru-RU" dirty="0"/>
              <a:t>0 – «Думал по-другому».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sz="4400" b="1" dirty="0"/>
              <a:t>«Волшебные линеечки»</a:t>
            </a:r>
            <a:endParaRPr lang="ru-RU" sz="4400" dirty="0"/>
          </a:p>
          <a:p>
            <a:r>
              <a:rPr lang="ru-RU" dirty="0"/>
              <a:t>«Волшебные линеечки», описанные Г.А. Цукерман, являются интересной, необидной и содержательной формой отметки. Эта линеечка напоминает ученику измерительный прибор. С помощью этих линеечек можно измерить все что угодно. Такая оценка:</a:t>
            </a:r>
          </a:p>
          <a:p>
            <a:r>
              <a:rPr lang="ru-RU" dirty="0"/>
              <a:t>- позволяет любому ученику увидеть свои успехи (всегда есть критерий, по которому ребенка можно оценить как успешного);</a:t>
            </a:r>
          </a:p>
          <a:p>
            <a:r>
              <a:rPr lang="ru-RU" dirty="0"/>
              <a:t>- удерживает учебную функцию отметки: крестик на линеечке отражает реальное продвижение в изучаемом предметном содержании;</a:t>
            </a:r>
          </a:p>
          <a:p>
            <a:r>
              <a:rPr lang="ru-RU" dirty="0"/>
              <a:t>- помогает избежать сравнения детей между собой (поскольку у каждого из них оценочная линеечка только в собственной тетрадке).</a:t>
            </a:r>
          </a:p>
          <a:p>
            <a:r>
              <a:rPr lang="ru-RU" dirty="0"/>
              <a:t>Вот как можно оценить письменную работу</a:t>
            </a:r>
          </a:p>
          <a:p>
            <a:endParaRPr lang="ru-RU" dirty="0"/>
          </a:p>
          <a:p>
            <a:r>
              <a:rPr lang="ru-RU" sz="4400" b="1" dirty="0"/>
              <a:t>«Дерево успехов»</a:t>
            </a:r>
            <a:endParaRPr lang="ru-RU" sz="4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57" y="5054599"/>
            <a:ext cx="20193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44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едсовет\Система оценивания\P_20170214_095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1688" y="2434020"/>
            <a:ext cx="5802487" cy="3830568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07066" y="262353"/>
            <a:ext cx="81355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Внеклассное мероприятие. 2 класс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Учителя: Медведева М.В. и Воропаева Л.П.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Математический марафон «Числа в истории Петербурга»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расширить знания по истории Петербурга, удивить и помочь представить красоту родного города, учить самостоятельно получать новую необычную информацию; формировать  вычислительные навыки; повторить  и закрепить умение  решать задачи изученных видов;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учить оценивать свои результаты и результаты работы своих товарищей.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5812" t="15445" r="24827" b="14267"/>
          <a:stretch>
            <a:fillRect/>
          </a:stretch>
        </p:blipFill>
        <p:spPr bwMode="auto">
          <a:xfrm>
            <a:off x="414866" y="2108200"/>
            <a:ext cx="5634109" cy="451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51800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едсовет\Система оценивания\P_20170214_095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83256">
            <a:off x="6075913" y="1917233"/>
            <a:ext cx="6178484" cy="4308753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l="28084" t="28993" r="27851" b="9865"/>
          <a:stretch>
            <a:fillRect/>
          </a:stretch>
        </p:blipFill>
        <p:spPr bwMode="auto">
          <a:xfrm>
            <a:off x="127000" y="447308"/>
            <a:ext cx="7128933" cy="57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P_20170214_095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543" y="749275"/>
            <a:ext cx="5378196" cy="3494095"/>
          </a:xfrm>
          <a:prstGeom prst="rect">
            <a:avLst/>
          </a:prstGeom>
        </p:spPr>
      </p:pic>
      <p:pic>
        <p:nvPicPr>
          <p:cNvPr id="9" name="Picture 3" descr="F:\Педсовет\Система оценивания\P_20170214_095451.jpg"/>
          <p:cNvPicPr>
            <a:picLocks noChangeAspect="1" noChangeArrowheads="1"/>
          </p:cNvPicPr>
          <p:nvPr/>
        </p:nvPicPr>
        <p:blipFill>
          <a:blip r:embed="rId3" cstate="print"/>
          <a:srcRect l="31064" t="10173"/>
          <a:stretch>
            <a:fillRect/>
          </a:stretch>
        </p:blipFill>
        <p:spPr bwMode="auto">
          <a:xfrm rot="20823272">
            <a:off x="6282764" y="549922"/>
            <a:ext cx="5354799" cy="3924886"/>
          </a:xfrm>
          <a:prstGeom prst="rect">
            <a:avLst/>
          </a:prstGeom>
          <a:noFill/>
        </p:spPr>
      </p:pic>
      <p:pic>
        <p:nvPicPr>
          <p:cNvPr id="10" name="Рисунок 9" descr="imgpr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6300" y="4948518"/>
            <a:ext cx="1781734" cy="178173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</a:t>
            </a:r>
          </a:p>
        </p:txBody>
      </p:sp>
      <p:pic>
        <p:nvPicPr>
          <p:cNvPr id="4" name="Picture 2" descr="C:\Users\Анна\Desktop\семинар\фо презентация 2_ppt_files\ti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69" y="1825625"/>
            <a:ext cx="579746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Список литературы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Веселова Е.В. Современные формы и методы оценивания</a:t>
            </a:r>
            <a:br>
              <a:rPr lang="ru-RU" dirty="0"/>
            </a:br>
            <a:r>
              <a:rPr lang="ru-RU" dirty="0"/>
              <a:t>образовательных результатов школьников  </a:t>
            </a:r>
            <a:r>
              <a:rPr lang="ru-RU" u="sng" dirty="0">
                <a:hlinkClick r:id="rId2"/>
              </a:rPr>
              <a:t>http://ext.spb.ru/2011-03-29-09-03-14/131-edu-tech/8125-sovremennye-formy-i-metody-otsenivaniya-obrazovatelnykh-rezultatov-shkolnikov-2.html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Д.Д. Данилов Система оценки достижения планируемых результатов освоения основной образовательной программы начального общего образования в «Школе 2100» (технология оценивания образовательных достижений (учебных успехов)  Федеральный государственный образовательный стандарт начального общего образования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Ильина Е.А. Критериальное оценивание. http://festival.1september.ru/articles/588262/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Линёва Т.Н. Технология оценивания образовательных достижений  учащихся,  как средство оптимизации учебного процесса. </a:t>
            </a:r>
            <a:r>
              <a:rPr lang="ru-RU" u="sng" dirty="0">
                <a:hlinkClick r:id="rId3"/>
              </a:rPr>
              <a:t>https://infourok.ru/tehnologiya-ocenivaniya-obrazovatelnih-dostizheniy-uchaschihsya-kak-sredstvo-optimizacii-uchebnogo-processa-970968.html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Оценивание деятельности обучающихся  в учреждениях дополнительного образования детей. </a:t>
            </a:r>
            <a:r>
              <a:rPr lang="en-US" dirty="0" err="1"/>
              <a:t>yar</a:t>
            </a:r>
            <a:r>
              <a:rPr lang="ru-RU" dirty="0"/>
              <a:t>-</a:t>
            </a:r>
            <a:r>
              <a:rPr lang="en-US" dirty="0" err="1"/>
              <a:t>pk</a:t>
            </a:r>
            <a:r>
              <a:rPr lang="ru-RU" dirty="0"/>
              <a:t>.</a:t>
            </a:r>
            <a:r>
              <a:rPr lang="en-US" dirty="0" err="1"/>
              <a:t>edu</a:t>
            </a:r>
            <a:r>
              <a:rPr lang="ru-RU" dirty="0"/>
              <a:t>.</a:t>
            </a:r>
            <a:r>
              <a:rPr lang="en-US" dirty="0" err="1"/>
              <a:t>yar</a:t>
            </a:r>
            <a:r>
              <a:rPr lang="ru-RU" dirty="0"/>
              <a:t>.</a:t>
            </a:r>
            <a:r>
              <a:rPr lang="en-US" dirty="0"/>
              <a:t>ru</a:t>
            </a:r>
            <a:r>
              <a:rPr lang="ru-RU" dirty="0"/>
              <a:t>/</a:t>
            </a:r>
            <a:r>
              <a:rPr lang="en-US" dirty="0" err="1"/>
              <a:t>oid</a:t>
            </a:r>
            <a:r>
              <a:rPr lang="ru-RU" dirty="0"/>
              <a:t>/</a:t>
            </a:r>
            <a:r>
              <a:rPr lang="en-US" dirty="0" err="1"/>
              <a:t>oid</a:t>
            </a:r>
            <a:r>
              <a:rPr lang="ru-RU" dirty="0"/>
              <a:t>/2.</a:t>
            </a:r>
            <a:r>
              <a:rPr lang="en-US" dirty="0"/>
              <a:t>doc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Польшинская В.У. Мастер-класс по теме: «Контрольно оценочные действия как важнейший компонент в рамках реализации ФГОС. Технологии оценивания образовательных достижений»» </a:t>
            </a:r>
            <a:r>
              <a:rPr lang="en-US" u="sng" dirty="0">
                <a:hlinkClick r:id="rId4"/>
              </a:rPr>
              <a:t>https</a:t>
            </a:r>
            <a:r>
              <a:rPr lang="ru-RU" u="sng" dirty="0">
                <a:hlinkClick r:id="rId4"/>
              </a:rPr>
              <a:t>://</a:t>
            </a:r>
            <a:r>
              <a:rPr lang="en-US" u="sng" dirty="0" err="1">
                <a:hlinkClick r:id="rId4"/>
              </a:rPr>
              <a:t>kopilkaurokov</a:t>
            </a:r>
            <a:r>
              <a:rPr lang="ru-RU" u="sng" dirty="0">
                <a:hlinkClick r:id="rId4"/>
              </a:rPr>
              <a:t>.</a:t>
            </a:r>
            <a:r>
              <a:rPr lang="en-US" u="sng" dirty="0">
                <a:hlinkClick r:id="rId4"/>
              </a:rPr>
              <a:t>ru</a:t>
            </a:r>
            <a:r>
              <a:rPr lang="ru-RU" u="sng" dirty="0">
                <a:hlinkClick r:id="rId4"/>
              </a:rPr>
              <a:t>/</a:t>
            </a:r>
            <a:r>
              <a:rPr lang="en-US" u="sng" dirty="0" err="1">
                <a:hlinkClick r:id="rId4"/>
              </a:rPr>
              <a:t>nachalniyeKlassi</a:t>
            </a:r>
            <a:r>
              <a:rPr lang="ru-RU" u="sng" dirty="0">
                <a:hlinkClick r:id="rId4"/>
              </a:rPr>
              <a:t>/</a:t>
            </a:r>
            <a:r>
              <a:rPr lang="en-US" u="sng" dirty="0" err="1">
                <a:hlinkClick r:id="rId4"/>
              </a:rPr>
              <a:t>meropriyatia</a:t>
            </a:r>
            <a:r>
              <a:rPr lang="ru-RU" u="sng" dirty="0">
                <a:hlinkClick r:id="rId4"/>
              </a:rPr>
              <a:t>/</a:t>
            </a:r>
            <a:r>
              <a:rPr lang="en-US" u="sng" dirty="0" err="1">
                <a:hlinkClick r:id="rId4"/>
              </a:rPr>
              <a:t>tiekhnologhii</a:t>
            </a:r>
            <a:r>
              <a:rPr lang="ru-RU" u="sng" dirty="0">
                <a:hlinkClick r:id="rId4"/>
              </a:rPr>
              <a:t>-</a:t>
            </a:r>
            <a:r>
              <a:rPr lang="en-US" u="sng" dirty="0" err="1">
                <a:hlinkClick r:id="rId4"/>
              </a:rPr>
              <a:t>otsienivaniia</a:t>
            </a:r>
            <a:r>
              <a:rPr lang="ru-RU" u="sng" dirty="0">
                <a:hlinkClick r:id="rId4"/>
              </a:rPr>
              <a:t>-</a:t>
            </a:r>
            <a:r>
              <a:rPr lang="en-US" u="sng" dirty="0" err="1">
                <a:hlinkClick r:id="rId4"/>
              </a:rPr>
              <a:t>obrazovatiel</a:t>
            </a:r>
            <a:r>
              <a:rPr lang="ru-RU" u="sng" dirty="0">
                <a:hlinkClick r:id="rId4"/>
              </a:rPr>
              <a:t>-</a:t>
            </a:r>
            <a:r>
              <a:rPr lang="en-US" u="sng" dirty="0" err="1">
                <a:hlinkClick r:id="rId4"/>
              </a:rPr>
              <a:t>nykh</a:t>
            </a:r>
            <a:r>
              <a:rPr lang="ru-RU" u="sng" dirty="0">
                <a:hlinkClick r:id="rId4"/>
              </a:rPr>
              <a:t>-</a:t>
            </a:r>
            <a:r>
              <a:rPr lang="en-US" u="sng" dirty="0" err="1">
                <a:hlinkClick r:id="rId4"/>
              </a:rPr>
              <a:t>dostizhienii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Филимонова Л.Н. Технологии оценивания образовательных достижений (учебных успехов) у учащихся начальной школы http://practice.vspu.ru/477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Формы и методы оценивания результатов обучения и аттестации учащихся http://files.school-collection.edu.ru/dlrstore/3b0249f9-5dfe-4557-9e08-213d30ba8e18/Evaluation.html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9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2996" y="628438"/>
            <a:ext cx="8592652" cy="5077417"/>
          </a:xfrm>
        </p:spPr>
        <p:txBody>
          <a:bodyPr/>
          <a:lstStyle/>
          <a:p>
            <a:r>
              <a:rPr lang="ru-RU" sz="3600" dirty="0"/>
              <a:t>Цель обучения - подготовка  человека умеющего, знающего, социально определенного, активного и самодостаточного</a:t>
            </a:r>
            <a:r>
              <a:rPr lang="en-US" sz="3600" dirty="0"/>
              <a:t>;</a:t>
            </a:r>
          </a:p>
          <a:p>
            <a:r>
              <a:rPr lang="ru-RU" sz="3600" dirty="0"/>
              <a:t>Человека инициативного  и  самостоятельного</a:t>
            </a:r>
            <a:r>
              <a:rPr lang="en-US" sz="3600" dirty="0"/>
              <a:t>;</a:t>
            </a:r>
            <a:endParaRPr lang="ru-RU" sz="3600" dirty="0"/>
          </a:p>
          <a:p>
            <a:r>
              <a:rPr lang="ru-RU" sz="3600" dirty="0"/>
              <a:t>Человека с развитой функцией самооценки и самоконтроля</a:t>
            </a:r>
            <a:r>
              <a:rPr lang="en-US" sz="3600" dirty="0"/>
              <a:t>.</a:t>
            </a:r>
            <a:r>
              <a:rPr lang="ru-RU" sz="3600" dirty="0"/>
              <a:t> 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5" name="Picture 2" descr="C:\Users\Семья Тимаевых\Desktop\778b68807489eeaea2a28ede67447c7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833" y="1438656"/>
            <a:ext cx="304516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62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3008" r="2901" b="8002"/>
          <a:stretch>
            <a:fillRect/>
          </a:stretch>
        </p:blipFill>
        <p:spPr>
          <a:xfrm>
            <a:off x="1886034" y="295656"/>
            <a:ext cx="8542867" cy="60282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43399" y="4487332"/>
            <a:ext cx="4656667" cy="8890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2351584" y="1664804"/>
            <a:ext cx="3600400" cy="79208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Предметные результаты 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2351584" y="2924944"/>
            <a:ext cx="3600400" cy="79208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Личностные результаты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2351584" y="4221088"/>
            <a:ext cx="3600400" cy="7200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400" b="1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 rot="5400000">
            <a:off x="6446430" y="3174029"/>
            <a:ext cx="3492388" cy="3960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Итоговое     оценивание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62584" y="206629"/>
            <a:ext cx="10515600" cy="1325563"/>
          </a:xfrm>
        </p:spPr>
        <p:txBody>
          <a:bodyPr/>
          <a:lstStyle/>
          <a:p>
            <a:r>
              <a:rPr lang="ru-RU" dirty="0">
                <a:latin typeface="+mn-lt"/>
              </a:rPr>
              <a:t>Требования к системе оценивания ФГОС</a:t>
            </a:r>
          </a:p>
        </p:txBody>
      </p:sp>
    </p:spTree>
    <p:extLst>
      <p:ext uri="{BB962C8B-B14F-4D97-AF65-F5344CB8AC3E}">
        <p14:creationId xmlns:p14="http://schemas.microsoft.com/office/powerpoint/2010/main" val="156090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863668" y="1251248"/>
            <a:ext cx="266429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Оценивание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7592" y="2022459"/>
            <a:ext cx="201622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Постоянный процесс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33589" y="2250218"/>
            <a:ext cx="223224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Четкие критерии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43616" y="2056325"/>
            <a:ext cx="208823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Самооценка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44680" y="3330430"/>
            <a:ext cx="2880320" cy="1429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Заранее известны участникам образовательного процесса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95480" y="4913785"/>
            <a:ext cx="2880320" cy="19442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Могут вырабатываться учителем совместно с учениками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653786" y="1365504"/>
            <a:ext cx="3162054" cy="6078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473696" y="1328928"/>
            <a:ext cx="2931632" cy="6803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136550" y="1996810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196651" y="3047130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236952" y="4755657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26592" y="252212"/>
            <a:ext cx="10107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Требования к системе оценивания ФГОС</a:t>
            </a:r>
          </a:p>
        </p:txBody>
      </p:sp>
    </p:spTree>
    <p:extLst>
      <p:ext uri="{BB962C8B-B14F-4D97-AF65-F5344CB8AC3E}">
        <p14:creationId xmlns:p14="http://schemas.microsoft.com/office/powerpoint/2010/main" val="238759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оценивания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174" y="1628521"/>
            <a:ext cx="10515600" cy="4351338"/>
          </a:xfrm>
        </p:spPr>
        <p:txBody>
          <a:bodyPr/>
          <a:lstStyle/>
          <a:p>
            <a:r>
              <a:rPr lang="ru-RU" sz="4000" dirty="0"/>
              <a:t>Диагностическое</a:t>
            </a:r>
          </a:p>
          <a:p>
            <a:r>
              <a:rPr lang="ru-RU" sz="4000" dirty="0"/>
              <a:t>Текущее</a:t>
            </a:r>
          </a:p>
          <a:p>
            <a:r>
              <a:rPr lang="ru-RU" sz="4000" dirty="0"/>
              <a:t>Тематическое</a:t>
            </a:r>
          </a:p>
          <a:p>
            <a:r>
              <a:rPr lang="ru-RU" sz="4000" i="1" u="sng" dirty="0" err="1"/>
              <a:t>Критериальное</a:t>
            </a:r>
            <a:endParaRPr lang="ru-RU" sz="4000" i="1" u="sng" dirty="0"/>
          </a:p>
          <a:p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66" y="1481667"/>
            <a:ext cx="6278299" cy="47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9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Цели формирующего оценивания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Улучшать качество учения, а не обеспечить основания для выставления отметок;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непрерывной обратной связи.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Направления формирующего оценивания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7104" y="4405864"/>
            <a:ext cx="2592288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Понимание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68456" y="4327978"/>
            <a:ext cx="2592288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Планирование </a:t>
            </a:r>
          </a:p>
        </p:txBody>
      </p:sp>
      <p:sp>
        <p:nvSpPr>
          <p:cNvPr id="7" name="Двойная стрелка влево/вверх 6"/>
          <p:cNvSpPr/>
          <p:nvPr/>
        </p:nvSpPr>
        <p:spPr>
          <a:xfrm rot="13210957">
            <a:off x="5274484" y="3772992"/>
            <a:ext cx="1258611" cy="1152128"/>
          </a:xfrm>
          <a:prstGeom prst="leftUpArrow">
            <a:avLst>
              <a:gd name="adj1" fmla="val 2873"/>
              <a:gd name="adj2" fmla="val 1042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емья Тимаевых\Desktop\SsevC4h8yn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80" y="2091266"/>
            <a:ext cx="3738266" cy="31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  <a:cs typeface="Times New Roman" pitchFamily="18" charset="0"/>
              </a:rPr>
              <a:t>Методы формирующего оценивания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Дискуссия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Наблюдение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Анализ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Проверка понимания материала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 проектов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Система рейтинга</a:t>
            </a:r>
          </a:p>
        </p:txBody>
      </p:sp>
    </p:spTree>
    <p:extLst>
      <p:ext uri="{BB962C8B-B14F-4D97-AF65-F5344CB8AC3E}">
        <p14:creationId xmlns:p14="http://schemas.microsoft.com/office/powerpoint/2010/main" val="2238859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6365</TotalTime>
  <Words>1525</Words>
  <Application>Microsoft Office PowerPoint</Application>
  <PresentationFormat>Widescreen</PresentationFormat>
  <Paragraphs>249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Процесс оценивания – один из важнейших элементов современного преподавания и учения.</vt:lpstr>
      <vt:lpstr>PowerPoint Presentation</vt:lpstr>
      <vt:lpstr>PowerPoint Presentation</vt:lpstr>
      <vt:lpstr>Требования к системе оценивания ФГОС</vt:lpstr>
      <vt:lpstr>PowerPoint Presentation</vt:lpstr>
      <vt:lpstr>Виды оценивания</vt:lpstr>
      <vt:lpstr>Цели формирующего оценивания</vt:lpstr>
      <vt:lpstr>Методы формирующего оценивания</vt:lpstr>
      <vt:lpstr>Технология формирующего оценивания</vt:lpstr>
      <vt:lpstr>Технология формирующего оценивания</vt:lpstr>
      <vt:lpstr>«Правильная» обратная связь(карта для учителя)</vt:lpstr>
      <vt:lpstr>Приёмы оценивания образовательных достижений у учащихся начальной школы </vt:lpstr>
      <vt:lpstr>PowerPoint Presentation</vt:lpstr>
      <vt:lpstr>Алгоритм самооценки в начальной школе </vt:lpstr>
      <vt:lpstr>PowerPoint Presentation</vt:lpstr>
      <vt:lpstr>Листы индивидуальных достижений </vt:lpstr>
      <vt:lpstr>Листы индивидуальных достижений</vt:lpstr>
      <vt:lpstr>Листы индивидуальных достижений</vt:lpstr>
      <vt:lpstr>PowerPoint Presentation</vt:lpstr>
      <vt:lpstr>PowerPoint Presentation</vt:lpstr>
      <vt:lpstr>Технология формирующего оценивания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Спасибо за внимание!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оценивания в образовательном процессе</dc:title>
  <dc:creator>Alexander Ragel</dc:creator>
  <cp:lastModifiedBy>Aleksandr Ragel</cp:lastModifiedBy>
  <cp:revision>78</cp:revision>
  <dcterms:created xsi:type="dcterms:W3CDTF">2017-03-19T05:58:08Z</dcterms:created>
  <dcterms:modified xsi:type="dcterms:W3CDTF">2020-08-29T08:25:46Z</dcterms:modified>
</cp:coreProperties>
</file>